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6" r:id="rId3"/>
  </p:sldMasterIdLst>
  <p:notesMasterIdLst>
    <p:notesMasterId r:id="rId5"/>
  </p:notesMasterIdLst>
  <p:sldIdLst>
    <p:sldId id="361" r:id="rId4"/>
    <p:sldId id="362" r:id="rId6"/>
    <p:sldId id="367" r:id="rId7"/>
    <p:sldId id="398" r:id="rId8"/>
    <p:sldId id="548" r:id="rId9"/>
    <p:sldId id="560" r:id="rId10"/>
    <p:sldId id="563" r:id="rId11"/>
    <p:sldId id="561" r:id="rId12"/>
    <p:sldId id="559" r:id="rId13"/>
    <p:sldId id="562" r:id="rId14"/>
    <p:sldId id="564" r:id="rId15"/>
    <p:sldId id="363" r:id="rId16"/>
    <p:sldId id="566" r:id="rId17"/>
    <p:sldId id="569" r:id="rId18"/>
    <p:sldId id="570" r:id="rId19"/>
    <p:sldId id="314" r:id="rId20"/>
    <p:sldId id="364" r:id="rId21"/>
    <p:sldId id="565" r:id="rId22"/>
    <p:sldId id="313" r:id="rId23"/>
    <p:sldId id="574" r:id="rId24"/>
    <p:sldId id="264" r:id="rId25"/>
    <p:sldId id="327" r:id="rId26"/>
    <p:sldId id="332" r:id="rId27"/>
    <p:sldId id="333" r:id="rId28"/>
    <p:sldId id="268" r:id="rId29"/>
    <p:sldId id="572" r:id="rId30"/>
    <p:sldId id="571" r:id="rId31"/>
    <p:sldId id="296" r:id="rId32"/>
    <p:sldId id="477" r:id="rId33"/>
    <p:sldId id="311" r:id="rId34"/>
    <p:sldId id="326" r:id="rId35"/>
    <p:sldId id="335" r:id="rId36"/>
    <p:sldId id="269" r:id="rId37"/>
    <p:sldId id="359" r:id="rId38"/>
    <p:sldId id="300" r:id="rId39"/>
    <p:sldId id="331" r:id="rId40"/>
    <p:sldId id="354" r:id="rId41"/>
    <p:sldId id="639" r:id="rId42"/>
    <p:sldId id="256" r:id="rId43"/>
    <p:sldId id="640" r:id="rId44"/>
    <p:sldId id="646" r:id="rId45"/>
    <p:sldId id="644" r:id="rId46"/>
    <p:sldId id="647" r:id="rId47"/>
    <p:sldId id="648" r:id="rId48"/>
    <p:sldId id="649" r:id="rId49"/>
    <p:sldId id="258" r:id="rId50"/>
    <p:sldId id="301" r:id="rId51"/>
    <p:sldId id="302" r:id="rId52"/>
    <p:sldId id="337" r:id="rId53"/>
    <p:sldId id="338" r:id="rId54"/>
    <p:sldId id="339" r:id="rId55"/>
    <p:sldId id="340" r:id="rId56"/>
    <p:sldId id="341" r:id="rId57"/>
    <p:sldId id="342" r:id="rId58"/>
    <p:sldId id="357" r:id="rId59"/>
    <p:sldId id="641" r:id="rId60"/>
    <p:sldId id="650" r:id="rId61"/>
    <p:sldId id="643" r:id="rId62"/>
    <p:sldId id="651" r:id="rId63"/>
    <p:sldId id="642" r:id="rId64"/>
    <p:sldId id="260" r:id="rId65"/>
    <p:sldId id="654" r:id="rId66"/>
    <p:sldId id="655" r:id="rId67"/>
    <p:sldId id="304" r:id="rId68"/>
    <p:sldId id="358" r:id="rId69"/>
    <p:sldId id="656" r:id="rId70"/>
    <p:sldId id="657" r:id="rId71"/>
    <p:sldId id="658" r:id="rId72"/>
    <p:sldId id="334" r:id="rId73"/>
    <p:sldId id="660" r:id="rId74"/>
    <p:sldId id="661" r:id="rId75"/>
    <p:sldId id="662" r:id="rId76"/>
    <p:sldId id="663" r:id="rId77"/>
    <p:sldId id="664" r:id="rId78"/>
    <p:sldId id="305" r:id="rId79"/>
    <p:sldId id="273" r:id="rId80"/>
    <p:sldId id="344" r:id="rId81"/>
    <p:sldId id="307" r:id="rId82"/>
    <p:sldId id="309" r:id="rId83"/>
    <p:sldId id="360" r:id="rId84"/>
    <p:sldId id="691" r:id="rId85"/>
    <p:sldId id="418" r:id="rId86"/>
    <p:sldId id="652" r:id="rId87"/>
    <p:sldId id="347" r:id="rId88"/>
    <p:sldId id="690" r:id="rId89"/>
    <p:sldId id="310" r:id="rId90"/>
  </p:sldIdLst>
  <p:sldSz cx="9144000" cy="6858000" type="screen4x3"/>
  <p:notesSz cx="6858000" cy="9144000"/>
  <p:custDataLst>
    <p:tags r:id="rId94"/>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7" userDrawn="1">
          <p15:clr>
            <a:srgbClr val="A4A3A4"/>
          </p15:clr>
        </p15:guide>
        <p15:guide id="2" pos="53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FF99"/>
    <a:srgbClr val="FFCC99"/>
    <a:srgbClr val="CCFFCC"/>
    <a:srgbClr val="16CE1F"/>
    <a:srgbClr val="FF0066"/>
    <a:srgbClr val="FFFF66"/>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6"/>
    <p:restoredTop sz="75636" autoAdjust="0"/>
  </p:normalViewPr>
  <p:slideViewPr>
    <p:cSldViewPr showGuides="1">
      <p:cViewPr varScale="1">
        <p:scale>
          <a:sx n="64" d="100"/>
          <a:sy n="64" d="100"/>
        </p:scale>
        <p:origin x="1509" y="36"/>
      </p:cViewPr>
      <p:guideLst>
        <p:guide orient="horz" pos="2227"/>
        <p:guide pos="532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gs" Target="tags/tag123.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latin typeface="Times New Roman" panose="02020603050405020304" pitchFamily="18" charset="0"/>
                <a:ea typeface="等线"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等线" panose="02010600030101010101" pitchFamily="2" charset="-122"/>
              <a:cs typeface="+mn-cs"/>
            </a:endParaRPr>
          </a:p>
        </p:txBody>
      </p:sp>
      <p:sp>
        <p:nvSpPr>
          <p:cNvPr id="4608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Times New Roman" panose="02020603050405020304" pitchFamily="18" charset="0"/>
                <a:ea typeface="等线"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等线" panose="02010600030101010101" pitchFamily="2" charset="-122"/>
              <a:cs typeface="+mn-cs"/>
            </a:endParaRPr>
          </a:p>
        </p:txBody>
      </p:sp>
      <p:sp>
        <p:nvSpPr>
          <p:cNvPr id="1946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608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单击此处编辑母版文本样式</a:t>
            </a:r>
            <a:endPar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第二级</a:t>
            </a:r>
            <a:endPar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第三级</a:t>
            </a:r>
            <a:endPar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第四级</a:t>
            </a:r>
            <a:endPar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第五级</a:t>
            </a:r>
            <a:endParaRPr kumimoji="1"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p:txBody>
      </p:sp>
      <p:sp>
        <p:nvSpPr>
          <p:cNvPr id="4608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Times New Roman" panose="02020603050405020304" pitchFamily="18" charset="0"/>
                <a:ea typeface="等线"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等线" panose="02010600030101010101" pitchFamily="2" charset="-122"/>
              <a:cs typeface="+mn-cs"/>
            </a:endParaRPr>
          </a:p>
        </p:txBody>
      </p:sp>
      <p:sp>
        <p:nvSpPr>
          <p:cNvPr id="4608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latin typeface="Times New Roman" panose="02020603050405020304" pitchFamily="18" charset="0"/>
                <a:ea typeface="等线" panose="02010600030101010101" pitchFamily="2" charset="-122"/>
              </a:rPr>
            </a:fld>
            <a:endParaRPr lang="en-US" altLang="zh-CN" sz="1200" dirty="0">
              <a:latin typeface="Times New Roman" panose="02020603050405020304" pitchFamily="18" charset="0"/>
              <a:ea typeface="等线"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等线"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等线"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等线"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等线"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jobs.bytedance.com/campus/position?utm_source=SEMbaidu&amp;utm_device=pc&amp;utm_keyword=qz2024pc117"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wrap="square" lIns="91440" tIns="45720" rIns="91440" bIns="45720" anchor="t" anchorCtr="0"/>
          <a:lstStyle/>
          <a:p>
            <a:pPr lvl="0" eaLnBrk="1" hangingPunct="1">
              <a:spcBef>
                <a:spcPct val="0"/>
              </a:spcBef>
            </a:pPr>
            <a:r>
              <a:rPr lang="zh-CN" altLang="en-US" dirty="0"/>
              <a:t>教学时长：</a:t>
            </a:r>
            <a:r>
              <a:rPr lang="en-US" altLang="zh-CN" dirty="0"/>
              <a:t>4</a:t>
            </a:r>
            <a:r>
              <a:rPr lang="zh-CN" altLang="en-US" dirty="0"/>
              <a:t>学时理论</a:t>
            </a:r>
            <a:endParaRPr lang="en-US" altLang="zh-CN" dirty="0"/>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Times New Roman" panose="02020603050405020304" pitchFamily="18" charset="0"/>
                <a:ea typeface="等线" panose="02010600030101010101" pitchFamily="2" charset="-122"/>
              </a:rPr>
            </a:fld>
            <a:endParaRPr lang="zh-CN" altLang="en-US"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p:txBody>
          <a:bodyPr wrap="square" lIns="91440" tIns="45720" rIns="91440" bIns="45720" anchor="t" anchorCtr="0"/>
          <a:lstStyle/>
          <a:p>
            <a:pPr lvl="0" eaLnBrk="1" hangingPunct="1">
              <a:spcBef>
                <a:spcPct val="0"/>
              </a:spcBef>
            </a:pPr>
            <a:endParaRPr lang="zh-CN" altLang="en-US" dirty="0"/>
          </a:p>
        </p:txBody>
      </p:sp>
      <p:sp>
        <p:nvSpPr>
          <p:cNvPr id="460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Times New Roman" panose="02020603050405020304" pitchFamily="18" charset="0"/>
                <a:ea typeface="等线" panose="02010600030101010101" pitchFamily="2" charset="-122"/>
              </a:rPr>
            </a:fld>
            <a:endParaRPr lang="zh-CN" altLang="en-US"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481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Times New Roman" panose="02020603050405020304" pitchFamily="18" charset="0"/>
                <a:ea typeface="等线" panose="02010600030101010101" pitchFamily="2" charset="-122"/>
              </a:rPr>
            </a:fld>
            <a:endParaRPr lang="zh-CN" altLang="en-US"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501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Times New Roman" panose="02020603050405020304" pitchFamily="18" charset="0"/>
                <a:ea typeface="等线" panose="02010600030101010101" pitchFamily="2" charset="-122"/>
              </a:rPr>
            </a:fld>
            <a:endParaRPr lang="zh-CN" altLang="en-US"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522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Times New Roman" panose="02020603050405020304" pitchFamily="18" charset="0"/>
                <a:ea typeface="等线" panose="02010600030101010101" pitchFamily="2" charset="-122"/>
              </a:rPr>
            </a:fld>
            <a:endParaRPr lang="zh-CN" altLang="en-US"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p:txBody>
          <a:bodyPr wrap="square" lIns="91440" tIns="45720" rIns="91440" bIns="45720" anchor="t" anchorCtr="0"/>
          <a:lstStyle/>
          <a:p>
            <a:pPr lvl="0"/>
            <a:r>
              <a:rPr lang="zh-CN" altLang="en-US" dirty="0"/>
              <a:t>与学生互动，提问问题：生活中常见的线性表有哪些？生活中有哪些常见的树形结构案例？？</a:t>
            </a:r>
            <a:endParaRPr lang="zh-CN" altLang="en-US" dirty="0"/>
          </a:p>
        </p:txBody>
      </p:sp>
      <p:sp>
        <p:nvSpPr>
          <p:cNvPr id="604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ea typeface="等线" panose="02010600030101010101" pitchFamily="2" charset="-122"/>
              </a:rPr>
            </a:fld>
            <a:endParaRPr lang="en-US" altLang="zh-CN"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p:sp>
      <p:sp>
        <p:nvSpPr>
          <p:cNvPr id="6246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624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ea typeface="等线" panose="02010600030101010101" pitchFamily="2" charset="-122"/>
              </a:rPr>
            </a:fld>
            <a:endParaRPr lang="en-US" altLang="zh-CN"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p:sp>
      <p:sp>
        <p:nvSpPr>
          <p:cNvPr id="6553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latin typeface="Tahoma" panose="020B0604030504040204" pitchFamily="34" charset="0"/>
                <a:ea typeface="宋体" panose="02010600030101010101" pitchFamily="2" charset="-122"/>
              </a:rPr>
            </a:fld>
            <a:endParaRPr lang="en-US" altLang="zh-CN" dirty="0">
              <a:latin typeface="Tahoma" panose="020B060403050404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686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ea typeface="等线" panose="02010600030101010101" pitchFamily="2" charset="-122"/>
              </a:rPr>
            </a:fld>
            <a:endParaRPr lang="en-US" altLang="zh-CN"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算法是一条一条命令，我们称之为指令</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235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Times New Roman" panose="02020603050405020304" pitchFamily="18" charset="0"/>
                <a:ea typeface="等线" panose="02010600030101010101" pitchFamily="2" charset="-122"/>
              </a:rPr>
            </a:fld>
            <a:endParaRPr lang="zh-CN" altLang="en-US"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423B3B"/>
                </a:solidFill>
                <a:effectLst/>
                <a:latin typeface="微软雅黑" panose="020B0503020204020204" pitchFamily="34" charset="-122"/>
                <a:ea typeface="微软雅黑" panose="020B0503020204020204" pitchFamily="34" charset="-122"/>
              </a:rPr>
              <a:t>一元二次方程</a:t>
            </a:r>
            <a:r>
              <a:rPr lang="en-US" altLang="zh-CN" b="0" i="0" dirty="0">
                <a:solidFill>
                  <a:srgbClr val="423B3B"/>
                </a:solidFill>
                <a:effectLst/>
                <a:latin typeface="微软雅黑" panose="020B0503020204020204" pitchFamily="34" charset="-122"/>
                <a:ea typeface="微软雅黑" panose="020B0503020204020204" pitchFamily="34" charset="-122"/>
              </a:rPr>
              <a:t>ax2+bx+c=0</a:t>
            </a:r>
            <a:r>
              <a:rPr lang="zh-CN" altLang="en-US" b="0" i="0" dirty="0">
                <a:solidFill>
                  <a:srgbClr val="423B3B"/>
                </a:solidFill>
                <a:effectLst/>
                <a:latin typeface="微软雅黑" panose="020B0503020204020204" pitchFamily="34" charset="-122"/>
                <a:ea typeface="微软雅黑" panose="020B0503020204020204" pitchFamily="34" charset="-122"/>
              </a:rPr>
              <a:t>的根</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算法是一条一条命令，我们称之为指令</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必须具备以下五个重要特性！</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算法满足问题要求，能正确解决问题。</a:t>
            </a:r>
            <a:endParaRPr lang="en-US" altLang="zh-CN" dirty="0"/>
          </a:p>
          <a:p>
            <a:r>
              <a:rPr lang="zh-CN" altLang="en-US" dirty="0"/>
              <a:t>算法转化为程序后要注意</a:t>
            </a:r>
            <a:r>
              <a:rPr lang="en-US" altLang="zh-CN" dirty="0"/>
              <a:t>:</a:t>
            </a:r>
            <a:endParaRPr lang="en-US" altLang="zh-CN" dirty="0"/>
          </a:p>
          <a:p>
            <a:r>
              <a:rPr lang="en-US" altLang="zh-CN" dirty="0"/>
              <a:t>1</a:t>
            </a:r>
            <a:r>
              <a:rPr lang="zh-CN" altLang="en-US" dirty="0"/>
              <a:t>、程序中不含语法错误</a:t>
            </a:r>
            <a:endParaRPr lang="en-US" altLang="zh-CN" dirty="0"/>
          </a:p>
          <a:p>
            <a:r>
              <a:rPr lang="en-US" altLang="zh-CN" dirty="0"/>
              <a:t>2</a:t>
            </a:r>
            <a:r>
              <a:rPr lang="zh-CN" altLang="en-US" dirty="0"/>
              <a:t>、程序对于几组输入数据能够得出满足要求的结果，</a:t>
            </a:r>
            <a:endParaRPr lang="en-US" altLang="zh-CN" dirty="0"/>
          </a:p>
          <a:p>
            <a:r>
              <a:rPr lang="en-US" altLang="zh-CN" dirty="0"/>
              <a:t>3</a:t>
            </a:r>
            <a:r>
              <a:rPr lang="zh-CN" altLang="en-US" dirty="0"/>
              <a:t>、程序对于精心选择的、典型、刻且带有刁难性的几组输入数据能够得出满足要求的结果</a:t>
            </a:r>
            <a:r>
              <a:rPr lang="en-US" altLang="zh-CN" dirty="0"/>
              <a:t>;</a:t>
            </a:r>
            <a:endParaRPr lang="en-US" altLang="zh-CN" dirty="0"/>
          </a:p>
          <a:p>
            <a:r>
              <a:rPr lang="en-US" altLang="zh-CN" dirty="0"/>
              <a:t>4</a:t>
            </a:r>
            <a:r>
              <a:rPr lang="zh-CN" altLang="en-US" dirty="0"/>
              <a:t>、程序对于一切合法的输入数据都能得出满足要求的结果。</a:t>
            </a:r>
            <a:endParaRPr lang="en-US" altLang="zh-CN" dirty="0"/>
          </a:p>
          <a:p>
            <a:r>
              <a:rPr lang="zh-CN" altLang="en-US" dirty="0"/>
              <a:t>通常以第三层意义上的正确性作为衡量一个算法是否合格的标准。</a:t>
            </a:r>
            <a:endParaRPr lang="en-US" altLang="zh-CN" dirty="0"/>
          </a:p>
          <a:p>
            <a:endParaRPr lang="en-US" altLang="zh-CN" dirty="0"/>
          </a:p>
          <a:p>
            <a:pPr marL="0" lvl="0" indent="0" defTabSz="914400">
              <a:spcBef>
                <a:spcPct val="0"/>
              </a:spcBef>
              <a:buClrTx/>
              <a:buNone/>
            </a:pPr>
            <a:r>
              <a:rPr lang="en-US" altLang="zh-CN" sz="1200" b="1" dirty="0">
                <a:solidFill>
                  <a:srgbClr val="000000"/>
                </a:solidFill>
                <a:latin typeface="等线" panose="02010600030101010101" pitchFamily="2" charset="-122"/>
              </a:rPr>
              <a:t>1</a:t>
            </a:r>
            <a:r>
              <a:rPr lang="zh-CN" altLang="en-US" sz="1200" b="1" dirty="0">
                <a:solidFill>
                  <a:srgbClr val="000000"/>
                </a:solidFill>
                <a:latin typeface="等线" panose="02010600030101010101" pitchFamily="2" charset="-122"/>
              </a:rPr>
              <a:t>、算法主要是为了人的阅读和交流，其次才是为计算机执行，因此算法应该易于人的理解</a:t>
            </a:r>
            <a:r>
              <a:rPr lang="en-US" altLang="zh-CN" sz="1200" b="1" dirty="0">
                <a:solidFill>
                  <a:srgbClr val="000000"/>
                </a:solidFill>
                <a:latin typeface="等线" panose="02010600030101010101" pitchFamily="2" charset="-122"/>
              </a:rPr>
              <a:t>;</a:t>
            </a:r>
            <a:endParaRPr lang="en-US" altLang="zh-CN" sz="1200" b="1" dirty="0">
              <a:solidFill>
                <a:srgbClr val="000000"/>
              </a:solidFill>
              <a:latin typeface="等线" panose="02010600030101010101" pitchFamily="2" charset="-122"/>
            </a:endParaRPr>
          </a:p>
          <a:p>
            <a:pPr marL="0" lvl="0" indent="0" defTabSz="914400">
              <a:spcBef>
                <a:spcPct val="0"/>
              </a:spcBef>
              <a:buClrTx/>
              <a:buNone/>
            </a:pPr>
            <a:r>
              <a:rPr lang="en-US" altLang="zh-CN" sz="1200" b="1" dirty="0">
                <a:solidFill>
                  <a:srgbClr val="000000"/>
                </a:solidFill>
                <a:latin typeface="等线" panose="02010600030101010101" pitchFamily="2" charset="-122"/>
              </a:rPr>
              <a:t>2</a:t>
            </a:r>
            <a:r>
              <a:rPr lang="zh-CN" altLang="en-US" sz="1200" b="1" dirty="0">
                <a:solidFill>
                  <a:srgbClr val="000000"/>
                </a:solidFill>
                <a:latin typeface="等线" panose="02010600030101010101" pitchFamily="2" charset="-122"/>
              </a:rPr>
              <a:t>、另一方面，晦涩难读的算法易于隐藏较多错误而难以调试。</a:t>
            </a:r>
            <a:endParaRPr lang="en-US" altLang="zh-CN" sz="1200" b="1" dirty="0">
              <a:solidFill>
                <a:srgbClr val="000000"/>
              </a:solidFill>
              <a:latin typeface="等线" panose="02010600030101010101" pitchFamily="2" charset="-122"/>
            </a:endParaRPr>
          </a:p>
          <a:p>
            <a:pPr marL="0" lvl="0" indent="0" defTabSz="914400">
              <a:spcBef>
                <a:spcPct val="0"/>
              </a:spcBef>
              <a:buClrTx/>
              <a:buNone/>
            </a:pPr>
            <a:endParaRPr lang="en-US" altLang="zh-CN" sz="1200" b="1" dirty="0">
              <a:solidFill>
                <a:srgbClr val="000000"/>
              </a:solidFill>
              <a:latin typeface="等线" panose="02010600030101010101" pitchFamily="2" charset="-122"/>
            </a:endParaRPr>
          </a:p>
          <a:p>
            <a:pPr marL="0" lvl="0" indent="0" defTabSz="914400">
              <a:spcBef>
                <a:spcPct val="0"/>
              </a:spcBef>
              <a:buClrTx/>
              <a:buNone/>
            </a:pPr>
            <a:r>
              <a:rPr lang="en-US" altLang="zh-CN" sz="1200" b="1" dirty="0">
                <a:solidFill>
                  <a:srgbClr val="000000"/>
                </a:solidFill>
                <a:latin typeface="等线" panose="02010600030101010101" pitchFamily="2" charset="-122"/>
              </a:rPr>
              <a:t>1</a:t>
            </a:r>
            <a:r>
              <a:rPr lang="zh-CN" altLang="en-US" sz="1200" b="1" dirty="0">
                <a:solidFill>
                  <a:srgbClr val="000000"/>
                </a:solidFill>
                <a:latin typeface="等线" panose="02010600030101010101" pitchFamily="2" charset="-122"/>
              </a:rPr>
              <a:t>、指当输入非法数据时，算法恰当的做出反应或进行相应处理，而不是产生莫名其妙的输出结果。</a:t>
            </a:r>
            <a:endParaRPr lang="en-US" altLang="zh-CN" sz="1200" b="1" dirty="0">
              <a:solidFill>
                <a:srgbClr val="000000"/>
              </a:solidFill>
              <a:latin typeface="等线" panose="02010600030101010101" pitchFamily="2" charset="-122"/>
            </a:endParaRPr>
          </a:p>
          <a:p>
            <a:pPr marL="0" lvl="0" indent="0" defTabSz="914400">
              <a:spcBef>
                <a:spcPct val="0"/>
              </a:spcBef>
              <a:buClrTx/>
              <a:buNone/>
            </a:pPr>
            <a:r>
              <a:rPr lang="en-US" altLang="zh-CN" sz="1200" b="1" dirty="0">
                <a:solidFill>
                  <a:srgbClr val="000000"/>
                </a:solidFill>
                <a:latin typeface="等线" panose="02010600030101010101" pitchFamily="2" charset="-122"/>
              </a:rPr>
              <a:t>2</a:t>
            </a:r>
            <a:r>
              <a:rPr lang="zh-CN" altLang="en-US" sz="1200" b="1" dirty="0">
                <a:solidFill>
                  <a:srgbClr val="000000"/>
                </a:solidFill>
                <a:latin typeface="等线" panose="02010600030101010101" pitchFamily="2" charset="-122"/>
              </a:rPr>
              <a:t>、处理出错的方法，不应是中断程序的执行，而应是返回一个表示错误或错误性质的值，以便在更高的抽象层次上进行处理</a:t>
            </a:r>
            <a:endParaRPr lang="zh-CN" altLang="en-US" sz="1200" b="1" dirty="0">
              <a:solidFill>
                <a:srgbClr val="000000"/>
              </a:solidFill>
              <a:latin typeface="等线" panose="02010600030101010101" pitchFamily="2" charset="-122"/>
            </a:endParaRPr>
          </a:p>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lstStyle/>
          <a:p>
            <a:pPr lvl="0" eaLnBrk="1" hangingPunct="1">
              <a:spcBef>
                <a:spcPct val="0"/>
              </a:spcBef>
            </a:pPr>
            <a:endParaRPr lang="zh-CN" altLang="en-US" dirty="0"/>
          </a:p>
        </p:txBody>
      </p:sp>
      <p:sp>
        <p:nvSpPr>
          <p:cNvPr id="256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Times New Roman" panose="02020603050405020304" pitchFamily="18" charset="0"/>
                <a:ea typeface="等线" panose="02010600030101010101" pitchFamily="2" charset="-122"/>
              </a:rPr>
            </a:fld>
            <a:endParaRPr lang="zh-CN" altLang="en-US"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用数量级表示算法的渐进时间复杂度，时间复杂度</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上一节总结：抽象数据类型的表示与实现。</a:t>
            </a:r>
            <a:endParaRPr lang="zh-CN" altLang="en-US"/>
          </a:p>
          <a:p>
            <a:r>
              <a:rPr lang="zh-CN" altLang="en-US"/>
              <a:t>算法和算法分析：如果要评价一个算法的好坏，我们怎么评价呢？</a:t>
            </a:r>
            <a:endParaRPr lang="zh-CN" altLang="en-US"/>
          </a:p>
          <a:p>
            <a:r>
              <a:rPr lang="zh-CN" altLang="en-US"/>
              <a:t>就像我们把一些货物从郑州运输到北京，我们要考虑所用的时间和所花费的资源。时间就是考虑算法的时间效率，资源就是考虑算法的空间效率。其中时间效率的度量我们提出了一个渐进时间复杂度的概念，简称为时间复杂度。求一个算法的时间复杂度一般分为几个步骤？</a:t>
            </a:r>
            <a:endParaRPr lang="zh-CN" altLang="en-US"/>
          </a:p>
          <a:p>
            <a:pPr eaLnBrk="1" hangingPunct="1">
              <a:lnSpc>
                <a:spcPct val="150000"/>
              </a:lnSpc>
            </a:pPr>
            <a:r>
              <a:rPr lang="en-US" altLang="zh-CN" dirty="0">
                <a:latin typeface="等线" panose="02010600030101010101" pitchFamily="2" charset="-122"/>
                <a:sym typeface="+mn-ea"/>
              </a:rPr>
              <a:t>1.</a:t>
            </a:r>
            <a:r>
              <a:rPr lang="zh-CN" altLang="en-US" dirty="0">
                <a:latin typeface="等线" panose="02010600030101010101" pitchFamily="2" charset="-122"/>
                <a:sym typeface="+mn-ea"/>
              </a:rPr>
              <a:t>找出</a:t>
            </a:r>
            <a:r>
              <a:rPr lang="zh-CN" altLang="en-US" dirty="0">
                <a:solidFill>
                  <a:srgbClr val="C00000"/>
                </a:solidFill>
                <a:latin typeface="等线" panose="02010600030101010101" pitchFamily="2" charset="-122"/>
                <a:sym typeface="+mn-ea"/>
              </a:rPr>
              <a:t>语句频度最大</a:t>
            </a:r>
            <a:r>
              <a:rPr lang="zh-CN" altLang="en-US" dirty="0">
                <a:latin typeface="等线" panose="02010600030101010101" pitchFamily="2" charset="-122"/>
                <a:sym typeface="+mn-ea"/>
              </a:rPr>
              <a:t>的那条语句作为</a:t>
            </a:r>
            <a:r>
              <a:rPr lang="zh-CN" altLang="en-US" dirty="0">
                <a:solidFill>
                  <a:srgbClr val="C00000"/>
                </a:solidFill>
                <a:latin typeface="等线" panose="02010600030101010101" pitchFamily="2" charset="-122"/>
                <a:sym typeface="+mn-ea"/>
              </a:rPr>
              <a:t>基本语句：一般是</a:t>
            </a:r>
            <a:r>
              <a:rPr lang="zh-CN" altLang="en-US" b="1" dirty="0">
                <a:solidFill>
                  <a:srgbClr val="C00000"/>
                </a:solidFill>
                <a:latin typeface="等线" panose="02010600030101010101" pitchFamily="2" charset="-122"/>
                <a:sym typeface="+mn-ea"/>
              </a:rPr>
              <a:t>嵌套最深层的语句</a:t>
            </a:r>
            <a:endParaRPr lang="en-US" altLang="zh-CN" dirty="0">
              <a:solidFill>
                <a:srgbClr val="C00000"/>
              </a:solidFill>
              <a:latin typeface="等线" panose="02010600030101010101" pitchFamily="2" charset="-122"/>
            </a:endParaRPr>
          </a:p>
          <a:p>
            <a:pPr eaLnBrk="1" hangingPunct="1">
              <a:lnSpc>
                <a:spcPct val="150000"/>
              </a:lnSpc>
            </a:pPr>
            <a:r>
              <a:rPr lang="en-US" altLang="zh-CN" dirty="0">
                <a:latin typeface="等线" panose="02010600030101010101" pitchFamily="2" charset="-122"/>
                <a:sym typeface="+mn-ea"/>
              </a:rPr>
              <a:t>2.</a:t>
            </a:r>
            <a:r>
              <a:rPr lang="zh-CN" altLang="en-US" dirty="0">
                <a:latin typeface="等线" panose="02010600030101010101" pitchFamily="2" charset="-122"/>
                <a:sym typeface="+mn-ea"/>
              </a:rPr>
              <a:t>计算</a:t>
            </a:r>
            <a:r>
              <a:rPr lang="zh-CN" altLang="en-US" dirty="0">
                <a:solidFill>
                  <a:srgbClr val="C00000"/>
                </a:solidFill>
                <a:latin typeface="等线" panose="02010600030101010101" pitchFamily="2" charset="-122"/>
                <a:sym typeface="+mn-ea"/>
              </a:rPr>
              <a:t>基本语句的频度</a:t>
            </a:r>
            <a:r>
              <a:rPr lang="zh-CN" altLang="en-US" dirty="0">
                <a:latin typeface="等线" panose="02010600030101010101" pitchFamily="2" charset="-122"/>
                <a:sym typeface="+mn-ea"/>
              </a:rPr>
              <a:t>得到问题规模 </a:t>
            </a:r>
            <a:r>
              <a:rPr lang="en-US" altLang="zh-CN" dirty="0">
                <a:latin typeface="等线" panose="02010600030101010101" pitchFamily="2" charset="-122"/>
                <a:sym typeface="+mn-ea"/>
              </a:rPr>
              <a:t>n</a:t>
            </a:r>
            <a:r>
              <a:rPr lang="zh-CN" altLang="en-US" dirty="0">
                <a:latin typeface="等线" panose="02010600030101010101" pitchFamily="2" charset="-122"/>
                <a:sym typeface="+mn-ea"/>
              </a:rPr>
              <a:t>的某个函数 </a:t>
            </a:r>
            <a:r>
              <a:rPr lang="en-US" altLang="zh-CN" dirty="0">
                <a:latin typeface="等线" panose="02010600030101010101" pitchFamily="2" charset="-122"/>
                <a:sym typeface="+mn-ea"/>
              </a:rPr>
              <a:t>f(n)</a:t>
            </a:r>
            <a:endParaRPr lang="en-US" altLang="zh-CN" dirty="0">
              <a:solidFill>
                <a:srgbClr val="C00000"/>
              </a:solidFill>
              <a:latin typeface="等线" panose="02010600030101010101" pitchFamily="2" charset="-122"/>
            </a:endParaRPr>
          </a:p>
          <a:p>
            <a:pPr eaLnBrk="1" hangingPunct="1">
              <a:lnSpc>
                <a:spcPct val="150000"/>
              </a:lnSpc>
            </a:pPr>
            <a:r>
              <a:rPr lang="en-US" altLang="zh-CN" dirty="0">
                <a:latin typeface="等线" panose="02010600030101010101" pitchFamily="2" charset="-122"/>
                <a:sym typeface="+mn-ea"/>
              </a:rPr>
              <a:t>3.</a:t>
            </a:r>
            <a:r>
              <a:rPr lang="zh-CN" altLang="en-US" dirty="0">
                <a:latin typeface="等线" panose="02010600030101010101" pitchFamily="2" charset="-122"/>
                <a:sym typeface="+mn-ea"/>
              </a:rPr>
              <a:t>取其数量级用符号“</a:t>
            </a:r>
            <a:r>
              <a:rPr lang="en-US" altLang="zh-CN" dirty="0">
                <a:latin typeface="等线" panose="02010600030101010101" pitchFamily="2" charset="-122"/>
                <a:sym typeface="+mn-ea"/>
              </a:rPr>
              <a:t>O”</a:t>
            </a:r>
            <a:r>
              <a:rPr lang="zh-CN" altLang="en-US" dirty="0">
                <a:latin typeface="等线" panose="02010600030101010101" pitchFamily="2" charset="-122"/>
                <a:sym typeface="+mn-ea"/>
              </a:rPr>
              <a:t>表示</a:t>
            </a:r>
            <a:endParaRPr lang="zh-CN" altLang="en-US" kern="1200" dirty="0">
              <a:latin typeface="+mn-lt"/>
              <a:ea typeface="等线" panose="02010600030101010101" pitchFamily="2" charset="-122"/>
              <a:cs typeface="+mn-cs"/>
            </a:endParaRPr>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kumimoji="1" lang="zh-CN" altLang="en-US" b="1" dirty="0"/>
              <a:t>举例：处理问题的策略，算法的优劣。</a:t>
            </a:r>
            <a:endParaRPr kumimoji="1" lang="zh-CN" altLang="en-US" b="1" dirty="0"/>
          </a:p>
          <a:p>
            <a:pPr eaLnBrk="1" hangingPunct="1"/>
            <a:r>
              <a:rPr kumimoji="1" lang="zh-CN" altLang="en-US" b="1" dirty="0"/>
              <a:t>问题：求</a:t>
            </a:r>
            <a:r>
              <a:rPr kumimoji="1" lang="en-US" altLang="zh-CN" b="1" dirty="0"/>
              <a:t>1</a:t>
            </a:r>
            <a:r>
              <a:rPr kumimoji="1" lang="zh-CN" altLang="en-US" b="1" dirty="0"/>
              <a:t>到</a:t>
            </a:r>
            <a:r>
              <a:rPr kumimoji="1" lang="en-US" altLang="zh-CN" b="1" dirty="0"/>
              <a:t>100</a:t>
            </a:r>
            <a:r>
              <a:rPr kumimoji="1" lang="zh-CN" altLang="en-US" b="1" dirty="0"/>
              <a:t>的和？</a:t>
            </a:r>
            <a:endParaRPr kumimoji="1" lang="zh-CN" altLang="en-US" b="1" dirty="0"/>
          </a:p>
          <a:p>
            <a:pPr eaLnBrk="1" hangingPunct="1"/>
            <a:r>
              <a:rPr kumimoji="1" lang="zh-CN" altLang="en-US" b="1" dirty="0"/>
              <a:t>解法</a:t>
            </a:r>
            <a:r>
              <a:rPr kumimoji="1" lang="en-US" altLang="zh-CN" b="1" dirty="0"/>
              <a:t>1</a:t>
            </a:r>
            <a:r>
              <a:rPr kumimoji="1" lang="zh-CN" altLang="en-US" b="1" dirty="0"/>
              <a:t>：</a:t>
            </a:r>
            <a:r>
              <a:rPr kumimoji="1" lang="en-US" altLang="zh-CN" b="1" dirty="0"/>
              <a:t>S=0;</a:t>
            </a:r>
            <a:endParaRPr kumimoji="1" lang="en-US" altLang="zh-CN" b="1" dirty="0"/>
          </a:p>
          <a:p>
            <a:pPr eaLnBrk="1" hangingPunct="1"/>
            <a:r>
              <a:rPr kumimoji="1" lang="en-US" altLang="zh-CN" b="1" dirty="0"/>
              <a:t>            for(</a:t>
            </a:r>
            <a:r>
              <a:rPr kumimoji="1" lang="en-US" altLang="zh-CN" b="1" dirty="0" err="1"/>
              <a:t>i</a:t>
            </a:r>
            <a:r>
              <a:rPr kumimoji="1" lang="en-US" altLang="zh-CN" b="1" dirty="0"/>
              <a:t>=1;i&lt;=100;i++)</a:t>
            </a:r>
            <a:endParaRPr kumimoji="1" lang="en-US" altLang="zh-CN" b="1" dirty="0"/>
          </a:p>
          <a:p>
            <a:pPr eaLnBrk="1" hangingPunct="1"/>
            <a:r>
              <a:rPr kumimoji="1" lang="en-US" altLang="zh-CN" b="1" dirty="0"/>
              <a:t>                 S=</a:t>
            </a:r>
            <a:r>
              <a:rPr kumimoji="1" lang="en-US" altLang="zh-CN" b="1" dirty="0" err="1"/>
              <a:t>S+i</a:t>
            </a:r>
            <a:r>
              <a:rPr kumimoji="1" lang="en-US" altLang="zh-CN" b="1" dirty="0"/>
              <a:t>;</a:t>
            </a:r>
            <a:endParaRPr kumimoji="1" lang="en-US" altLang="zh-CN" b="1" dirty="0"/>
          </a:p>
          <a:p>
            <a:pPr eaLnBrk="1" hangingPunct="1"/>
            <a:r>
              <a:rPr kumimoji="1" lang="zh-CN" altLang="en-US" b="1" dirty="0"/>
              <a:t>解法</a:t>
            </a:r>
            <a:r>
              <a:rPr kumimoji="1" lang="en-US" altLang="zh-CN" b="1" dirty="0"/>
              <a:t>2</a:t>
            </a:r>
            <a:r>
              <a:rPr kumimoji="1" lang="zh-CN" altLang="en-US" b="1" dirty="0"/>
              <a:t>：高斯求和公式的解法：</a:t>
            </a:r>
            <a:r>
              <a:rPr kumimoji="1" lang="en-US" altLang="zh-CN" b="1" dirty="0"/>
              <a:t>S=100*(1+100)/2</a:t>
            </a:r>
            <a:r>
              <a:rPr kumimoji="1" lang="zh-CN" altLang="en-US" b="1" dirty="0"/>
              <a:t>；</a:t>
            </a:r>
            <a:r>
              <a:rPr kumimoji="1" lang="en-US" altLang="zh-CN" b="1" dirty="0"/>
              <a:t>S=</a:t>
            </a:r>
            <a:r>
              <a:rPr kumimoji="1" lang="zh-CN" altLang="en-US" b="1" dirty="0"/>
              <a:t>项数*（首项</a:t>
            </a:r>
            <a:r>
              <a:rPr kumimoji="1" lang="en-US" altLang="zh-CN" b="1" dirty="0"/>
              <a:t>+</a:t>
            </a:r>
            <a:r>
              <a:rPr kumimoji="1" lang="zh-CN" altLang="en-US" b="1" dirty="0"/>
              <a:t>末项）</a:t>
            </a:r>
            <a:r>
              <a:rPr kumimoji="1" lang="en-US" altLang="zh-CN" b="1" dirty="0"/>
              <a:t>/2</a:t>
            </a:r>
            <a:endParaRPr kumimoji="1" lang="en-US" altLang="zh-CN" b="1" dirty="0"/>
          </a:p>
          <a:p>
            <a:endParaRPr lang="zh-CN" altLang="en-US" dirty="0"/>
          </a:p>
        </p:txBody>
      </p:sp>
      <p:sp>
        <p:nvSpPr>
          <p:cNvPr id="4" name="灯片编号占位符 3"/>
          <p:cNvSpPr>
            <a:spLocks noGrp="1"/>
          </p:cNvSpPr>
          <p:nvPr>
            <p:ph type="sldNum" sz="quarter" idx="5"/>
          </p:nvPr>
        </p:nvSpPr>
        <p:spPr/>
        <p:txBody>
          <a:bodyPr/>
          <a:lstStyle/>
          <a:p>
            <a:pPr>
              <a:defRPr/>
            </a:pPr>
            <a:fld id="{6B164C9F-F804-4B81-88CE-CBB5463CDCF4}"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在今后的课程中，针对具体的例子，我们主要是考虑时间复杂度，还有一些以时间复杂度为主，牺牲空间复杂度。在后续讲内部排序的时候，会着重考虑空间复杂度和时间复杂度。</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276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Times New Roman" panose="02020603050405020304" pitchFamily="18" charset="0"/>
                <a:ea typeface="等线" panose="02010600030101010101" pitchFamily="2" charset="-122"/>
              </a:rPr>
            </a:fld>
            <a:endParaRPr lang="zh-CN" altLang="en-US"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p:txBody>
          <a:bodyPr wrap="square" lIns="91440" tIns="45720" rIns="91440" bIns="45720" anchor="t" anchorCtr="0"/>
          <a:lstStyle/>
          <a:p>
            <a:pPr lvl="0"/>
            <a:r>
              <a:rPr lang="zh-CN" altLang="en-US" dirty="0">
                <a:hlinkClick r:id="rId3"/>
              </a:rPr>
              <a:t>字节跳动校园招聘 </a:t>
            </a:r>
            <a:r>
              <a:rPr lang="en-US" altLang="zh-CN" dirty="0">
                <a:hlinkClick r:id="rId3"/>
              </a:rPr>
              <a:t>(bytedance.com)</a:t>
            </a:r>
            <a:endParaRPr lang="en-US" altLang="zh-CN" dirty="0"/>
          </a:p>
          <a:p>
            <a:pPr lvl="0"/>
            <a:r>
              <a:rPr lang="en-US" altLang="zh-CN" dirty="0"/>
              <a:t>https://jobs.bytedance.com/campus/position?utm_source=SEMbaidu&amp;utm_device=pc&amp;utm_keyword=qz2024pc117</a:t>
            </a:r>
            <a:endParaRPr lang="zh-CN" altLang="en-US" dirty="0"/>
          </a:p>
        </p:txBody>
      </p:sp>
      <p:sp>
        <p:nvSpPr>
          <p:cNvPr id="348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ea typeface="等线" panose="02010600030101010101" pitchFamily="2" charset="-122"/>
              </a:rPr>
            </a:fld>
            <a:endParaRPr lang="en-US" altLang="zh-CN"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p:txBody>
          <a:bodyPr wrap="square" lIns="91440" tIns="45720" rIns="91440" bIns="45720" anchor="t" anchorCtr="0"/>
          <a:lstStyle/>
          <a:p>
            <a:pPr lvl="0" eaLnBrk="1" hangingPunct="1">
              <a:spcBef>
                <a:spcPct val="0"/>
              </a:spcBef>
            </a:pPr>
            <a:endParaRPr lang="zh-CN" altLang="en-US" dirty="0"/>
          </a:p>
        </p:txBody>
      </p:sp>
      <p:sp>
        <p:nvSpPr>
          <p:cNvPr id="378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Times New Roman" panose="02020603050405020304" pitchFamily="18" charset="0"/>
                <a:ea typeface="等线" panose="02010600030101010101" pitchFamily="2" charset="-122"/>
              </a:rPr>
            </a:fld>
            <a:endParaRPr lang="zh-CN" altLang="en-US" sz="1200" dirty="0">
              <a:latin typeface="Times New Roman" panose="02020603050405020304" pitchFamily="18" charset="0"/>
              <a:ea typeface="等线"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latin typeface="Tahoma" panose="020B0604030504040204" pitchFamily="34" charset="0"/>
                <a:ea typeface="宋体" panose="02010600030101010101" pitchFamily="2" charset="-122"/>
              </a:rPr>
            </a:fld>
            <a:endParaRPr lang="en-US" altLang="zh-CN" dirty="0">
              <a:latin typeface="Tahoma" panose="020B0604030504040204" pitchFamily="34" charset="0"/>
              <a:ea typeface="宋体" panose="02010600030101010101" pitchFamily="2" charset="-122"/>
            </a:endParaRPr>
          </a:p>
        </p:txBody>
      </p:sp>
      <p:sp>
        <p:nvSpPr>
          <p:cNvPr id="39939" name="Rectangle 2"/>
          <p:cNvSpPr>
            <a:spLocks noGrp="1" noRot="1" noChangeAspect="1" noTextEdit="1"/>
          </p:cNvSpPr>
          <p:nvPr>
            <p:ph type="sldImg"/>
          </p:nvPr>
        </p:nvSpPr>
        <p:spPr/>
      </p:sp>
      <p:sp>
        <p:nvSpPr>
          <p:cNvPr id="39940" name="Rectangle 3"/>
          <p:cNvSpPr>
            <a:spLocks noGrp="1"/>
          </p:cNvSpPr>
          <p:nvPr>
            <p:ph type="body" idx="1"/>
          </p:nvPr>
        </p:nvSpPr>
        <p:spPr/>
        <p:txBody>
          <a:bodyPr wrap="square" lIns="91440" tIns="45720" rIns="91440" bIns="45720" anchor="t" anchorCtr="0"/>
          <a:lstStyle/>
          <a:p>
            <a:pPr lvl="0" eaLnBrk="1" hangingPunct="1"/>
            <a:r>
              <a:rPr lang="zh-CN" altLang="en-US" b="1" dirty="0"/>
              <a:t>国际标准书号（</a:t>
            </a:r>
            <a:r>
              <a:rPr lang="en-US" altLang="zh-CN" b="1" dirty="0"/>
              <a:t>International Standard Book Number</a:t>
            </a:r>
            <a:r>
              <a:rPr lang="zh-CN" altLang="en-US" b="1" dirty="0"/>
              <a:t>），简称</a:t>
            </a:r>
            <a:r>
              <a:rPr lang="en-US" altLang="zh-CN" b="1" dirty="0"/>
              <a:t>ISBN</a:t>
            </a:r>
            <a:r>
              <a:rPr lang="zh-CN" altLang="en-US" b="1" dirty="0"/>
              <a:t>，是专门为识别图书等文献而设计的国际编号。</a:t>
            </a:r>
            <a:endParaRPr lang="en-US" altLang="zh-CN" b="1" dirty="0"/>
          </a:p>
          <a:p>
            <a:pPr lvl="0" eaLnBrk="1" hangingPunct="1"/>
            <a:r>
              <a:rPr lang="zh-CN" altLang="en-US" b="1" dirty="0"/>
              <a:t>凭借书名可能检索出很多候选结果；但采用</a:t>
            </a:r>
            <a:r>
              <a:rPr lang="en-US" altLang="zh-CN" b="1" dirty="0"/>
              <a:t>ISBN</a:t>
            </a:r>
            <a:r>
              <a:rPr lang="zh-CN" altLang="en-US" b="1" dirty="0"/>
              <a:t>号或图书馆赋予图书的</a:t>
            </a:r>
            <a:r>
              <a:rPr lang="en-US" altLang="zh-CN" b="1" dirty="0"/>
              <a:t>ID</a:t>
            </a:r>
            <a:r>
              <a:rPr lang="zh-CN" altLang="en-US" b="1" dirty="0"/>
              <a:t>号具有唯一性。</a:t>
            </a:r>
            <a:endParaRPr lang="en-US" altLang="zh-CN" b="1" dirty="0"/>
          </a:p>
          <a:p>
            <a:pPr lvl="0" eaLnBrk="1" hangingPunct="1"/>
            <a:r>
              <a:rPr lang="en-US" altLang="zh-CN" b="1" dirty="0"/>
              <a:t>struct book {</a:t>
            </a:r>
            <a:endParaRPr lang="en-US" altLang="zh-CN" b="1" dirty="0"/>
          </a:p>
          <a:p>
            <a:pPr lvl="0" eaLnBrk="1" hangingPunct="1"/>
            <a:r>
              <a:rPr lang="en-US" altLang="zh-CN" b="1" dirty="0"/>
              <a:t>    char id[10];</a:t>
            </a:r>
            <a:endParaRPr lang="en-US" altLang="zh-CN" b="1" dirty="0"/>
          </a:p>
          <a:p>
            <a:pPr lvl="0" eaLnBrk="1" hangingPunct="1"/>
            <a:r>
              <a:rPr lang="en-US" altLang="zh-CN" b="1" dirty="0"/>
              <a:t>    char name[20];</a:t>
            </a:r>
            <a:endParaRPr lang="en-US" altLang="zh-CN" b="1" dirty="0"/>
          </a:p>
          <a:p>
            <a:pPr lvl="0" eaLnBrk="1" hangingPunct="1"/>
            <a:r>
              <a:rPr lang="en-US" altLang="zh-CN" b="1" dirty="0"/>
              <a:t>    char author[10];</a:t>
            </a:r>
            <a:endParaRPr lang="en-US" altLang="zh-CN" b="1" dirty="0"/>
          </a:p>
          <a:p>
            <a:pPr lvl="0" eaLnBrk="1" hangingPunct="1"/>
            <a:r>
              <a:rPr lang="en-US" altLang="zh-CN" b="1" dirty="0"/>
              <a:t>    char publisher[30];</a:t>
            </a:r>
            <a:endParaRPr lang="en-US" altLang="zh-CN" b="1" dirty="0"/>
          </a:p>
          <a:p>
            <a:pPr lvl="0" eaLnBrk="1" hangingPunct="1"/>
            <a:r>
              <a:rPr lang="en-US" altLang="zh-CN" b="1" dirty="0"/>
              <a:t>    char</a:t>
            </a:r>
            <a:r>
              <a:rPr lang="zh-CN" altLang="en-US" b="1" dirty="0"/>
              <a:t> </a:t>
            </a:r>
            <a:r>
              <a:rPr lang="en-US" altLang="zh-CN" b="1" dirty="0"/>
              <a:t>ISBN[15];</a:t>
            </a:r>
            <a:endParaRPr lang="en-US" altLang="zh-CN" b="1" dirty="0"/>
          </a:p>
          <a:p>
            <a:pPr lvl="0" eaLnBrk="1" hangingPunct="1"/>
            <a:r>
              <a:rPr lang="en-US" altLang="zh-CN" b="1" dirty="0"/>
              <a:t>    date publishdate;</a:t>
            </a:r>
            <a:endParaRPr lang="en-US" altLang="zh-CN" b="1" dirty="0"/>
          </a:p>
          <a:p>
            <a:pPr lvl="0" eaLnBrk="1" hangingPunct="1"/>
            <a:r>
              <a:rPr lang="en-US" altLang="zh-CN" b="1" dirty="0"/>
              <a:t>}</a:t>
            </a:r>
            <a:endParaRPr lang="en-US" altLang="zh-CN" b="1" dirty="0"/>
          </a:p>
          <a:p>
            <a:pPr lvl="0" eaLnBrk="1" hangingPunct="1"/>
            <a:endParaRPr lang="en-US" altLang="zh-CN" dirty="0"/>
          </a:p>
          <a:p>
            <a:pPr lvl="0" eaLnBrk="1" hangingPunct="1"/>
            <a:r>
              <a:rPr lang="zh-CN" altLang="en-US" b="1" dirty="0">
                <a:ea typeface="楷体_GB2312"/>
              </a:rPr>
              <a:t>本课程的教材和习题集（</a:t>
            </a:r>
            <a:r>
              <a:rPr lang="en-US" altLang="zh-CN" b="1" dirty="0">
                <a:ea typeface="楷体_GB2312"/>
              </a:rPr>
              <a:t>C</a:t>
            </a:r>
            <a:r>
              <a:rPr lang="zh-CN" altLang="en-US" b="1" dirty="0">
                <a:ea typeface="楷体_GB2312"/>
              </a:rPr>
              <a:t>语言版）</a:t>
            </a:r>
            <a:endParaRPr lang="zh-CN" altLang="en-US" b="1" dirty="0">
              <a:ea typeface="楷体_GB2312"/>
            </a:endParaRPr>
          </a:p>
          <a:p>
            <a:pPr lvl="0" eaLnBrk="1" hangingPunct="1"/>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latin typeface="Tahoma" panose="020B0604030504040204" pitchFamily="34" charset="0"/>
                <a:ea typeface="宋体" panose="02010600030101010101" pitchFamily="2" charset="-122"/>
              </a:rPr>
            </a:fld>
            <a:endParaRPr lang="en-US" altLang="zh-CN" dirty="0">
              <a:latin typeface="Tahoma" panose="020B0604030504040204" pitchFamily="34" charset="0"/>
              <a:ea typeface="宋体" panose="02010600030101010101" pitchFamily="2" charset="-122"/>
            </a:endParaRPr>
          </a:p>
        </p:txBody>
      </p:sp>
      <p:sp>
        <p:nvSpPr>
          <p:cNvPr id="41987" name="Rectangle 2"/>
          <p:cNvSpPr>
            <a:spLocks noGrp="1" noRot="1" noChangeAspect="1" noTextEdit="1"/>
          </p:cNvSpPr>
          <p:nvPr>
            <p:ph type="sldImg"/>
          </p:nvPr>
        </p:nvSpPr>
        <p:spPr/>
      </p:sp>
      <p:sp>
        <p:nvSpPr>
          <p:cNvPr id="41988" name="Rectangle 3"/>
          <p:cNvSpPr>
            <a:spLocks noGrp="1"/>
          </p:cNvSpPr>
          <p:nvPr>
            <p:ph type="body" idx="1"/>
          </p:nvPr>
        </p:nvSpPr>
        <p:spPr/>
        <p:txBody>
          <a:bodyPr wrap="square" lIns="91440" tIns="45720" rIns="91440" bIns="45720" anchor="t" anchorCtr="0"/>
          <a:lstStyle/>
          <a:p>
            <a:pPr lvl="0" eaLnBrk="1" hangingPunct="1"/>
            <a:r>
              <a:rPr lang="zh-CN" altLang="en-US" b="1" dirty="0"/>
              <a:t>国际标准书号（</a:t>
            </a:r>
            <a:r>
              <a:rPr lang="en-US" altLang="zh-CN" b="1" dirty="0"/>
              <a:t>International Standard Book Number</a:t>
            </a:r>
            <a:r>
              <a:rPr lang="zh-CN" altLang="en-US" b="1" dirty="0"/>
              <a:t>），简称</a:t>
            </a:r>
            <a:r>
              <a:rPr lang="en-US" altLang="zh-CN" b="1" dirty="0"/>
              <a:t>ISBN</a:t>
            </a:r>
            <a:r>
              <a:rPr lang="zh-CN" altLang="en-US" b="1" dirty="0"/>
              <a:t>，是专门为识别图书等文献而设计的国际编号。</a:t>
            </a:r>
            <a:endParaRPr lang="en-US" altLang="zh-CN" b="1" dirty="0"/>
          </a:p>
          <a:p>
            <a:pPr lvl="0" eaLnBrk="1" hangingPunct="1"/>
            <a:r>
              <a:rPr lang="zh-CN" altLang="en-US" b="1" dirty="0"/>
              <a:t>凭借书名可能检索出很多候选结果；但采用</a:t>
            </a:r>
            <a:r>
              <a:rPr lang="en-US" altLang="zh-CN" b="1" dirty="0"/>
              <a:t>ISBN</a:t>
            </a:r>
            <a:r>
              <a:rPr lang="zh-CN" altLang="en-US" b="1" dirty="0"/>
              <a:t>号或图书馆赋予图书的</a:t>
            </a:r>
            <a:r>
              <a:rPr lang="en-US" altLang="zh-CN" b="1" dirty="0"/>
              <a:t>ID</a:t>
            </a:r>
            <a:r>
              <a:rPr lang="zh-CN" altLang="en-US" b="1" dirty="0"/>
              <a:t>号具有唯一性。</a:t>
            </a:r>
            <a:endParaRPr lang="en-US" altLang="zh-CN" b="1" dirty="0"/>
          </a:p>
          <a:p>
            <a:pPr lvl="0" eaLnBrk="1" hangingPunct="1"/>
            <a:r>
              <a:rPr lang="en-US" altLang="zh-CN" b="1" dirty="0"/>
              <a:t>struct book {</a:t>
            </a:r>
            <a:endParaRPr lang="en-US" altLang="zh-CN" b="1" dirty="0"/>
          </a:p>
          <a:p>
            <a:pPr lvl="0" eaLnBrk="1" hangingPunct="1"/>
            <a:r>
              <a:rPr lang="en-US" altLang="zh-CN" b="1" dirty="0"/>
              <a:t>    char id[10];</a:t>
            </a:r>
            <a:endParaRPr lang="en-US" altLang="zh-CN" b="1" dirty="0"/>
          </a:p>
          <a:p>
            <a:pPr lvl="0" eaLnBrk="1" hangingPunct="1"/>
            <a:r>
              <a:rPr lang="en-US" altLang="zh-CN" b="1" dirty="0"/>
              <a:t>    char name[20];</a:t>
            </a:r>
            <a:endParaRPr lang="en-US" altLang="zh-CN" b="1" dirty="0"/>
          </a:p>
          <a:p>
            <a:pPr lvl="0" eaLnBrk="1" hangingPunct="1"/>
            <a:r>
              <a:rPr lang="en-US" altLang="zh-CN" b="1" dirty="0"/>
              <a:t>    char author[10];</a:t>
            </a:r>
            <a:endParaRPr lang="en-US" altLang="zh-CN" b="1" dirty="0"/>
          </a:p>
          <a:p>
            <a:pPr lvl="0" eaLnBrk="1" hangingPunct="1"/>
            <a:r>
              <a:rPr lang="en-US" altLang="zh-CN" b="1" dirty="0"/>
              <a:t>    char publisher[30];</a:t>
            </a:r>
            <a:endParaRPr lang="en-US" altLang="zh-CN" b="1" dirty="0"/>
          </a:p>
          <a:p>
            <a:pPr lvl="0" eaLnBrk="1" hangingPunct="1"/>
            <a:r>
              <a:rPr lang="en-US" altLang="zh-CN" b="1" dirty="0"/>
              <a:t>    char</a:t>
            </a:r>
            <a:r>
              <a:rPr lang="zh-CN" altLang="en-US" b="1" dirty="0"/>
              <a:t> </a:t>
            </a:r>
            <a:r>
              <a:rPr lang="en-US" altLang="zh-CN" b="1" dirty="0"/>
              <a:t>ISBN[15];</a:t>
            </a:r>
            <a:endParaRPr lang="en-US" altLang="zh-CN" b="1" dirty="0"/>
          </a:p>
          <a:p>
            <a:pPr lvl="0" eaLnBrk="1" hangingPunct="1"/>
            <a:r>
              <a:rPr lang="en-US" altLang="zh-CN" b="1" dirty="0"/>
              <a:t>    date publishdate;</a:t>
            </a:r>
            <a:endParaRPr lang="en-US" altLang="zh-CN" b="1" dirty="0"/>
          </a:p>
          <a:p>
            <a:pPr lvl="0" eaLnBrk="1" hangingPunct="1"/>
            <a:r>
              <a:rPr lang="en-US" altLang="zh-CN" b="1" dirty="0"/>
              <a:t>}</a:t>
            </a:r>
            <a:endParaRPr lang="en-US" altLang="zh-CN" b="1" dirty="0"/>
          </a:p>
          <a:p>
            <a:pPr lvl="0" eaLnBrk="1" hangingPunct="1"/>
            <a:endParaRPr lang="en-US" altLang="zh-CN" dirty="0"/>
          </a:p>
          <a:p>
            <a:pPr lvl="0" eaLnBrk="1" hangingPunct="1"/>
            <a:r>
              <a:rPr lang="zh-CN" altLang="en-US" b="1" dirty="0">
                <a:ea typeface="楷体_GB2312"/>
              </a:rPr>
              <a:t>本课程的教材和习题集（</a:t>
            </a:r>
            <a:r>
              <a:rPr lang="en-US" altLang="zh-CN" b="1" dirty="0">
                <a:ea typeface="楷体_GB2312"/>
              </a:rPr>
              <a:t>C</a:t>
            </a:r>
            <a:r>
              <a:rPr lang="zh-CN" altLang="en-US" b="1" dirty="0">
                <a:ea typeface="楷体_GB2312"/>
              </a:rPr>
              <a:t>语言版）</a:t>
            </a:r>
            <a:endParaRPr lang="zh-CN" altLang="en-US" b="1" dirty="0">
              <a:ea typeface="楷体_GB2312"/>
            </a:endParaRPr>
          </a:p>
          <a:p>
            <a:pPr lvl="0" eaLnBrk="1" hangingPunct="1"/>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latin typeface="Tahoma" panose="020B0604030504040204" pitchFamily="34" charset="0"/>
                <a:ea typeface="宋体" panose="02010600030101010101" pitchFamily="2" charset="-122"/>
              </a:rPr>
            </a:fld>
            <a:endParaRPr lang="en-US" altLang="zh-CN" dirty="0">
              <a:latin typeface="Tahoma" panose="020B0604030504040204" pitchFamily="34" charset="0"/>
              <a:ea typeface="宋体" panose="02010600030101010101" pitchFamily="2" charset="-122"/>
            </a:endParaRPr>
          </a:p>
        </p:txBody>
      </p:sp>
      <p:sp>
        <p:nvSpPr>
          <p:cNvPr id="44035" name="Rectangle 2"/>
          <p:cNvSpPr>
            <a:spLocks noGrp="1" noRot="1" noChangeAspect="1" noTextEdit="1"/>
          </p:cNvSpPr>
          <p:nvPr>
            <p:ph type="sldImg"/>
          </p:nvPr>
        </p:nvSpPr>
        <p:spPr/>
      </p:sp>
      <p:sp>
        <p:nvSpPr>
          <p:cNvPr id="44036" name="Rectangle 3"/>
          <p:cNvSpPr>
            <a:spLocks noGrp="1"/>
          </p:cNvSpPr>
          <p:nvPr>
            <p:ph type="body" idx="1"/>
          </p:nvPr>
        </p:nvSpPr>
        <p:spPr/>
        <p:txBody>
          <a:bodyPr wrap="square" lIns="91440" tIns="45720" rIns="91440" bIns="45720" anchor="t" anchorCtr="0"/>
          <a:lstStyle/>
          <a:p>
            <a:pPr lvl="0" eaLnBrk="1" hangingPunct="1"/>
            <a:r>
              <a:rPr lang="zh-CN" altLang="en-US" b="1" dirty="0"/>
              <a:t>国际标准书号（</a:t>
            </a:r>
            <a:r>
              <a:rPr lang="en-US" altLang="zh-CN" b="1" dirty="0"/>
              <a:t>International Standard Book Number</a:t>
            </a:r>
            <a:r>
              <a:rPr lang="zh-CN" altLang="en-US" b="1" dirty="0"/>
              <a:t>），简称</a:t>
            </a:r>
            <a:r>
              <a:rPr lang="en-US" altLang="zh-CN" b="1" dirty="0"/>
              <a:t>ISBN</a:t>
            </a:r>
            <a:r>
              <a:rPr lang="zh-CN" altLang="en-US" b="1" dirty="0"/>
              <a:t>，是专门为识别图书等文献而设计的国际编号。</a:t>
            </a:r>
            <a:endParaRPr lang="en-US" altLang="zh-CN" b="1" dirty="0"/>
          </a:p>
          <a:p>
            <a:pPr lvl="0" eaLnBrk="1" hangingPunct="1"/>
            <a:r>
              <a:rPr lang="zh-CN" altLang="en-US" b="1" dirty="0"/>
              <a:t>凭借书名可能检索出很多候选结果；但采用</a:t>
            </a:r>
            <a:r>
              <a:rPr lang="en-US" altLang="zh-CN" b="1" dirty="0"/>
              <a:t>ISBN</a:t>
            </a:r>
            <a:r>
              <a:rPr lang="zh-CN" altLang="en-US" b="1" dirty="0"/>
              <a:t>号或图书馆赋予图书的</a:t>
            </a:r>
            <a:r>
              <a:rPr lang="en-US" altLang="zh-CN" b="1" dirty="0"/>
              <a:t>ID</a:t>
            </a:r>
            <a:r>
              <a:rPr lang="zh-CN" altLang="en-US" b="1" dirty="0"/>
              <a:t>号具有唯一性。</a:t>
            </a:r>
            <a:endParaRPr lang="en-US" altLang="zh-CN" b="1" dirty="0"/>
          </a:p>
          <a:p>
            <a:pPr lvl="0" eaLnBrk="1" hangingPunct="1"/>
            <a:r>
              <a:rPr lang="en-US" altLang="zh-CN" b="1" dirty="0"/>
              <a:t>struct book {</a:t>
            </a:r>
            <a:endParaRPr lang="en-US" altLang="zh-CN" b="1" dirty="0"/>
          </a:p>
          <a:p>
            <a:pPr lvl="0" eaLnBrk="1" hangingPunct="1"/>
            <a:r>
              <a:rPr lang="en-US" altLang="zh-CN" b="1" dirty="0"/>
              <a:t>    char id[10];</a:t>
            </a:r>
            <a:endParaRPr lang="en-US" altLang="zh-CN" b="1" dirty="0"/>
          </a:p>
          <a:p>
            <a:pPr lvl="0" eaLnBrk="1" hangingPunct="1"/>
            <a:r>
              <a:rPr lang="en-US" altLang="zh-CN" b="1" dirty="0"/>
              <a:t>    char name[20];</a:t>
            </a:r>
            <a:endParaRPr lang="en-US" altLang="zh-CN" b="1" dirty="0"/>
          </a:p>
          <a:p>
            <a:pPr lvl="0" eaLnBrk="1" hangingPunct="1"/>
            <a:r>
              <a:rPr lang="en-US" altLang="zh-CN" b="1" dirty="0"/>
              <a:t>    char author[10];</a:t>
            </a:r>
            <a:endParaRPr lang="en-US" altLang="zh-CN" b="1" dirty="0"/>
          </a:p>
          <a:p>
            <a:pPr lvl="0" eaLnBrk="1" hangingPunct="1"/>
            <a:r>
              <a:rPr lang="en-US" altLang="zh-CN" b="1" dirty="0"/>
              <a:t>    char publisher[30];</a:t>
            </a:r>
            <a:endParaRPr lang="en-US" altLang="zh-CN" b="1" dirty="0"/>
          </a:p>
          <a:p>
            <a:pPr lvl="0" eaLnBrk="1" hangingPunct="1"/>
            <a:r>
              <a:rPr lang="en-US" altLang="zh-CN" b="1" dirty="0"/>
              <a:t>    char</a:t>
            </a:r>
            <a:r>
              <a:rPr lang="zh-CN" altLang="en-US" b="1" dirty="0"/>
              <a:t> </a:t>
            </a:r>
            <a:r>
              <a:rPr lang="en-US" altLang="zh-CN" b="1" dirty="0"/>
              <a:t>ISBN[15];</a:t>
            </a:r>
            <a:endParaRPr lang="en-US" altLang="zh-CN" b="1" dirty="0"/>
          </a:p>
          <a:p>
            <a:pPr lvl="0" eaLnBrk="1" hangingPunct="1"/>
            <a:r>
              <a:rPr lang="en-US" altLang="zh-CN" b="1" dirty="0"/>
              <a:t>    date publishdate;</a:t>
            </a:r>
            <a:endParaRPr lang="en-US" altLang="zh-CN" b="1" dirty="0"/>
          </a:p>
          <a:p>
            <a:pPr lvl="0" eaLnBrk="1" hangingPunct="1"/>
            <a:r>
              <a:rPr lang="en-US" altLang="zh-CN" b="1" dirty="0"/>
              <a:t>}</a:t>
            </a:r>
            <a:endParaRPr lang="en-US" altLang="zh-CN" b="1" dirty="0"/>
          </a:p>
          <a:p>
            <a:pPr lvl="0" eaLnBrk="1" hangingPunct="1"/>
            <a:endParaRPr lang="en-US" altLang="zh-CN" dirty="0"/>
          </a:p>
          <a:p>
            <a:pPr lvl="0" eaLnBrk="1" hangingPunct="1"/>
            <a:r>
              <a:rPr lang="zh-CN" altLang="en-US" b="1" dirty="0">
                <a:ea typeface="楷体_GB2312"/>
              </a:rPr>
              <a:t>本课程的教材和习题集（</a:t>
            </a:r>
            <a:r>
              <a:rPr lang="en-US" altLang="zh-CN" b="1" dirty="0">
                <a:ea typeface="楷体_GB2312"/>
              </a:rPr>
              <a:t>C</a:t>
            </a:r>
            <a:r>
              <a:rPr lang="zh-CN" altLang="en-US" b="1" dirty="0">
                <a:ea typeface="楷体_GB2312"/>
              </a:rPr>
              <a:t>语言版）</a:t>
            </a:r>
            <a:endParaRPr lang="zh-CN" altLang="en-US" b="1" dirty="0">
              <a:ea typeface="楷体_GB2312"/>
            </a:endParaRPr>
          </a:p>
          <a:p>
            <a:pPr lvl="0" eaLnBrk="1" hangingPunct="1"/>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53" name="Freeform 8"/>
          <p:cNvSpPr/>
          <p:nvPr/>
        </p:nvSpPr>
        <p:spPr>
          <a:xfrm>
            <a:off x="-31750" y="4321175"/>
            <a:ext cx="1395413" cy="781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Lst>
            <a:rect l="0" t="0" r="0" b="0"/>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423863" y="4529138"/>
            <a:ext cx="584200"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269" name="Freeform 11"/>
          <p:cNvSpPr/>
          <p:nvPr/>
        </p:nvSpPr>
        <p:spPr>
          <a:xfrm flipV="1">
            <a:off x="0" y="3167063"/>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324485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293" name="Freeform 11"/>
          <p:cNvSpPr/>
          <p:nvPr/>
        </p:nvSpPr>
        <p:spPr>
          <a:xfrm flipV="1">
            <a:off x="0" y="3167063"/>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4" name="TextBox 13"/>
          <p:cNvSpPr txBox="1">
            <a:spLocks noChangeArrowheads="1"/>
          </p:cNvSpPr>
          <p:nvPr/>
        </p:nvSpPr>
        <p:spPr bwMode="auto">
          <a:xfrm>
            <a:off x="1808163" y="647700"/>
            <a:ext cx="457200" cy="585788"/>
          </a:xfrm>
          <a:prstGeom prst="rect">
            <a:avLst/>
          </a:prstGeom>
          <a:noFill/>
          <a:ln>
            <a:noFill/>
          </a:ln>
        </p:spPr>
        <p:txBody>
          <a:bodyPr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rPr>
              <a:t>“</a:t>
            </a:r>
            <a:endPar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endParaRPr>
          </a:p>
        </p:txBody>
      </p:sp>
      <p:sp>
        <p:nvSpPr>
          <p:cNvPr id="7" name="TextBox 14"/>
          <p:cNvSpPr txBox="1">
            <a:spLocks noChangeArrowheads="1"/>
          </p:cNvSpPr>
          <p:nvPr/>
        </p:nvSpPr>
        <p:spPr bwMode="auto">
          <a:xfrm>
            <a:off x="8169275" y="2905125"/>
            <a:ext cx="457200" cy="584200"/>
          </a:xfrm>
          <a:prstGeom prst="rect">
            <a:avLst/>
          </a:prstGeom>
          <a:noFill/>
          <a:ln>
            <a:noFill/>
          </a:ln>
        </p:spPr>
        <p:txBody>
          <a:bodyPr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rPr>
              <a:t>”</a:t>
            </a:r>
            <a:endPar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endParaRPr>
          </a:p>
        </p:txBody>
      </p:sp>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8"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9"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10" name="Slide Number Placeholder 5"/>
          <p:cNvSpPr>
            <a:spLocks noGrp="1"/>
          </p:cNvSpPr>
          <p:nvPr>
            <p:ph type="sldNum" sz="quarter" idx="4"/>
          </p:nvPr>
        </p:nvSpPr>
        <p:spPr bwMode="gray">
          <a:xfrm>
            <a:off x="511175" y="324485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317" name="Freeform 11"/>
          <p:cNvSpPr/>
          <p:nvPr/>
        </p:nvSpPr>
        <p:spPr>
          <a:xfrm flipV="1">
            <a:off x="0" y="4910138"/>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endParaRPr lang="zh-CN" altLang="en-US"/>
          </a:p>
        </p:txBody>
      </p:sp>
      <p:sp>
        <p:nvSpPr>
          <p:cNvPr id="3"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6"/>
          <p:cNvSpPr>
            <a:spLocks noGrp="1"/>
          </p:cNvSpPr>
          <p:nvPr>
            <p:ph type="sldNum" sz="quarter" idx="4"/>
          </p:nvPr>
        </p:nvSpPr>
        <p:spPr bwMode="gray">
          <a:xfrm>
            <a:off x="511175" y="4983163"/>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341" name="Freeform 11"/>
          <p:cNvSpPr/>
          <p:nvPr/>
        </p:nvSpPr>
        <p:spPr>
          <a:xfrm flipV="1">
            <a:off x="0" y="4910138"/>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3" name="TextBox 10"/>
          <p:cNvSpPr txBox="1">
            <a:spLocks noChangeArrowheads="1"/>
          </p:cNvSpPr>
          <p:nvPr/>
        </p:nvSpPr>
        <p:spPr bwMode="auto">
          <a:xfrm>
            <a:off x="1808163" y="647700"/>
            <a:ext cx="457200" cy="585788"/>
          </a:xfrm>
          <a:prstGeom prst="rect">
            <a:avLst/>
          </a:prstGeom>
          <a:noFill/>
          <a:ln>
            <a:noFill/>
          </a:ln>
        </p:spPr>
        <p:txBody>
          <a:bodyPr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rPr>
              <a:t>“</a:t>
            </a:r>
            <a:endPar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endParaRPr>
          </a:p>
        </p:txBody>
      </p:sp>
      <p:sp>
        <p:nvSpPr>
          <p:cNvPr id="7" name="TextBox 11"/>
          <p:cNvSpPr txBox="1">
            <a:spLocks noChangeArrowheads="1"/>
          </p:cNvSpPr>
          <p:nvPr/>
        </p:nvSpPr>
        <p:spPr bwMode="auto">
          <a:xfrm>
            <a:off x="8169275" y="2905125"/>
            <a:ext cx="457200" cy="584200"/>
          </a:xfrm>
          <a:prstGeom prst="rect">
            <a:avLst/>
          </a:prstGeom>
          <a:noFill/>
          <a:ln>
            <a:noFill/>
          </a:ln>
        </p:spPr>
        <p:txBody>
          <a:bodyPr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rPr>
              <a:t>”</a:t>
            </a:r>
            <a:endPar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endParaRPr>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endParaRPr lang="zh-CN" altLang="en-US"/>
          </a:p>
        </p:txBody>
      </p:sp>
      <p:sp>
        <p:nvSpPr>
          <p:cNvPr id="8"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9"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10" name="Slide Number Placeholder 6"/>
          <p:cNvSpPr>
            <a:spLocks noGrp="1"/>
          </p:cNvSpPr>
          <p:nvPr>
            <p:ph type="sldNum" sz="quarter" idx="4"/>
          </p:nvPr>
        </p:nvSpPr>
        <p:spPr bwMode="gray">
          <a:xfrm>
            <a:off x="511175" y="4983163"/>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5365" name="Freeform 11"/>
          <p:cNvSpPr/>
          <p:nvPr/>
        </p:nvSpPr>
        <p:spPr>
          <a:xfrm flipV="1">
            <a:off x="0" y="4910138"/>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endParaRPr lang="zh-CN" altLang="en-US"/>
          </a:p>
        </p:txBody>
      </p:sp>
      <p:sp>
        <p:nvSpPr>
          <p:cNvPr id="3"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6"/>
          <p:cNvSpPr>
            <a:spLocks noGrp="1"/>
          </p:cNvSpPr>
          <p:nvPr>
            <p:ph type="sldNum" sz="quarter" idx="4"/>
          </p:nvPr>
        </p:nvSpPr>
        <p:spPr bwMode="gray">
          <a:xfrm>
            <a:off x="511175" y="4983163"/>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16389"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17413"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1587" y="0"/>
            <a:ext cx="9145588" cy="6858000"/>
          </a:xfrm>
          <a:prstGeom prst="rect">
            <a:avLst/>
          </a:prstGeom>
          <a:solidFill>
            <a:schemeClr val="bg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Rectangle 5"/>
          <p:cNvSpPr>
            <a:spLocks noChangeArrowheads="1"/>
          </p:cNvSpPr>
          <p:nvPr/>
        </p:nvSpPr>
        <p:spPr bwMode="auto">
          <a:xfrm>
            <a:off x="-11112" y="0"/>
            <a:ext cx="711200" cy="6858000"/>
          </a:xfrm>
          <a:prstGeom prst="rect">
            <a:avLst/>
          </a:prstGeom>
          <a:gradFill rotWithShape="1">
            <a:gsLst>
              <a:gs pos="0">
                <a:srgbClr val="008000"/>
              </a:gs>
              <a:gs pos="100000">
                <a:srgbClr val="FFFFFF"/>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Rectangle 5"/>
          <p:cNvSpPr>
            <a:spLocks noChangeArrowheads="1"/>
          </p:cNvSpPr>
          <p:nvPr/>
        </p:nvSpPr>
        <p:spPr bwMode="auto">
          <a:xfrm flipH="1">
            <a:off x="8445500" y="0"/>
            <a:ext cx="711200" cy="6858000"/>
          </a:xfrm>
          <a:prstGeom prst="rect">
            <a:avLst/>
          </a:prstGeom>
          <a:gradFill rotWithShape="1">
            <a:gsLst>
              <a:gs pos="0">
                <a:srgbClr val="008000"/>
              </a:gs>
              <a:gs pos="100000">
                <a:srgbClr val="FFFFFF"/>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53" name="Freeform 8"/>
          <p:cNvSpPr/>
          <p:nvPr/>
        </p:nvSpPr>
        <p:spPr>
          <a:xfrm>
            <a:off x="-31750" y="4321175"/>
            <a:ext cx="1395413" cy="781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Lst>
            <a:rect l="0" t="0" r="0" b="0"/>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423863" y="4529138"/>
            <a:ext cx="584200"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3077"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475656" y="624110"/>
            <a:ext cx="6589199" cy="1280890"/>
          </a:xfrm>
        </p:spPr>
        <p:txBody>
          <a:bodyPr>
            <a:normAutofit/>
          </a:bodyPr>
          <a:lstStyle>
            <a:lvl1pPr>
              <a:defRPr sz="4000" b="1">
                <a:solidFill>
                  <a:schemeClr val="tx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475656" y="2133600"/>
            <a:ext cx="6591985" cy="3777622"/>
          </a:xfrm>
        </p:spPr>
        <p:txBody>
          <a:bodyPr/>
          <a:lstStyle>
            <a:lvl1pPr>
              <a:defRPr sz="2400" b="1">
                <a:solidFill>
                  <a:schemeClr val="tx1"/>
                </a:solidFill>
              </a:defRPr>
            </a:lvl1pPr>
            <a:lvl2pPr>
              <a:defRPr sz="2000" b="1">
                <a:solidFill>
                  <a:schemeClr val="tx1"/>
                </a:solidFill>
              </a:defRPr>
            </a:lvl2pPr>
            <a:lvl3pPr>
              <a:defRPr sz="1800" b="1">
                <a:solidFill>
                  <a:schemeClr val="tx1"/>
                </a:solidFill>
              </a:defRPr>
            </a:lvl3pPr>
            <a:lvl4pPr>
              <a:defRPr b="1">
                <a:solidFill>
                  <a:schemeClr val="tx1"/>
                </a:solidFill>
              </a:defRPr>
            </a:lvl4pPr>
            <a:lvl5pPr>
              <a:defRPr b="1">
                <a:solidFill>
                  <a:schemeClr val="tx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solidFill>
                  <a:schemeClr val="bg1"/>
                </a:solidFill>
                <a:ea typeface="等线" panose="02010600030101010101" pitchFamily="2" charset="-122"/>
              </a:rPr>
            </a:fld>
            <a:endParaRPr lang="en-US" altLang="zh-CN" dirty="0">
              <a:solidFill>
                <a:schemeClr val="bg1"/>
              </a:solidFill>
              <a:ea typeface="等线"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3077"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475656" y="624110"/>
            <a:ext cx="6589199" cy="1280890"/>
          </a:xfrm>
        </p:spPr>
        <p:txBody>
          <a:bodyPr>
            <a:normAutofit/>
          </a:bodyPr>
          <a:lstStyle>
            <a:lvl1pPr>
              <a:defRPr sz="4000" b="1">
                <a:solidFill>
                  <a:schemeClr val="tx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475656" y="2133600"/>
            <a:ext cx="6591985" cy="3777622"/>
          </a:xfrm>
        </p:spPr>
        <p:txBody>
          <a:bodyPr/>
          <a:lstStyle>
            <a:lvl1pPr>
              <a:defRPr sz="2400" b="1">
                <a:solidFill>
                  <a:schemeClr val="tx1"/>
                </a:solidFill>
              </a:defRPr>
            </a:lvl1pPr>
            <a:lvl2pPr>
              <a:defRPr sz="2000" b="1">
                <a:solidFill>
                  <a:schemeClr val="tx1"/>
                </a:solidFill>
              </a:defRPr>
            </a:lvl2pPr>
            <a:lvl3pPr>
              <a:defRPr sz="1800" b="1">
                <a:solidFill>
                  <a:schemeClr val="tx1"/>
                </a:solidFill>
              </a:defRPr>
            </a:lvl3pPr>
            <a:lvl4pPr>
              <a:defRPr b="1">
                <a:solidFill>
                  <a:schemeClr val="tx1"/>
                </a:solidFill>
              </a:defRPr>
            </a:lvl4pPr>
            <a:lvl5pPr>
              <a:defRPr b="1">
                <a:solidFill>
                  <a:schemeClr val="tx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solidFill>
                  <a:schemeClr val="bg1"/>
                </a:solidFill>
                <a:ea typeface="等线" panose="02010600030101010101" pitchFamily="2" charset="-122"/>
              </a:rPr>
            </a:fld>
            <a:endParaRPr lang="en-US" altLang="zh-CN" dirty="0">
              <a:solidFill>
                <a:schemeClr val="bg1"/>
              </a:solidFill>
              <a:ea typeface="等线"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4101" name="Freeform 11"/>
          <p:cNvSpPr/>
          <p:nvPr/>
        </p:nvSpPr>
        <p:spPr>
          <a:xfrm flipV="1">
            <a:off x="0" y="3167063"/>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324485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5"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2"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5"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6149"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2" name="Date Placeholder 6"/>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7"/>
          <p:cNvSpPr>
            <a:spLocks noGrp="1"/>
          </p:cNvSpPr>
          <p:nvPr>
            <p:ph type="ftr" sz="quarter" idx="1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1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7173"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3"/>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4"/>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8197"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3" name="Date Placeholder 1"/>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2"/>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3"/>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9221"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6"/>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245" name="Freeform 11"/>
          <p:cNvSpPr/>
          <p:nvPr/>
        </p:nvSpPr>
        <p:spPr>
          <a:xfrm flipV="1">
            <a:off x="0" y="4910138"/>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Tx/>
              <a:buFont typeface="Wingdings 3" panose="05040102010807070707"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等线" panose="02010600030101010101" pitchFamily="2" charset="-122"/>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等线" panose="02010600030101010101" pitchFamily="2" charset="-122"/>
              <a:cs typeface="+mn-cs"/>
            </a:endParaRPr>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6"/>
          <p:cNvSpPr>
            <a:spLocks noGrp="1"/>
          </p:cNvSpPr>
          <p:nvPr>
            <p:ph type="sldNum" sz="quarter" idx="4"/>
          </p:nvPr>
        </p:nvSpPr>
        <p:spPr bwMode="gray">
          <a:xfrm>
            <a:off x="511175" y="4983163"/>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描述">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269" name="Freeform 11"/>
          <p:cNvSpPr/>
          <p:nvPr/>
        </p:nvSpPr>
        <p:spPr>
          <a:xfrm flipV="1">
            <a:off x="0" y="3167063"/>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324485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带描述的引言">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293" name="Freeform 11"/>
          <p:cNvSpPr/>
          <p:nvPr/>
        </p:nvSpPr>
        <p:spPr>
          <a:xfrm flipV="1">
            <a:off x="0" y="3167063"/>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4" name="TextBox 13"/>
          <p:cNvSpPr txBox="1">
            <a:spLocks noChangeArrowheads="1"/>
          </p:cNvSpPr>
          <p:nvPr/>
        </p:nvSpPr>
        <p:spPr bwMode="auto">
          <a:xfrm>
            <a:off x="1808163" y="647700"/>
            <a:ext cx="457200" cy="585788"/>
          </a:xfrm>
          <a:prstGeom prst="rect">
            <a:avLst/>
          </a:prstGeom>
          <a:noFill/>
          <a:ln>
            <a:noFill/>
          </a:ln>
        </p:spPr>
        <p:txBody>
          <a:bodyPr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rPr>
              <a:t>“</a:t>
            </a:r>
            <a:endPar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endParaRPr>
          </a:p>
        </p:txBody>
      </p:sp>
      <p:sp>
        <p:nvSpPr>
          <p:cNvPr id="7" name="TextBox 14"/>
          <p:cNvSpPr txBox="1">
            <a:spLocks noChangeArrowheads="1"/>
          </p:cNvSpPr>
          <p:nvPr/>
        </p:nvSpPr>
        <p:spPr bwMode="auto">
          <a:xfrm>
            <a:off x="8169275" y="2905125"/>
            <a:ext cx="457200" cy="584200"/>
          </a:xfrm>
          <a:prstGeom prst="rect">
            <a:avLst/>
          </a:prstGeom>
          <a:noFill/>
          <a:ln>
            <a:noFill/>
          </a:ln>
        </p:spPr>
        <p:txBody>
          <a:bodyPr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rPr>
              <a:t>”</a:t>
            </a:r>
            <a:endPar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endParaRPr>
          </a:p>
        </p:txBody>
      </p:sp>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8"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9"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10" name="Slide Number Placeholder 5"/>
          <p:cNvSpPr>
            <a:spLocks noGrp="1"/>
          </p:cNvSpPr>
          <p:nvPr>
            <p:ph type="sldNum" sz="quarter" idx="4"/>
          </p:nvPr>
        </p:nvSpPr>
        <p:spPr bwMode="gray">
          <a:xfrm>
            <a:off x="511175" y="324485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名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317" name="Freeform 11"/>
          <p:cNvSpPr/>
          <p:nvPr/>
        </p:nvSpPr>
        <p:spPr>
          <a:xfrm flipV="1">
            <a:off x="0" y="4910138"/>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endParaRPr lang="zh-CN" altLang="en-US"/>
          </a:p>
        </p:txBody>
      </p:sp>
      <p:sp>
        <p:nvSpPr>
          <p:cNvPr id="3"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6"/>
          <p:cNvSpPr>
            <a:spLocks noGrp="1"/>
          </p:cNvSpPr>
          <p:nvPr>
            <p:ph type="sldNum" sz="quarter" idx="4"/>
          </p:nvPr>
        </p:nvSpPr>
        <p:spPr bwMode="gray">
          <a:xfrm>
            <a:off x="511175" y="4983163"/>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4101" name="Freeform 11"/>
          <p:cNvSpPr/>
          <p:nvPr/>
        </p:nvSpPr>
        <p:spPr>
          <a:xfrm flipV="1">
            <a:off x="0" y="3167063"/>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324485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引言名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341" name="Freeform 11"/>
          <p:cNvSpPr/>
          <p:nvPr/>
        </p:nvSpPr>
        <p:spPr>
          <a:xfrm flipV="1">
            <a:off x="0" y="4910138"/>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3" name="TextBox 10"/>
          <p:cNvSpPr txBox="1">
            <a:spLocks noChangeArrowheads="1"/>
          </p:cNvSpPr>
          <p:nvPr/>
        </p:nvSpPr>
        <p:spPr bwMode="auto">
          <a:xfrm>
            <a:off x="1808163" y="647700"/>
            <a:ext cx="457200" cy="585788"/>
          </a:xfrm>
          <a:prstGeom prst="rect">
            <a:avLst/>
          </a:prstGeom>
          <a:noFill/>
          <a:ln>
            <a:noFill/>
          </a:ln>
        </p:spPr>
        <p:txBody>
          <a:bodyPr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rPr>
              <a:t>“</a:t>
            </a:r>
            <a:endPar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endParaRPr>
          </a:p>
        </p:txBody>
      </p:sp>
      <p:sp>
        <p:nvSpPr>
          <p:cNvPr id="7" name="TextBox 11"/>
          <p:cNvSpPr txBox="1">
            <a:spLocks noChangeArrowheads="1"/>
          </p:cNvSpPr>
          <p:nvPr/>
        </p:nvSpPr>
        <p:spPr bwMode="auto">
          <a:xfrm>
            <a:off x="8169275" y="2905125"/>
            <a:ext cx="457200" cy="584200"/>
          </a:xfrm>
          <a:prstGeom prst="rect">
            <a:avLst/>
          </a:prstGeom>
          <a:noFill/>
          <a:ln>
            <a:noFill/>
          </a:ln>
        </p:spPr>
        <p:txBody>
          <a:bodyPr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rPr>
              <a:t>”</a:t>
            </a:r>
            <a:endParaRPr kumimoji="1" lang="en-US" altLang="zh-CN" sz="8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mn-cs"/>
            </a:endParaRPr>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endParaRPr lang="zh-CN" altLang="en-US"/>
          </a:p>
        </p:txBody>
      </p:sp>
      <p:sp>
        <p:nvSpPr>
          <p:cNvPr id="8"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9"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10" name="Slide Number Placeholder 6"/>
          <p:cNvSpPr>
            <a:spLocks noGrp="1"/>
          </p:cNvSpPr>
          <p:nvPr>
            <p:ph type="sldNum" sz="quarter" idx="4"/>
          </p:nvPr>
        </p:nvSpPr>
        <p:spPr bwMode="gray">
          <a:xfrm>
            <a:off x="511175" y="4983163"/>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真或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5365" name="Freeform 11"/>
          <p:cNvSpPr/>
          <p:nvPr/>
        </p:nvSpPr>
        <p:spPr>
          <a:xfrm flipV="1">
            <a:off x="0" y="4910138"/>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endParaRPr lang="zh-CN" altLang="en-US"/>
          </a:p>
        </p:txBody>
      </p:sp>
      <p:sp>
        <p:nvSpPr>
          <p:cNvPr id="3"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6"/>
          <p:cNvSpPr>
            <a:spLocks noGrp="1"/>
          </p:cNvSpPr>
          <p:nvPr>
            <p:ph type="sldNum" sz="quarter" idx="4"/>
          </p:nvPr>
        </p:nvSpPr>
        <p:spPr bwMode="gray">
          <a:xfrm>
            <a:off x="511175" y="4983163"/>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16389"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17413"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1587" y="0"/>
            <a:ext cx="9145588" cy="6858000"/>
          </a:xfrm>
          <a:prstGeom prst="rect">
            <a:avLst/>
          </a:prstGeom>
          <a:solidFill>
            <a:schemeClr val="bg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Rectangle 5"/>
          <p:cNvSpPr>
            <a:spLocks noChangeArrowheads="1"/>
          </p:cNvSpPr>
          <p:nvPr/>
        </p:nvSpPr>
        <p:spPr bwMode="auto">
          <a:xfrm>
            <a:off x="-11112" y="0"/>
            <a:ext cx="711200" cy="6858000"/>
          </a:xfrm>
          <a:prstGeom prst="rect">
            <a:avLst/>
          </a:prstGeom>
          <a:gradFill rotWithShape="1">
            <a:gsLst>
              <a:gs pos="0">
                <a:srgbClr val="008000"/>
              </a:gs>
              <a:gs pos="100000">
                <a:srgbClr val="FFFFFF"/>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Rectangle 5"/>
          <p:cNvSpPr>
            <a:spLocks noChangeArrowheads="1"/>
          </p:cNvSpPr>
          <p:nvPr/>
        </p:nvSpPr>
        <p:spPr bwMode="auto">
          <a:xfrm flipH="1">
            <a:off x="8445500" y="0"/>
            <a:ext cx="711200" cy="6858000"/>
          </a:xfrm>
          <a:prstGeom prst="rect">
            <a:avLst/>
          </a:prstGeom>
          <a:gradFill rotWithShape="1">
            <a:gsLst>
              <a:gs pos="0">
                <a:srgbClr val="008000"/>
              </a:gs>
              <a:gs pos="100000">
                <a:srgbClr val="FFFFFF"/>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5"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2"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5"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6149"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2" name="Date Placeholder 6"/>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7"/>
          <p:cNvSpPr>
            <a:spLocks noGrp="1"/>
          </p:cNvSpPr>
          <p:nvPr>
            <p:ph type="ftr" sz="quarter" idx="1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5"/>
          <p:cNvSpPr>
            <a:spLocks noGrp="1"/>
          </p:cNvSpPr>
          <p:nvPr>
            <p:ph type="sldNum" sz="quarter" idx="1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7173"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3"/>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4"/>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8197"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3" name="Date Placeholder 1"/>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2"/>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3"/>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9221" name="Freeform 11"/>
          <p:cNvSpPr/>
          <p:nvPr/>
        </p:nvSpPr>
        <p:spPr>
          <a:xfrm flipV="1">
            <a:off x="0" y="711200"/>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6"/>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245" name="Freeform 11"/>
          <p:cNvSpPr/>
          <p:nvPr/>
        </p:nvSpPr>
        <p:spPr>
          <a:xfrm flipV="1">
            <a:off x="0" y="4910138"/>
            <a:ext cx="1358900" cy="508000"/>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alpha val="100000"/>
            </a:schemeClr>
          </a:solidFill>
          <a:ln w="9525">
            <a:noFill/>
          </a:ln>
        </p:spPr>
        <p:txBody>
          <a:bodyPr/>
          <a:lstStyle/>
          <a:p>
            <a:endParaRPr lang="zh-CN" alt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Tx/>
              <a:buFont typeface="Wingdings 3" panose="05040102010807070707"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等线" panose="02010600030101010101" pitchFamily="2" charset="-122"/>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等线" panose="02010600030101010101" pitchFamily="2" charset="-122"/>
              <a:cs typeface="+mn-cs"/>
            </a:endParaRPr>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2"/>
          </p:nvPr>
        </p:nvSpPr>
        <p:spPr>
          <a:xfrm>
            <a:off x="7772400" y="6135688"/>
            <a:ext cx="766763" cy="369888"/>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7" name="Footer Placeholder 5"/>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8" name="Slide Number Placeholder 6"/>
          <p:cNvSpPr>
            <a:spLocks noGrp="1"/>
          </p:cNvSpPr>
          <p:nvPr>
            <p:ph type="sldNum" sz="quarter" idx="4"/>
          </p:nvPr>
        </p:nvSpPr>
        <p:spPr bwMode="gray">
          <a:xfrm>
            <a:off x="511175" y="4983163"/>
            <a:ext cx="585788" cy="365125"/>
          </a:xfrm>
          <a:prstGeom prst="rect">
            <a:avLst/>
          </a:prstGeom>
        </p:spPr>
        <p:txBody>
          <a:bodyPr vert="horz" wrap="square" lIns="91440" tIns="45720" rIns="91440" bIns="45720" numCol="1" anchor="ctr" anchorCtr="0" compatLnSpc="1"/>
          <a:lstStyle/>
          <a:p>
            <a:pPr algn="r">
              <a:buNone/>
            </a:pPr>
            <a:fld id="{9A0DB2DC-4C9A-4742-B13C-FB6460FD3503}" type="slidenum">
              <a:rPr lang="en-US" altLang="zh-CN" dirty="0">
                <a:ea typeface="等线" panose="02010600030101010101" pitchFamily="2" charset="-122"/>
              </a:rPr>
            </a:fld>
            <a:endParaRPr lang="en-US" altLang="zh-CN" dirty="0">
              <a:ea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9" Type="http://schemas.openxmlformats.org/officeDocument/2006/relationships/theme" Target="../theme/theme2.xml"/><Relationship Id="rId18" Type="http://schemas.openxmlformats.org/officeDocument/2006/relationships/image" Target="../media/image1.jpeg"/><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8"/>
          <a:stretch>
            <a:fillRect/>
          </a:stretch>
        </a:blipFill>
        <a:effectLst/>
      </p:bgPr>
    </p:bg>
    <p:spTree>
      <p:nvGrpSpPr>
        <p:cNvPr id="1" name=""/>
        <p:cNvGrpSpPr/>
        <p:nvPr/>
      </p:nvGrpSpPr>
      <p:grpSpPr>
        <a:xfrm>
          <a:off x="0" y="0"/>
          <a:ext cx="0" cy="0"/>
          <a:chOff x="0" y="0"/>
          <a:chExt cx="0" cy="0"/>
        </a:xfrm>
      </p:grpSpPr>
      <p:grpSp>
        <p:nvGrpSpPr>
          <p:cNvPr id="1026" name="Group 35"/>
          <p:cNvGrpSpPr/>
          <p:nvPr/>
        </p:nvGrpSpPr>
        <p:grpSpPr>
          <a:xfrm>
            <a:off x="0" y="228600"/>
            <a:ext cx="1981200" cy="6638925"/>
            <a:chOff x="2487613" y="285750"/>
            <a:chExt cx="2428875" cy="5654676"/>
          </a:xfrm>
        </p:grpSpPr>
        <p:sp>
          <p:nvSpPr>
            <p:cNvPr id="1046" name="Freeform 11"/>
            <p:cNvSpPr/>
            <p:nvPr/>
          </p:nvSpPr>
          <p:spPr>
            <a:xfrm>
              <a:off x="2487613" y="2284413"/>
              <a:ext cx="85725" cy="533400"/>
            </a:xfrm>
            <a:custGeom>
              <a:avLst/>
              <a:gdLst/>
              <a:ahLst/>
              <a:cxnLst>
                <a:cxn ang="0">
                  <a:pos x="2147483646" y="2147483646"/>
                </a:cxn>
                <a:cxn ang="0">
                  <a:pos x="2147483646" y="2147483646"/>
                </a:cxn>
                <a:cxn ang="0">
                  <a:pos x="0" y="0"/>
                </a:cxn>
                <a:cxn ang="0">
                  <a:pos x="0" y="2147483646"/>
                </a:cxn>
                <a:cxn ang="0">
                  <a:pos x="2147483646" y="2147483646"/>
                </a:cxn>
                <a:cxn ang="0">
                  <a:pos x="2147483646" y="2147483646"/>
                </a:cxn>
              </a:cxnLst>
              <a:rect l="0" t="0" r="0" b="0"/>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w="9525">
              <a:noFill/>
            </a:ln>
          </p:spPr>
          <p:txBody>
            <a:bodyPr/>
            <a:lstStyle/>
            <a:p>
              <a:endParaRPr lang="zh-CN" altLang="en-US"/>
            </a:p>
          </p:txBody>
        </p:sp>
        <p:sp>
          <p:nvSpPr>
            <p:cNvPr id="1047" name="Freeform 12"/>
            <p:cNvSpPr/>
            <p:nvPr/>
          </p:nvSpPr>
          <p:spPr>
            <a:xfrm>
              <a:off x="2597151" y="2779713"/>
              <a:ext cx="550863" cy="1978025"/>
            </a:xfrm>
            <a:custGeom>
              <a:avLst/>
              <a:gdLst/>
              <a:ahLst/>
              <a:cxnLst>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Lst>
              <a:rect l="0" t="0" r="0" b="0"/>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w="9525">
              <a:noFill/>
            </a:ln>
          </p:spPr>
          <p:txBody>
            <a:bodyPr/>
            <a:lstStyle/>
            <a:p>
              <a:endParaRPr lang="zh-CN" altLang="en-US"/>
            </a:p>
          </p:txBody>
        </p:sp>
        <p:sp>
          <p:nvSpPr>
            <p:cNvPr id="1048" name="Freeform 13"/>
            <p:cNvSpPr/>
            <p:nvPr/>
          </p:nvSpPr>
          <p:spPr>
            <a:xfrm>
              <a:off x="3175001" y="4730750"/>
              <a:ext cx="519113" cy="1209675"/>
            </a:xfrm>
            <a:custGeom>
              <a:avLst/>
              <a:gdLst/>
              <a:ahLst/>
              <a:cxnLst>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w="9525">
              <a:noFill/>
            </a:ln>
          </p:spPr>
          <p:txBody>
            <a:bodyPr/>
            <a:lstStyle/>
            <a:p>
              <a:endParaRPr lang="zh-CN" altLang="en-US"/>
            </a:p>
          </p:txBody>
        </p:sp>
        <p:sp>
          <p:nvSpPr>
            <p:cNvPr id="1049" name="Freeform 14"/>
            <p:cNvSpPr/>
            <p:nvPr/>
          </p:nvSpPr>
          <p:spPr>
            <a:xfrm>
              <a:off x="3305176" y="5630863"/>
              <a:ext cx="146050" cy="309563"/>
            </a:xfrm>
            <a:custGeom>
              <a:avLst/>
              <a:gdLst/>
              <a:ahLst/>
              <a:cxnLst>
                <a:cxn ang="0">
                  <a:pos x="2147483646" y="2147483646"/>
                </a:cxn>
                <a:cxn ang="0">
                  <a:pos x="2147483646" y="2147483646"/>
                </a:cxn>
                <a:cxn ang="0">
                  <a:pos x="0" y="0"/>
                </a:cxn>
                <a:cxn ang="0">
                  <a:pos x="2147483646" y="2147483646"/>
                </a:cxn>
              </a:cxnLst>
              <a:rect l="0" t="0" r="0" b="0"/>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w="9525">
              <a:noFill/>
            </a:ln>
          </p:spPr>
          <p:txBody>
            <a:bodyPr/>
            <a:lstStyle/>
            <a:p>
              <a:endParaRPr lang="zh-CN" altLang="en-US"/>
            </a:p>
          </p:txBody>
        </p:sp>
        <p:sp>
          <p:nvSpPr>
            <p:cNvPr id="1050" name="Freeform 15"/>
            <p:cNvSpPr/>
            <p:nvPr/>
          </p:nvSpPr>
          <p:spPr>
            <a:xfrm>
              <a:off x="2573338" y="2817813"/>
              <a:ext cx="700088" cy="2835275"/>
            </a:xfrm>
            <a:custGeom>
              <a:avLst/>
              <a:gdLst/>
              <a:ahLst/>
              <a:cxnLst>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w="9525">
              <a:noFill/>
            </a:ln>
          </p:spPr>
          <p:txBody>
            <a:bodyPr/>
            <a:lstStyle/>
            <a:p>
              <a:endParaRPr lang="zh-CN" altLang="en-US"/>
            </a:p>
          </p:txBody>
        </p:sp>
        <p:sp>
          <p:nvSpPr>
            <p:cNvPr id="1051" name="Freeform 16"/>
            <p:cNvSpPr/>
            <p:nvPr/>
          </p:nvSpPr>
          <p:spPr>
            <a:xfrm>
              <a:off x="2506663" y="285750"/>
              <a:ext cx="90488" cy="24939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Lst>
              <a:rect l="0" t="0" r="0" b="0"/>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w="9525">
              <a:noFill/>
            </a:ln>
          </p:spPr>
          <p:txBody>
            <a:bodyPr/>
            <a:lstStyle/>
            <a:p>
              <a:endParaRPr lang="zh-CN" altLang="en-US"/>
            </a:p>
          </p:txBody>
        </p:sp>
        <p:sp>
          <p:nvSpPr>
            <p:cNvPr id="1052" name="Freeform 17"/>
            <p:cNvSpPr/>
            <p:nvPr/>
          </p:nvSpPr>
          <p:spPr>
            <a:xfrm>
              <a:off x="2554288" y="2598738"/>
              <a:ext cx="66675" cy="420688"/>
            </a:xfrm>
            <a:custGeom>
              <a:avLst/>
              <a:gdLst/>
              <a:ahLst/>
              <a:cxnLst>
                <a:cxn ang="0">
                  <a:pos x="0" y="0"/>
                </a:cxn>
                <a:cxn ang="0">
                  <a:pos x="2147483646" y="2147483646"/>
                </a:cxn>
                <a:cxn ang="0">
                  <a:pos x="2147483646" y="2147483646"/>
                </a:cxn>
                <a:cxn ang="0">
                  <a:pos x="2147483646" y="2147483646"/>
                </a:cxn>
                <a:cxn ang="0">
                  <a:pos x="2147483646" y="2147483646"/>
                </a:cxn>
                <a:cxn ang="0">
                  <a:pos x="0" y="0"/>
                </a:cxn>
              </a:cxnLst>
              <a:rect l="0" t="0" r="0" b="0"/>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w="9525">
              <a:noFill/>
            </a:ln>
          </p:spPr>
          <p:txBody>
            <a:bodyPr/>
            <a:lstStyle/>
            <a:p>
              <a:endParaRPr lang="zh-CN" altLang="en-US"/>
            </a:p>
          </p:txBody>
        </p:sp>
        <p:sp>
          <p:nvSpPr>
            <p:cNvPr id="1053" name="Freeform 18"/>
            <p:cNvSpPr/>
            <p:nvPr/>
          </p:nvSpPr>
          <p:spPr>
            <a:xfrm>
              <a:off x="3143251" y="4757738"/>
              <a:ext cx="161925" cy="873125"/>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0" t="0" r="0" b="0"/>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w="9525">
              <a:noFill/>
            </a:ln>
          </p:spPr>
          <p:txBody>
            <a:bodyPr/>
            <a:lstStyle/>
            <a:p>
              <a:endParaRPr lang="zh-CN" altLang="en-US"/>
            </a:p>
          </p:txBody>
        </p:sp>
        <p:sp>
          <p:nvSpPr>
            <p:cNvPr id="1054" name="Freeform 19"/>
            <p:cNvSpPr/>
            <p:nvPr/>
          </p:nvSpPr>
          <p:spPr>
            <a:xfrm>
              <a:off x="3148013" y="1282700"/>
              <a:ext cx="1768475" cy="3448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Lst>
              <a:rect l="0" t="0" r="0" b="0"/>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w="9525">
              <a:noFill/>
            </a:ln>
          </p:spPr>
          <p:txBody>
            <a:bodyPr/>
            <a:lstStyle/>
            <a:p>
              <a:endParaRPr lang="zh-CN" altLang="en-US"/>
            </a:p>
          </p:txBody>
        </p:sp>
        <p:sp>
          <p:nvSpPr>
            <p:cNvPr id="1055" name="Freeform 20"/>
            <p:cNvSpPr/>
            <p:nvPr/>
          </p:nvSpPr>
          <p:spPr>
            <a:xfrm>
              <a:off x="3273426" y="5653088"/>
              <a:ext cx="138113" cy="287338"/>
            </a:xfrm>
            <a:custGeom>
              <a:avLst/>
              <a:gdLst/>
              <a:ahLst/>
              <a:cxnLst>
                <a:cxn ang="0">
                  <a:pos x="0" y="0"/>
                </a:cxn>
                <a:cxn ang="0">
                  <a:pos x="2147483646" y="2147483646"/>
                </a:cxn>
                <a:cxn ang="0">
                  <a:pos x="2147483646" y="2147483646"/>
                </a:cxn>
                <a:cxn ang="0">
                  <a:pos x="0" y="0"/>
                </a:cxn>
              </a:cxnLst>
              <a:rect l="0" t="0" r="0" b="0"/>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w="9525">
              <a:noFill/>
            </a:ln>
          </p:spPr>
          <p:txBody>
            <a:bodyPr/>
            <a:lstStyle/>
            <a:p>
              <a:endParaRPr lang="zh-CN" altLang="en-US"/>
            </a:p>
          </p:txBody>
        </p:sp>
        <p:sp>
          <p:nvSpPr>
            <p:cNvPr id="1056" name="Freeform 21"/>
            <p:cNvSpPr/>
            <p:nvPr/>
          </p:nvSpPr>
          <p:spPr>
            <a:xfrm>
              <a:off x="3143251" y="4656138"/>
              <a:ext cx="31750" cy="188913"/>
            </a:xfrm>
            <a:custGeom>
              <a:avLst/>
              <a:gdLst/>
              <a:ahLst/>
              <a:cxnLst>
                <a:cxn ang="0">
                  <a:pos x="2147483646" y="2147483646"/>
                </a:cxn>
                <a:cxn ang="0">
                  <a:pos x="2147483646" y="2147483646"/>
                </a:cxn>
                <a:cxn ang="0">
                  <a:pos x="2147483646" y="2147483646"/>
                </a:cxn>
                <a:cxn ang="0">
                  <a:pos x="2147483646" y="0"/>
                </a:cxn>
                <a:cxn ang="0">
                  <a:pos x="0" y="2147483646"/>
                </a:cxn>
                <a:cxn ang="0">
                  <a:pos x="2147483646" y="2147483646"/>
                </a:cxn>
              </a:cxnLst>
              <a:rect l="0" t="0" r="0" b="0"/>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w="9525">
              <a:noFill/>
            </a:ln>
          </p:spPr>
          <p:txBody>
            <a:bodyPr/>
            <a:lstStyle/>
            <a:p>
              <a:endParaRPr lang="zh-CN" altLang="en-US"/>
            </a:p>
          </p:txBody>
        </p:sp>
        <p:sp>
          <p:nvSpPr>
            <p:cNvPr id="1057" name="Freeform 22"/>
            <p:cNvSpPr/>
            <p:nvPr/>
          </p:nvSpPr>
          <p:spPr>
            <a:xfrm>
              <a:off x="3211513" y="5410200"/>
              <a:ext cx="203200" cy="530225"/>
            </a:xfrm>
            <a:custGeom>
              <a:avLst/>
              <a:gdLst/>
              <a:ahLst/>
              <a:cxnLst>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w="9525">
              <a:noFill/>
            </a:ln>
          </p:spPr>
          <p:txBody>
            <a:bodyPr/>
            <a:lstStyle/>
            <a:p>
              <a:endParaRPr lang="zh-CN" altLang="en-US"/>
            </a:p>
          </p:txBody>
        </p:sp>
      </p:grpSp>
      <p:grpSp>
        <p:nvGrpSpPr>
          <p:cNvPr id="1027" name="Group 48"/>
          <p:cNvGrpSpPr/>
          <p:nvPr/>
        </p:nvGrpSpPr>
        <p:grpSpPr>
          <a:xfrm>
            <a:off x="20638" y="0"/>
            <a:ext cx="1952625" cy="6853238"/>
            <a:chOff x="6627813" y="195717"/>
            <a:chExt cx="1952625" cy="5678034"/>
          </a:xfrm>
        </p:grpSpPr>
        <p:sp>
          <p:nvSpPr>
            <p:cNvPr id="1034" name="Freeform 27"/>
            <p:cNvSpPr/>
            <p:nvPr/>
          </p:nvSpPr>
          <p:spPr>
            <a:xfrm>
              <a:off x="6627813" y="195717"/>
              <a:ext cx="409575" cy="36464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Lst>
              <a:rect l="0" t="0" r="0" b="0"/>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alpha val="100000"/>
              </a:schemeClr>
            </a:solidFill>
            <a:ln w="9525">
              <a:noFill/>
            </a:ln>
          </p:spPr>
          <p:txBody>
            <a:bodyPr/>
            <a:lstStyle/>
            <a:p>
              <a:endParaRPr lang="zh-CN" altLang="en-US"/>
            </a:p>
          </p:txBody>
        </p:sp>
        <p:sp>
          <p:nvSpPr>
            <p:cNvPr id="1035" name="Freeform 28"/>
            <p:cNvSpPr/>
            <p:nvPr/>
          </p:nvSpPr>
          <p:spPr>
            <a:xfrm>
              <a:off x="7061201" y="3771900"/>
              <a:ext cx="350838" cy="13096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Lst>
              <a:rect l="0" t="0" r="0" b="0"/>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alpha val="100000"/>
              </a:schemeClr>
            </a:solidFill>
            <a:ln w="9525">
              <a:noFill/>
            </a:ln>
          </p:spPr>
          <p:txBody>
            <a:bodyPr/>
            <a:lstStyle/>
            <a:p>
              <a:endParaRPr lang="zh-CN" altLang="en-US"/>
            </a:p>
          </p:txBody>
        </p:sp>
        <p:sp>
          <p:nvSpPr>
            <p:cNvPr id="1036" name="Freeform 29"/>
            <p:cNvSpPr/>
            <p:nvPr/>
          </p:nvSpPr>
          <p:spPr>
            <a:xfrm>
              <a:off x="7439026" y="5053013"/>
              <a:ext cx="357188" cy="820738"/>
            </a:xfrm>
            <a:custGeom>
              <a:avLst/>
              <a:gdLst/>
              <a:ahLst/>
              <a:cxnLst>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alpha val="100000"/>
              </a:schemeClr>
            </a:solidFill>
            <a:ln w="9525">
              <a:noFill/>
            </a:ln>
          </p:spPr>
          <p:txBody>
            <a:bodyPr/>
            <a:lstStyle/>
            <a:p>
              <a:endParaRPr lang="zh-CN" altLang="en-US"/>
            </a:p>
          </p:txBody>
        </p:sp>
        <p:sp>
          <p:nvSpPr>
            <p:cNvPr id="1037" name="Freeform 30"/>
            <p:cNvSpPr/>
            <p:nvPr/>
          </p:nvSpPr>
          <p:spPr>
            <a:xfrm>
              <a:off x="7037388" y="3811588"/>
              <a:ext cx="457200" cy="1852613"/>
            </a:xfrm>
            <a:custGeom>
              <a:avLst/>
              <a:gdLst/>
              <a:ahLst/>
              <a:cxnLst>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alpha val="100000"/>
              </a:schemeClr>
            </a:solidFill>
            <a:ln w="9525">
              <a:noFill/>
            </a:ln>
          </p:spPr>
          <p:txBody>
            <a:bodyPr/>
            <a:lstStyle/>
            <a:p>
              <a:endParaRPr lang="zh-CN" altLang="en-US"/>
            </a:p>
          </p:txBody>
        </p:sp>
        <p:sp>
          <p:nvSpPr>
            <p:cNvPr id="1038" name="Freeform 31"/>
            <p:cNvSpPr/>
            <p:nvPr/>
          </p:nvSpPr>
          <p:spPr>
            <a:xfrm>
              <a:off x="6992938" y="1263650"/>
              <a:ext cx="144463" cy="25082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alpha val="100000"/>
              </a:schemeClr>
            </a:solidFill>
            <a:ln w="9525">
              <a:noFill/>
            </a:ln>
          </p:spPr>
          <p:txBody>
            <a:bodyPr/>
            <a:lstStyle/>
            <a:p>
              <a:endParaRPr lang="zh-CN" altLang="en-US"/>
            </a:p>
          </p:txBody>
        </p:sp>
        <p:sp>
          <p:nvSpPr>
            <p:cNvPr id="1039" name="Freeform 32"/>
            <p:cNvSpPr/>
            <p:nvPr/>
          </p:nvSpPr>
          <p:spPr>
            <a:xfrm>
              <a:off x="7526338" y="5640388"/>
              <a:ext cx="111125" cy="233363"/>
            </a:xfrm>
            <a:custGeom>
              <a:avLst/>
              <a:gdLst/>
              <a:ahLst/>
              <a:cxnLst>
                <a:cxn ang="0">
                  <a:pos x="2147483646" y="2147483646"/>
                </a:cxn>
                <a:cxn ang="0">
                  <a:pos x="2147483646" y="2147483646"/>
                </a:cxn>
                <a:cxn ang="0">
                  <a:pos x="0" y="0"/>
                </a:cxn>
                <a:cxn ang="0">
                  <a:pos x="2147483646" y="2147483646"/>
                </a:cxn>
              </a:cxnLst>
              <a:rect l="0" t="0" r="0" b="0"/>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alpha val="100000"/>
              </a:schemeClr>
            </a:solidFill>
            <a:ln w="9525">
              <a:noFill/>
            </a:ln>
          </p:spPr>
          <p:txBody>
            <a:bodyPr/>
            <a:lstStyle/>
            <a:p>
              <a:endParaRPr lang="zh-CN" altLang="en-US"/>
            </a:p>
          </p:txBody>
        </p:sp>
        <p:sp>
          <p:nvSpPr>
            <p:cNvPr id="1040" name="Freeform 33"/>
            <p:cNvSpPr/>
            <p:nvPr/>
          </p:nvSpPr>
          <p:spPr>
            <a:xfrm>
              <a:off x="7021513" y="3598863"/>
              <a:ext cx="68263" cy="423863"/>
            </a:xfrm>
            <a:custGeom>
              <a:avLst/>
              <a:gdLst/>
              <a:ahLst/>
              <a:cxnLst>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Lst>
              <a:rect l="0" t="0" r="0" b="0"/>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alpha val="100000"/>
              </a:schemeClr>
            </a:solidFill>
            <a:ln w="9525">
              <a:noFill/>
            </a:ln>
          </p:spPr>
          <p:txBody>
            <a:bodyPr/>
            <a:lstStyle/>
            <a:p>
              <a:endParaRPr lang="zh-CN" altLang="en-US"/>
            </a:p>
          </p:txBody>
        </p:sp>
        <p:sp>
          <p:nvSpPr>
            <p:cNvPr id="1041" name="Freeform 34"/>
            <p:cNvSpPr/>
            <p:nvPr/>
          </p:nvSpPr>
          <p:spPr>
            <a:xfrm>
              <a:off x="7412038" y="2801938"/>
              <a:ext cx="1168400" cy="22510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0" t="0" r="0" b="0"/>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alpha val="100000"/>
              </a:schemeClr>
            </a:solidFill>
            <a:ln w="9525">
              <a:noFill/>
            </a:ln>
          </p:spPr>
          <p:txBody>
            <a:bodyPr/>
            <a:lstStyle/>
            <a:p>
              <a:endParaRPr lang="zh-CN" altLang="en-US"/>
            </a:p>
          </p:txBody>
        </p:sp>
        <p:sp>
          <p:nvSpPr>
            <p:cNvPr id="1042" name="Freeform 35"/>
            <p:cNvSpPr/>
            <p:nvPr/>
          </p:nvSpPr>
          <p:spPr>
            <a:xfrm>
              <a:off x="7494588" y="5664200"/>
              <a:ext cx="100013" cy="209550"/>
            </a:xfrm>
            <a:custGeom>
              <a:avLst/>
              <a:gdLst/>
              <a:ahLst/>
              <a:cxnLst>
                <a:cxn ang="0">
                  <a:pos x="0" y="0"/>
                </a:cxn>
                <a:cxn ang="0">
                  <a:pos x="2147483646" y="2147483646"/>
                </a:cxn>
                <a:cxn ang="0">
                  <a:pos x="2147483646" y="2147483646"/>
                </a:cxn>
                <a:cxn ang="0">
                  <a:pos x="0" y="0"/>
                </a:cxn>
              </a:cxnLst>
              <a:rect l="0" t="0" r="0" b="0"/>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alpha val="100000"/>
              </a:schemeClr>
            </a:solidFill>
            <a:ln w="9525">
              <a:noFill/>
            </a:ln>
          </p:spPr>
          <p:txBody>
            <a:bodyPr/>
            <a:lstStyle/>
            <a:p>
              <a:endParaRPr lang="zh-CN" altLang="en-US"/>
            </a:p>
          </p:txBody>
        </p:sp>
        <p:sp>
          <p:nvSpPr>
            <p:cNvPr id="1043" name="Freeform 36"/>
            <p:cNvSpPr/>
            <p:nvPr/>
          </p:nvSpPr>
          <p:spPr>
            <a:xfrm>
              <a:off x="7412038" y="5081588"/>
              <a:ext cx="114300" cy="558800"/>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0" t="0" r="0" b="0"/>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alpha val="100000"/>
              </a:schemeClr>
            </a:solidFill>
            <a:ln w="9525">
              <a:noFill/>
            </a:ln>
          </p:spPr>
          <p:txBody>
            <a:bodyPr/>
            <a:lstStyle/>
            <a:p>
              <a:endParaRPr lang="zh-CN" altLang="en-US"/>
            </a:p>
          </p:txBody>
        </p:sp>
        <p:sp>
          <p:nvSpPr>
            <p:cNvPr id="1044" name="Freeform 37"/>
            <p:cNvSpPr/>
            <p:nvPr/>
          </p:nvSpPr>
          <p:spPr>
            <a:xfrm>
              <a:off x="7412038" y="4978400"/>
              <a:ext cx="31750" cy="188913"/>
            </a:xfrm>
            <a:custGeom>
              <a:avLst/>
              <a:gdLst/>
              <a:ahLst/>
              <a:cxnLst>
                <a:cxn ang="0">
                  <a:pos x="0" y="2147483646"/>
                </a:cxn>
                <a:cxn ang="0">
                  <a:pos x="2147483646" y="2147483646"/>
                </a:cxn>
                <a:cxn ang="0">
                  <a:pos x="2147483646" y="2147483646"/>
                </a:cxn>
                <a:cxn ang="0">
                  <a:pos x="2147483646" y="2147483646"/>
                </a:cxn>
                <a:cxn ang="0">
                  <a:pos x="0" y="0"/>
                </a:cxn>
                <a:cxn ang="0">
                  <a:pos x="0" y="2147483646"/>
                </a:cxn>
                <a:cxn ang="0">
                  <a:pos x="0" y="2147483646"/>
                </a:cxn>
              </a:cxnLst>
              <a:rect l="0" t="0" r="0" b="0"/>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alpha val="100000"/>
              </a:schemeClr>
            </a:solidFill>
            <a:ln w="9525">
              <a:noFill/>
            </a:ln>
          </p:spPr>
          <p:txBody>
            <a:bodyPr/>
            <a:lstStyle/>
            <a:p>
              <a:endParaRPr lang="zh-CN" altLang="en-US"/>
            </a:p>
          </p:txBody>
        </p:sp>
        <p:sp>
          <p:nvSpPr>
            <p:cNvPr id="1045" name="Freeform 38"/>
            <p:cNvSpPr/>
            <p:nvPr/>
          </p:nvSpPr>
          <p:spPr>
            <a:xfrm>
              <a:off x="7439026" y="5434013"/>
              <a:ext cx="174625" cy="439738"/>
            </a:xfrm>
            <a:custGeom>
              <a:avLst/>
              <a:gdLst/>
              <a:ahLst/>
              <a:cxnLst>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alpha val="100000"/>
              </a:schemeClr>
            </a:solidFill>
            <a:ln w="9525">
              <a:noFill/>
            </a:ln>
          </p:spPr>
          <p:txBody>
            <a:bodyPr/>
            <a:lstStyle/>
            <a:p>
              <a:endParaRPr lang="zh-CN" alt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a:xfrm>
            <a:off x="1944688" y="623888"/>
            <a:ext cx="6589712" cy="1281112"/>
          </a:xfrm>
          <a:prstGeom prst="rect">
            <a:avLst/>
          </a:prstGeom>
          <a:noFill/>
          <a:ln w="9525">
            <a:noFill/>
          </a:ln>
        </p:spPr>
        <p:txBody>
          <a:bodyPr/>
          <a:lstStyle/>
          <a:p>
            <a:pPr lvl="0"/>
            <a:r>
              <a:rPr lang="zh-CN" altLang="en-US" dirty="0"/>
              <a:t>单击此处编辑母版标题样式</a:t>
            </a:r>
            <a:endParaRPr lang="en-US" altLang="zh-CN" dirty="0"/>
          </a:p>
        </p:txBody>
      </p:sp>
      <p:sp>
        <p:nvSpPr>
          <p:cNvPr id="1030" name="Text Placeholder 2"/>
          <p:cNvSpPr>
            <a:spLocks noGrp="1"/>
          </p:cNvSpPr>
          <p:nvPr>
            <p:ph type="body" idx="1"/>
          </p:nvPr>
        </p:nvSpPr>
        <p:spPr>
          <a:xfrm>
            <a:off x="1943100" y="2133600"/>
            <a:ext cx="6591300" cy="38862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lgn="r">
              <a:defRPr sz="900">
                <a:solidFill>
                  <a:schemeClr val="tx1">
                    <a:tint val="75000"/>
                  </a:schemeClr>
                </a:solidFill>
                <a:ea typeface="等线"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5"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lgn="l">
              <a:defRPr sz="900">
                <a:solidFill>
                  <a:schemeClr val="tx1">
                    <a:tint val="75000"/>
                  </a:schemeClr>
                </a:solidFill>
                <a:ea typeface="等线"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6"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lvl1pPr algn="r">
              <a:defRPr sz="2000">
                <a:solidFill>
                  <a:srgbClr val="FEFFFF"/>
                </a:solidFill>
                <a:ea typeface="等线" panose="02010600030101010101" pitchFamily="2" charset="-122"/>
              </a:defRPr>
            </a:lvl1pPr>
          </a:lstStyle>
          <a:p>
            <a:pPr lvl="0">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0" fontAlgn="base" hangingPunct="0">
        <a:spcBef>
          <a:spcPct val="0"/>
        </a:spcBef>
        <a:spcAft>
          <a:spcPct val="0"/>
        </a:spcAft>
        <a:defRPr sz="3600" kern="1200">
          <a:solidFill>
            <a:srgbClr val="262626"/>
          </a:solidFill>
          <a:latin typeface="+mj-lt"/>
          <a:ea typeface="等线" panose="02010600030101010101" pitchFamily="2" charset="-122"/>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8"/>
          <a:stretch>
            <a:fillRect/>
          </a:stretch>
        </a:blipFill>
        <a:effectLst/>
      </p:bgPr>
    </p:bg>
    <p:spTree>
      <p:nvGrpSpPr>
        <p:cNvPr id="1" name=""/>
        <p:cNvGrpSpPr/>
        <p:nvPr/>
      </p:nvGrpSpPr>
      <p:grpSpPr>
        <a:xfrm>
          <a:off x="0" y="0"/>
          <a:ext cx="0" cy="0"/>
          <a:chOff x="0" y="0"/>
          <a:chExt cx="0" cy="0"/>
        </a:xfrm>
      </p:grpSpPr>
      <p:grpSp>
        <p:nvGrpSpPr>
          <p:cNvPr id="1026" name="Group 35"/>
          <p:cNvGrpSpPr/>
          <p:nvPr/>
        </p:nvGrpSpPr>
        <p:grpSpPr>
          <a:xfrm>
            <a:off x="0" y="228600"/>
            <a:ext cx="1981200" cy="6638925"/>
            <a:chOff x="2487613" y="285750"/>
            <a:chExt cx="2428875" cy="5654676"/>
          </a:xfrm>
        </p:grpSpPr>
        <p:sp>
          <p:nvSpPr>
            <p:cNvPr id="1046" name="Freeform 11"/>
            <p:cNvSpPr/>
            <p:nvPr/>
          </p:nvSpPr>
          <p:spPr>
            <a:xfrm>
              <a:off x="2487613" y="2284413"/>
              <a:ext cx="85725" cy="533400"/>
            </a:xfrm>
            <a:custGeom>
              <a:avLst/>
              <a:gdLst/>
              <a:ahLst/>
              <a:cxnLst>
                <a:cxn ang="0">
                  <a:pos x="2147483646" y="2147483646"/>
                </a:cxn>
                <a:cxn ang="0">
                  <a:pos x="2147483646" y="2147483646"/>
                </a:cxn>
                <a:cxn ang="0">
                  <a:pos x="0" y="0"/>
                </a:cxn>
                <a:cxn ang="0">
                  <a:pos x="0" y="2147483646"/>
                </a:cxn>
                <a:cxn ang="0">
                  <a:pos x="2147483646" y="2147483646"/>
                </a:cxn>
                <a:cxn ang="0">
                  <a:pos x="2147483646" y="2147483646"/>
                </a:cxn>
              </a:cxnLst>
              <a:rect l="0" t="0" r="0" b="0"/>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w="9525">
              <a:noFill/>
            </a:ln>
          </p:spPr>
          <p:txBody>
            <a:bodyPr/>
            <a:lstStyle/>
            <a:p>
              <a:endParaRPr lang="zh-CN" altLang="en-US"/>
            </a:p>
          </p:txBody>
        </p:sp>
        <p:sp>
          <p:nvSpPr>
            <p:cNvPr id="1047" name="Freeform 12"/>
            <p:cNvSpPr/>
            <p:nvPr/>
          </p:nvSpPr>
          <p:spPr>
            <a:xfrm>
              <a:off x="2597151" y="2779713"/>
              <a:ext cx="550863" cy="1978025"/>
            </a:xfrm>
            <a:custGeom>
              <a:avLst/>
              <a:gdLst/>
              <a:ahLst/>
              <a:cxnLst>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Lst>
              <a:rect l="0" t="0" r="0" b="0"/>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w="9525">
              <a:noFill/>
            </a:ln>
          </p:spPr>
          <p:txBody>
            <a:bodyPr/>
            <a:lstStyle/>
            <a:p>
              <a:endParaRPr lang="zh-CN" altLang="en-US"/>
            </a:p>
          </p:txBody>
        </p:sp>
        <p:sp>
          <p:nvSpPr>
            <p:cNvPr id="1048" name="Freeform 13"/>
            <p:cNvSpPr/>
            <p:nvPr/>
          </p:nvSpPr>
          <p:spPr>
            <a:xfrm>
              <a:off x="3175001" y="4730750"/>
              <a:ext cx="519113" cy="1209675"/>
            </a:xfrm>
            <a:custGeom>
              <a:avLst/>
              <a:gdLst/>
              <a:ahLst/>
              <a:cxnLst>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w="9525">
              <a:noFill/>
            </a:ln>
          </p:spPr>
          <p:txBody>
            <a:bodyPr/>
            <a:lstStyle/>
            <a:p>
              <a:endParaRPr lang="zh-CN" altLang="en-US"/>
            </a:p>
          </p:txBody>
        </p:sp>
        <p:sp>
          <p:nvSpPr>
            <p:cNvPr id="1049" name="Freeform 14"/>
            <p:cNvSpPr/>
            <p:nvPr/>
          </p:nvSpPr>
          <p:spPr>
            <a:xfrm>
              <a:off x="3305176" y="5630863"/>
              <a:ext cx="146050" cy="309563"/>
            </a:xfrm>
            <a:custGeom>
              <a:avLst/>
              <a:gdLst/>
              <a:ahLst/>
              <a:cxnLst>
                <a:cxn ang="0">
                  <a:pos x="2147483646" y="2147483646"/>
                </a:cxn>
                <a:cxn ang="0">
                  <a:pos x="2147483646" y="2147483646"/>
                </a:cxn>
                <a:cxn ang="0">
                  <a:pos x="0" y="0"/>
                </a:cxn>
                <a:cxn ang="0">
                  <a:pos x="2147483646" y="2147483646"/>
                </a:cxn>
              </a:cxnLst>
              <a:rect l="0" t="0" r="0" b="0"/>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w="9525">
              <a:noFill/>
            </a:ln>
          </p:spPr>
          <p:txBody>
            <a:bodyPr/>
            <a:lstStyle/>
            <a:p>
              <a:endParaRPr lang="zh-CN" altLang="en-US"/>
            </a:p>
          </p:txBody>
        </p:sp>
        <p:sp>
          <p:nvSpPr>
            <p:cNvPr id="1050" name="Freeform 15"/>
            <p:cNvSpPr/>
            <p:nvPr/>
          </p:nvSpPr>
          <p:spPr>
            <a:xfrm>
              <a:off x="2573338" y="2817813"/>
              <a:ext cx="700088" cy="2835275"/>
            </a:xfrm>
            <a:custGeom>
              <a:avLst/>
              <a:gdLst/>
              <a:ahLst/>
              <a:cxnLst>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w="9525">
              <a:noFill/>
            </a:ln>
          </p:spPr>
          <p:txBody>
            <a:bodyPr/>
            <a:lstStyle/>
            <a:p>
              <a:endParaRPr lang="zh-CN" altLang="en-US"/>
            </a:p>
          </p:txBody>
        </p:sp>
        <p:sp>
          <p:nvSpPr>
            <p:cNvPr id="1051" name="Freeform 16"/>
            <p:cNvSpPr/>
            <p:nvPr/>
          </p:nvSpPr>
          <p:spPr>
            <a:xfrm>
              <a:off x="2506663" y="285750"/>
              <a:ext cx="90488" cy="24939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Lst>
              <a:rect l="0" t="0" r="0" b="0"/>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w="9525">
              <a:noFill/>
            </a:ln>
          </p:spPr>
          <p:txBody>
            <a:bodyPr/>
            <a:lstStyle/>
            <a:p>
              <a:endParaRPr lang="zh-CN" altLang="en-US"/>
            </a:p>
          </p:txBody>
        </p:sp>
        <p:sp>
          <p:nvSpPr>
            <p:cNvPr id="1052" name="Freeform 17"/>
            <p:cNvSpPr/>
            <p:nvPr/>
          </p:nvSpPr>
          <p:spPr>
            <a:xfrm>
              <a:off x="2554288" y="2598738"/>
              <a:ext cx="66675" cy="420688"/>
            </a:xfrm>
            <a:custGeom>
              <a:avLst/>
              <a:gdLst/>
              <a:ahLst/>
              <a:cxnLst>
                <a:cxn ang="0">
                  <a:pos x="0" y="0"/>
                </a:cxn>
                <a:cxn ang="0">
                  <a:pos x="2147483646" y="2147483646"/>
                </a:cxn>
                <a:cxn ang="0">
                  <a:pos x="2147483646" y="2147483646"/>
                </a:cxn>
                <a:cxn ang="0">
                  <a:pos x="2147483646" y="2147483646"/>
                </a:cxn>
                <a:cxn ang="0">
                  <a:pos x="2147483646" y="2147483646"/>
                </a:cxn>
                <a:cxn ang="0">
                  <a:pos x="0" y="0"/>
                </a:cxn>
              </a:cxnLst>
              <a:rect l="0" t="0" r="0" b="0"/>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w="9525">
              <a:noFill/>
            </a:ln>
          </p:spPr>
          <p:txBody>
            <a:bodyPr/>
            <a:lstStyle/>
            <a:p>
              <a:endParaRPr lang="zh-CN" altLang="en-US"/>
            </a:p>
          </p:txBody>
        </p:sp>
        <p:sp>
          <p:nvSpPr>
            <p:cNvPr id="1053" name="Freeform 18"/>
            <p:cNvSpPr/>
            <p:nvPr/>
          </p:nvSpPr>
          <p:spPr>
            <a:xfrm>
              <a:off x="3143251" y="4757738"/>
              <a:ext cx="161925" cy="873125"/>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0" t="0" r="0" b="0"/>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w="9525">
              <a:noFill/>
            </a:ln>
          </p:spPr>
          <p:txBody>
            <a:bodyPr/>
            <a:lstStyle/>
            <a:p>
              <a:endParaRPr lang="zh-CN" altLang="en-US"/>
            </a:p>
          </p:txBody>
        </p:sp>
        <p:sp>
          <p:nvSpPr>
            <p:cNvPr id="1054" name="Freeform 19"/>
            <p:cNvSpPr/>
            <p:nvPr/>
          </p:nvSpPr>
          <p:spPr>
            <a:xfrm>
              <a:off x="3148013" y="1282700"/>
              <a:ext cx="1768475" cy="3448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Lst>
              <a:rect l="0" t="0" r="0" b="0"/>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w="9525">
              <a:noFill/>
            </a:ln>
          </p:spPr>
          <p:txBody>
            <a:bodyPr/>
            <a:lstStyle/>
            <a:p>
              <a:endParaRPr lang="zh-CN" altLang="en-US"/>
            </a:p>
          </p:txBody>
        </p:sp>
        <p:sp>
          <p:nvSpPr>
            <p:cNvPr id="1055" name="Freeform 20"/>
            <p:cNvSpPr/>
            <p:nvPr/>
          </p:nvSpPr>
          <p:spPr>
            <a:xfrm>
              <a:off x="3273426" y="5653088"/>
              <a:ext cx="138113" cy="287338"/>
            </a:xfrm>
            <a:custGeom>
              <a:avLst/>
              <a:gdLst/>
              <a:ahLst/>
              <a:cxnLst>
                <a:cxn ang="0">
                  <a:pos x="0" y="0"/>
                </a:cxn>
                <a:cxn ang="0">
                  <a:pos x="2147483646" y="2147483646"/>
                </a:cxn>
                <a:cxn ang="0">
                  <a:pos x="2147483646" y="2147483646"/>
                </a:cxn>
                <a:cxn ang="0">
                  <a:pos x="0" y="0"/>
                </a:cxn>
              </a:cxnLst>
              <a:rect l="0" t="0" r="0" b="0"/>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w="9525">
              <a:noFill/>
            </a:ln>
          </p:spPr>
          <p:txBody>
            <a:bodyPr/>
            <a:lstStyle/>
            <a:p>
              <a:endParaRPr lang="zh-CN" altLang="en-US"/>
            </a:p>
          </p:txBody>
        </p:sp>
        <p:sp>
          <p:nvSpPr>
            <p:cNvPr id="1056" name="Freeform 21"/>
            <p:cNvSpPr/>
            <p:nvPr/>
          </p:nvSpPr>
          <p:spPr>
            <a:xfrm>
              <a:off x="3143251" y="4656138"/>
              <a:ext cx="31750" cy="188913"/>
            </a:xfrm>
            <a:custGeom>
              <a:avLst/>
              <a:gdLst/>
              <a:ahLst/>
              <a:cxnLst>
                <a:cxn ang="0">
                  <a:pos x="2147483646" y="2147483646"/>
                </a:cxn>
                <a:cxn ang="0">
                  <a:pos x="2147483646" y="2147483646"/>
                </a:cxn>
                <a:cxn ang="0">
                  <a:pos x="2147483646" y="2147483646"/>
                </a:cxn>
                <a:cxn ang="0">
                  <a:pos x="2147483646" y="0"/>
                </a:cxn>
                <a:cxn ang="0">
                  <a:pos x="0" y="2147483646"/>
                </a:cxn>
                <a:cxn ang="0">
                  <a:pos x="2147483646" y="2147483646"/>
                </a:cxn>
              </a:cxnLst>
              <a:rect l="0" t="0" r="0" b="0"/>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w="9525">
              <a:noFill/>
            </a:ln>
          </p:spPr>
          <p:txBody>
            <a:bodyPr/>
            <a:lstStyle/>
            <a:p>
              <a:endParaRPr lang="zh-CN" altLang="en-US"/>
            </a:p>
          </p:txBody>
        </p:sp>
        <p:sp>
          <p:nvSpPr>
            <p:cNvPr id="1057" name="Freeform 22"/>
            <p:cNvSpPr/>
            <p:nvPr/>
          </p:nvSpPr>
          <p:spPr>
            <a:xfrm>
              <a:off x="3211513" y="5410200"/>
              <a:ext cx="203200" cy="530225"/>
            </a:xfrm>
            <a:custGeom>
              <a:avLst/>
              <a:gdLst/>
              <a:ahLst/>
              <a:cxnLst>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w="9525">
              <a:noFill/>
            </a:ln>
          </p:spPr>
          <p:txBody>
            <a:bodyPr/>
            <a:lstStyle/>
            <a:p>
              <a:endParaRPr lang="zh-CN" altLang="en-US"/>
            </a:p>
          </p:txBody>
        </p:sp>
      </p:grpSp>
      <p:grpSp>
        <p:nvGrpSpPr>
          <p:cNvPr id="1027" name="Group 48"/>
          <p:cNvGrpSpPr/>
          <p:nvPr/>
        </p:nvGrpSpPr>
        <p:grpSpPr>
          <a:xfrm>
            <a:off x="20638" y="0"/>
            <a:ext cx="1952625" cy="6853238"/>
            <a:chOff x="6627813" y="195717"/>
            <a:chExt cx="1952625" cy="5678034"/>
          </a:xfrm>
        </p:grpSpPr>
        <p:sp>
          <p:nvSpPr>
            <p:cNvPr id="1034" name="Freeform 27"/>
            <p:cNvSpPr/>
            <p:nvPr/>
          </p:nvSpPr>
          <p:spPr>
            <a:xfrm>
              <a:off x="6627813" y="195717"/>
              <a:ext cx="409575" cy="36464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Lst>
              <a:rect l="0" t="0" r="0" b="0"/>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alpha val="100000"/>
              </a:schemeClr>
            </a:solidFill>
            <a:ln w="9525">
              <a:noFill/>
            </a:ln>
          </p:spPr>
          <p:txBody>
            <a:bodyPr/>
            <a:lstStyle/>
            <a:p>
              <a:endParaRPr lang="zh-CN" altLang="en-US"/>
            </a:p>
          </p:txBody>
        </p:sp>
        <p:sp>
          <p:nvSpPr>
            <p:cNvPr id="1035" name="Freeform 28"/>
            <p:cNvSpPr/>
            <p:nvPr/>
          </p:nvSpPr>
          <p:spPr>
            <a:xfrm>
              <a:off x="7061201" y="3771900"/>
              <a:ext cx="350838" cy="13096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Lst>
              <a:rect l="0" t="0" r="0" b="0"/>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alpha val="100000"/>
              </a:schemeClr>
            </a:solidFill>
            <a:ln w="9525">
              <a:noFill/>
            </a:ln>
          </p:spPr>
          <p:txBody>
            <a:bodyPr/>
            <a:lstStyle/>
            <a:p>
              <a:endParaRPr lang="zh-CN" altLang="en-US"/>
            </a:p>
          </p:txBody>
        </p:sp>
        <p:sp>
          <p:nvSpPr>
            <p:cNvPr id="1036" name="Freeform 29"/>
            <p:cNvSpPr/>
            <p:nvPr/>
          </p:nvSpPr>
          <p:spPr>
            <a:xfrm>
              <a:off x="7439026" y="5053013"/>
              <a:ext cx="357188" cy="820738"/>
            </a:xfrm>
            <a:custGeom>
              <a:avLst/>
              <a:gdLst/>
              <a:ahLst/>
              <a:cxnLst>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alpha val="100000"/>
              </a:schemeClr>
            </a:solidFill>
            <a:ln w="9525">
              <a:noFill/>
            </a:ln>
          </p:spPr>
          <p:txBody>
            <a:bodyPr/>
            <a:lstStyle/>
            <a:p>
              <a:endParaRPr lang="zh-CN" altLang="en-US"/>
            </a:p>
          </p:txBody>
        </p:sp>
        <p:sp>
          <p:nvSpPr>
            <p:cNvPr id="1037" name="Freeform 30"/>
            <p:cNvSpPr/>
            <p:nvPr/>
          </p:nvSpPr>
          <p:spPr>
            <a:xfrm>
              <a:off x="7037388" y="3811588"/>
              <a:ext cx="457200" cy="1852613"/>
            </a:xfrm>
            <a:custGeom>
              <a:avLst/>
              <a:gdLst/>
              <a:ahLst/>
              <a:cxnLst>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alpha val="100000"/>
              </a:schemeClr>
            </a:solidFill>
            <a:ln w="9525">
              <a:noFill/>
            </a:ln>
          </p:spPr>
          <p:txBody>
            <a:bodyPr/>
            <a:lstStyle/>
            <a:p>
              <a:endParaRPr lang="zh-CN" altLang="en-US"/>
            </a:p>
          </p:txBody>
        </p:sp>
        <p:sp>
          <p:nvSpPr>
            <p:cNvPr id="1038" name="Freeform 31"/>
            <p:cNvSpPr/>
            <p:nvPr/>
          </p:nvSpPr>
          <p:spPr>
            <a:xfrm>
              <a:off x="6992938" y="1263650"/>
              <a:ext cx="144463" cy="25082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alpha val="100000"/>
              </a:schemeClr>
            </a:solidFill>
            <a:ln w="9525">
              <a:noFill/>
            </a:ln>
          </p:spPr>
          <p:txBody>
            <a:bodyPr/>
            <a:lstStyle/>
            <a:p>
              <a:endParaRPr lang="zh-CN" altLang="en-US"/>
            </a:p>
          </p:txBody>
        </p:sp>
        <p:sp>
          <p:nvSpPr>
            <p:cNvPr id="1039" name="Freeform 32"/>
            <p:cNvSpPr/>
            <p:nvPr/>
          </p:nvSpPr>
          <p:spPr>
            <a:xfrm>
              <a:off x="7526338" y="5640388"/>
              <a:ext cx="111125" cy="233363"/>
            </a:xfrm>
            <a:custGeom>
              <a:avLst/>
              <a:gdLst/>
              <a:ahLst/>
              <a:cxnLst>
                <a:cxn ang="0">
                  <a:pos x="2147483646" y="2147483646"/>
                </a:cxn>
                <a:cxn ang="0">
                  <a:pos x="2147483646" y="2147483646"/>
                </a:cxn>
                <a:cxn ang="0">
                  <a:pos x="0" y="0"/>
                </a:cxn>
                <a:cxn ang="0">
                  <a:pos x="2147483646" y="2147483646"/>
                </a:cxn>
              </a:cxnLst>
              <a:rect l="0" t="0" r="0" b="0"/>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alpha val="100000"/>
              </a:schemeClr>
            </a:solidFill>
            <a:ln w="9525">
              <a:noFill/>
            </a:ln>
          </p:spPr>
          <p:txBody>
            <a:bodyPr/>
            <a:lstStyle/>
            <a:p>
              <a:endParaRPr lang="zh-CN" altLang="en-US"/>
            </a:p>
          </p:txBody>
        </p:sp>
        <p:sp>
          <p:nvSpPr>
            <p:cNvPr id="1040" name="Freeform 33"/>
            <p:cNvSpPr/>
            <p:nvPr/>
          </p:nvSpPr>
          <p:spPr>
            <a:xfrm>
              <a:off x="7021513" y="3598863"/>
              <a:ext cx="68263" cy="423863"/>
            </a:xfrm>
            <a:custGeom>
              <a:avLst/>
              <a:gdLst/>
              <a:ahLst/>
              <a:cxnLst>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Lst>
              <a:rect l="0" t="0" r="0" b="0"/>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alpha val="100000"/>
              </a:schemeClr>
            </a:solidFill>
            <a:ln w="9525">
              <a:noFill/>
            </a:ln>
          </p:spPr>
          <p:txBody>
            <a:bodyPr/>
            <a:lstStyle/>
            <a:p>
              <a:endParaRPr lang="zh-CN" altLang="en-US"/>
            </a:p>
          </p:txBody>
        </p:sp>
        <p:sp>
          <p:nvSpPr>
            <p:cNvPr id="1041" name="Freeform 34"/>
            <p:cNvSpPr/>
            <p:nvPr/>
          </p:nvSpPr>
          <p:spPr>
            <a:xfrm>
              <a:off x="7412038" y="2801938"/>
              <a:ext cx="1168400" cy="22510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0" t="0" r="0" b="0"/>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alpha val="100000"/>
              </a:schemeClr>
            </a:solidFill>
            <a:ln w="9525">
              <a:noFill/>
            </a:ln>
          </p:spPr>
          <p:txBody>
            <a:bodyPr/>
            <a:lstStyle/>
            <a:p>
              <a:endParaRPr lang="zh-CN" altLang="en-US"/>
            </a:p>
          </p:txBody>
        </p:sp>
        <p:sp>
          <p:nvSpPr>
            <p:cNvPr id="1042" name="Freeform 35"/>
            <p:cNvSpPr/>
            <p:nvPr/>
          </p:nvSpPr>
          <p:spPr>
            <a:xfrm>
              <a:off x="7494588" y="5664200"/>
              <a:ext cx="100013" cy="209550"/>
            </a:xfrm>
            <a:custGeom>
              <a:avLst/>
              <a:gdLst/>
              <a:ahLst/>
              <a:cxnLst>
                <a:cxn ang="0">
                  <a:pos x="0" y="0"/>
                </a:cxn>
                <a:cxn ang="0">
                  <a:pos x="2147483646" y="2147483646"/>
                </a:cxn>
                <a:cxn ang="0">
                  <a:pos x="2147483646" y="2147483646"/>
                </a:cxn>
                <a:cxn ang="0">
                  <a:pos x="0" y="0"/>
                </a:cxn>
              </a:cxnLst>
              <a:rect l="0" t="0" r="0" b="0"/>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alpha val="100000"/>
              </a:schemeClr>
            </a:solidFill>
            <a:ln w="9525">
              <a:noFill/>
            </a:ln>
          </p:spPr>
          <p:txBody>
            <a:bodyPr/>
            <a:lstStyle/>
            <a:p>
              <a:endParaRPr lang="zh-CN" altLang="en-US"/>
            </a:p>
          </p:txBody>
        </p:sp>
        <p:sp>
          <p:nvSpPr>
            <p:cNvPr id="1043" name="Freeform 36"/>
            <p:cNvSpPr/>
            <p:nvPr/>
          </p:nvSpPr>
          <p:spPr>
            <a:xfrm>
              <a:off x="7412038" y="5081588"/>
              <a:ext cx="114300" cy="558800"/>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0" t="0" r="0" b="0"/>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alpha val="100000"/>
              </a:schemeClr>
            </a:solidFill>
            <a:ln w="9525">
              <a:noFill/>
            </a:ln>
          </p:spPr>
          <p:txBody>
            <a:bodyPr/>
            <a:lstStyle/>
            <a:p>
              <a:endParaRPr lang="zh-CN" altLang="en-US"/>
            </a:p>
          </p:txBody>
        </p:sp>
        <p:sp>
          <p:nvSpPr>
            <p:cNvPr id="1044" name="Freeform 37"/>
            <p:cNvSpPr/>
            <p:nvPr/>
          </p:nvSpPr>
          <p:spPr>
            <a:xfrm>
              <a:off x="7412038" y="4978400"/>
              <a:ext cx="31750" cy="188913"/>
            </a:xfrm>
            <a:custGeom>
              <a:avLst/>
              <a:gdLst/>
              <a:ahLst/>
              <a:cxnLst>
                <a:cxn ang="0">
                  <a:pos x="0" y="2147483646"/>
                </a:cxn>
                <a:cxn ang="0">
                  <a:pos x="2147483646" y="2147483646"/>
                </a:cxn>
                <a:cxn ang="0">
                  <a:pos x="2147483646" y="2147483646"/>
                </a:cxn>
                <a:cxn ang="0">
                  <a:pos x="2147483646" y="2147483646"/>
                </a:cxn>
                <a:cxn ang="0">
                  <a:pos x="0" y="0"/>
                </a:cxn>
                <a:cxn ang="0">
                  <a:pos x="0" y="2147483646"/>
                </a:cxn>
                <a:cxn ang="0">
                  <a:pos x="0" y="2147483646"/>
                </a:cxn>
              </a:cxnLst>
              <a:rect l="0" t="0" r="0" b="0"/>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alpha val="100000"/>
              </a:schemeClr>
            </a:solidFill>
            <a:ln w="9525">
              <a:noFill/>
            </a:ln>
          </p:spPr>
          <p:txBody>
            <a:bodyPr/>
            <a:lstStyle/>
            <a:p>
              <a:endParaRPr lang="zh-CN" altLang="en-US"/>
            </a:p>
          </p:txBody>
        </p:sp>
        <p:sp>
          <p:nvSpPr>
            <p:cNvPr id="1045" name="Freeform 38"/>
            <p:cNvSpPr/>
            <p:nvPr/>
          </p:nvSpPr>
          <p:spPr>
            <a:xfrm>
              <a:off x="7439026" y="5434013"/>
              <a:ext cx="174625" cy="439738"/>
            </a:xfrm>
            <a:custGeom>
              <a:avLst/>
              <a:gdLst/>
              <a:ahLst/>
              <a:cxnLst>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alpha val="100000"/>
              </a:schemeClr>
            </a:solidFill>
            <a:ln w="9525">
              <a:noFill/>
            </a:ln>
          </p:spPr>
          <p:txBody>
            <a:bodyPr/>
            <a:lstStyle/>
            <a:p>
              <a:endParaRPr lang="zh-CN" alt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a:xfrm>
            <a:off x="1944688" y="623888"/>
            <a:ext cx="6589712" cy="1281112"/>
          </a:xfrm>
          <a:prstGeom prst="rect">
            <a:avLst/>
          </a:prstGeom>
          <a:noFill/>
          <a:ln w="9525">
            <a:noFill/>
          </a:ln>
        </p:spPr>
        <p:txBody>
          <a:bodyPr/>
          <a:lstStyle/>
          <a:p>
            <a:pPr lvl="0"/>
            <a:r>
              <a:rPr lang="zh-CN" altLang="en-US" dirty="0"/>
              <a:t>单击此处编辑母版标题样式</a:t>
            </a:r>
            <a:endParaRPr lang="en-US" altLang="zh-CN" dirty="0"/>
          </a:p>
        </p:txBody>
      </p:sp>
      <p:sp>
        <p:nvSpPr>
          <p:cNvPr id="1030" name="Text Placeholder 2"/>
          <p:cNvSpPr>
            <a:spLocks noGrp="1"/>
          </p:cNvSpPr>
          <p:nvPr>
            <p:ph type="body" idx="1"/>
          </p:nvPr>
        </p:nvSpPr>
        <p:spPr>
          <a:xfrm>
            <a:off x="1943100" y="2133600"/>
            <a:ext cx="6591300" cy="38862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7772400" y="6135688"/>
            <a:ext cx="766763" cy="369888"/>
          </a:xfrm>
          <a:prstGeom prst="rect">
            <a:avLst/>
          </a:prstGeom>
        </p:spPr>
        <p:txBody>
          <a:bodyPr vert="horz" lIns="91440" tIns="45720" rIns="91440" bIns="45720" rtlCol="0" anchor="ctr"/>
          <a:lstStyle>
            <a:lvl1pPr algn="r">
              <a:defRPr sz="900">
                <a:solidFill>
                  <a:schemeClr val="tx1">
                    <a:tint val="75000"/>
                  </a:schemeClr>
                </a:solidFill>
                <a:ea typeface="等线"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5"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lgn="l">
              <a:defRPr sz="900">
                <a:solidFill>
                  <a:schemeClr val="tx1">
                    <a:tint val="75000"/>
                  </a:schemeClr>
                </a:solidFill>
                <a:ea typeface="等线"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等线" panose="02010600030101010101" pitchFamily="2" charset="-122"/>
              <a:cs typeface="+mn-cs"/>
            </a:endParaRPr>
          </a:p>
        </p:txBody>
      </p:sp>
      <p:sp>
        <p:nvSpPr>
          <p:cNvPr id="6"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lstStyle>
            <a:lvl1pPr algn="r">
              <a:defRPr sz="2000">
                <a:solidFill>
                  <a:srgbClr val="FEFFFF"/>
                </a:solidFill>
                <a:ea typeface="等线" panose="02010600030101010101" pitchFamily="2" charset="-122"/>
              </a:defRPr>
            </a:lvl1pPr>
          </a:lstStyle>
          <a:p>
            <a:pPr lvl="0">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sldNum="0" hdr="0" ftr="0" dt="0"/>
  <p:txStyles>
    <p:titleStyle>
      <a:lvl1pPr algn="l" defTabSz="457200" rtl="0" eaLnBrk="0" fontAlgn="base" hangingPunct="0">
        <a:spcBef>
          <a:spcPct val="0"/>
        </a:spcBef>
        <a:spcAft>
          <a:spcPct val="0"/>
        </a:spcAft>
        <a:defRPr sz="3600" kern="1200">
          <a:solidFill>
            <a:srgbClr val="262626"/>
          </a:solidFill>
          <a:latin typeface="+mj-lt"/>
          <a:ea typeface="等线" panose="02010600030101010101" pitchFamily="2" charset="-122"/>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0" Type="http://schemas.openxmlformats.org/officeDocument/2006/relationships/slideLayout" Target="../slideLayouts/slideLayout7.xml"/><Relationship Id="rId3" Type="http://schemas.openxmlformats.org/officeDocument/2006/relationships/tags" Target="../tags/tag9.xml"/><Relationship Id="rId29" Type="http://schemas.openxmlformats.org/officeDocument/2006/relationships/tags" Target="../tags/tag34.xml"/><Relationship Id="rId28" Type="http://schemas.openxmlformats.org/officeDocument/2006/relationships/tags" Target="../tags/tag33.xml"/><Relationship Id="rId27" Type="http://schemas.openxmlformats.org/officeDocument/2006/relationships/tags" Target="../tags/tag32.xml"/><Relationship Id="rId26" Type="http://schemas.openxmlformats.org/officeDocument/2006/relationships/tags" Target="../tags/tag31.xml"/><Relationship Id="rId25" Type="http://schemas.openxmlformats.org/officeDocument/2006/relationships/tags" Target="../tags/tag30.xml"/><Relationship Id="rId24" Type="http://schemas.openxmlformats.org/officeDocument/2006/relationships/tags" Target="../tags/tag29.xml"/><Relationship Id="rId23" Type="http://schemas.openxmlformats.org/officeDocument/2006/relationships/tags" Target="../tags/tag28.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tags" Target="../tags/tag8.xml"/><Relationship Id="rId19" Type="http://schemas.openxmlformats.org/officeDocument/2006/relationships/image" Target="../media/image13.png"/><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0" Type="http://schemas.openxmlformats.org/officeDocument/2006/relationships/slideLayout" Target="../slideLayouts/slideLayout24.xml"/><Relationship Id="rId3" Type="http://schemas.openxmlformats.org/officeDocument/2006/relationships/tags" Target="../tags/tag40.xml"/><Relationship Id="rId29" Type="http://schemas.openxmlformats.org/officeDocument/2006/relationships/tags" Target="../tags/tag65.xml"/><Relationship Id="rId28" Type="http://schemas.openxmlformats.org/officeDocument/2006/relationships/tags" Target="../tags/tag64.xml"/><Relationship Id="rId27" Type="http://schemas.openxmlformats.org/officeDocument/2006/relationships/tags" Target="../tags/tag63.xml"/><Relationship Id="rId26" Type="http://schemas.openxmlformats.org/officeDocument/2006/relationships/tags" Target="../tags/tag62.xml"/><Relationship Id="rId25" Type="http://schemas.openxmlformats.org/officeDocument/2006/relationships/tags" Target="../tags/tag61.xml"/><Relationship Id="rId24" Type="http://schemas.openxmlformats.org/officeDocument/2006/relationships/tags" Target="../tags/tag60.xml"/><Relationship Id="rId23" Type="http://schemas.openxmlformats.org/officeDocument/2006/relationships/tags" Target="../tags/tag59.xml"/><Relationship Id="rId22" Type="http://schemas.openxmlformats.org/officeDocument/2006/relationships/tags" Target="../tags/tag58.xml"/><Relationship Id="rId21" Type="http://schemas.openxmlformats.org/officeDocument/2006/relationships/tags" Target="../tags/tag57.xml"/><Relationship Id="rId20" Type="http://schemas.openxmlformats.org/officeDocument/2006/relationships/tags" Target="../tags/tag56.xml"/><Relationship Id="rId2" Type="http://schemas.openxmlformats.org/officeDocument/2006/relationships/tags" Target="../tags/tag39.xml"/><Relationship Id="rId19" Type="http://schemas.openxmlformats.org/officeDocument/2006/relationships/image" Target="../media/image13.png"/><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0" Type="http://schemas.openxmlformats.org/officeDocument/2006/relationships/slideLayout" Target="../slideLayouts/slideLayout24.xml"/><Relationship Id="rId3" Type="http://schemas.openxmlformats.org/officeDocument/2006/relationships/tags" Target="../tags/tag68.xml"/><Relationship Id="rId29" Type="http://schemas.openxmlformats.org/officeDocument/2006/relationships/tags" Target="../tags/tag93.xml"/><Relationship Id="rId28" Type="http://schemas.openxmlformats.org/officeDocument/2006/relationships/tags" Target="../tags/tag92.xml"/><Relationship Id="rId27" Type="http://schemas.openxmlformats.org/officeDocument/2006/relationships/tags" Target="../tags/tag91.xml"/><Relationship Id="rId26" Type="http://schemas.openxmlformats.org/officeDocument/2006/relationships/tags" Target="../tags/tag90.xml"/><Relationship Id="rId25" Type="http://schemas.openxmlformats.org/officeDocument/2006/relationships/tags" Target="../tags/tag89.xml"/><Relationship Id="rId24" Type="http://schemas.openxmlformats.org/officeDocument/2006/relationships/tags" Target="../tags/tag88.xml"/><Relationship Id="rId23" Type="http://schemas.openxmlformats.org/officeDocument/2006/relationships/tags" Target="../tags/tag87.xml"/><Relationship Id="rId22" Type="http://schemas.openxmlformats.org/officeDocument/2006/relationships/tags" Target="../tags/tag86.xml"/><Relationship Id="rId21" Type="http://schemas.openxmlformats.org/officeDocument/2006/relationships/tags" Target="../tags/tag85.xml"/><Relationship Id="rId20" Type="http://schemas.openxmlformats.org/officeDocument/2006/relationships/tags" Target="../tags/tag84.xml"/><Relationship Id="rId2" Type="http://schemas.openxmlformats.org/officeDocument/2006/relationships/tags" Target="../tags/tag67.xml"/><Relationship Id="rId19" Type="http://schemas.openxmlformats.org/officeDocument/2006/relationships/image" Target="../media/image13.png"/><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9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0" Type="http://schemas.openxmlformats.org/officeDocument/2006/relationships/slideLayout" Target="../slideLayouts/slideLayout24.xml"/><Relationship Id="rId3" Type="http://schemas.openxmlformats.org/officeDocument/2006/relationships/tags" Target="../tags/tag97.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6.xml"/><Relationship Id="rId19" Type="http://schemas.openxmlformats.org/officeDocument/2006/relationships/image" Target="../media/image13.png"/><Relationship Id="rId18" Type="http://schemas.openxmlformats.org/officeDocument/2006/relationships/tags" Target="../tags/tag112.xml"/><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9.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5"/>
          <p:cNvSpPr txBox="1"/>
          <p:nvPr/>
        </p:nvSpPr>
        <p:spPr>
          <a:xfrm>
            <a:off x="1258888" y="765175"/>
            <a:ext cx="6626225" cy="2862263"/>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sz="5400" dirty="0">
                <a:solidFill>
                  <a:srgbClr val="FF0000"/>
                </a:solidFill>
                <a:latin typeface="微软雅黑" panose="020B0503020204020204" pitchFamily="34" charset="-122"/>
                <a:ea typeface="微软雅黑" panose="020B0503020204020204" pitchFamily="34" charset="-122"/>
              </a:rPr>
              <a:t>数据结构与算法分析</a:t>
            </a:r>
            <a:endParaRPr lang="zh-CN" altLang="en-US" sz="5400" dirty="0">
              <a:solidFill>
                <a:srgbClr val="FF0000"/>
              </a:solidFill>
              <a:latin typeface="微软雅黑" panose="020B0503020204020204" pitchFamily="34" charset="-122"/>
              <a:ea typeface="微软雅黑" panose="020B0503020204020204" pitchFamily="34" charset="-122"/>
            </a:endParaRPr>
          </a:p>
          <a:p>
            <a:pPr marL="0" lvl="0" indent="0" algn="ctr" defTabSz="914400" eaLnBrk="1" hangingPunct="1">
              <a:lnSpc>
                <a:spcPct val="200000"/>
              </a:lnSpc>
              <a:spcBef>
                <a:spcPct val="0"/>
              </a:spcBef>
              <a:buClrTx/>
              <a:buFontTx/>
              <a:buNone/>
            </a:pPr>
            <a:r>
              <a:rPr lang="zh-CN" altLang="en-US" sz="3600" dirty="0">
                <a:solidFill>
                  <a:srgbClr val="FF0000"/>
                </a:solidFill>
                <a:latin typeface="微软雅黑" panose="020B0503020204020204" pitchFamily="34" charset="-122"/>
                <a:ea typeface="微软雅黑" panose="020B0503020204020204" pitchFamily="34" charset="-122"/>
              </a:rPr>
              <a:t>第</a:t>
            </a:r>
            <a:r>
              <a:rPr lang="en-US" altLang="zh-CN" sz="3600" dirty="0">
                <a:solidFill>
                  <a:srgbClr val="FF0000"/>
                </a:solidFill>
                <a:latin typeface="微软雅黑" panose="020B0503020204020204" pitchFamily="34" charset="-122"/>
                <a:ea typeface="微软雅黑" panose="020B0503020204020204" pitchFamily="34" charset="-122"/>
              </a:rPr>
              <a:t>1</a:t>
            </a:r>
            <a:r>
              <a:rPr lang="zh-CN" altLang="en-US" sz="3600" dirty="0">
                <a:solidFill>
                  <a:srgbClr val="FF0000"/>
                </a:solidFill>
                <a:latin typeface="微软雅黑" panose="020B0503020204020204" pitchFamily="34" charset="-122"/>
                <a:ea typeface="微软雅黑" panose="020B0503020204020204" pitchFamily="34" charset="-122"/>
              </a:rPr>
              <a:t>章</a:t>
            </a:r>
            <a:endParaRPr lang="en-US" altLang="zh-CN" sz="3600" dirty="0">
              <a:solidFill>
                <a:srgbClr val="FF0000"/>
              </a:solidFill>
              <a:latin typeface="微软雅黑" panose="020B0503020204020204" pitchFamily="34" charset="-122"/>
              <a:ea typeface="微软雅黑" panose="020B0503020204020204" pitchFamily="34" charset="-122"/>
            </a:endParaRPr>
          </a:p>
          <a:p>
            <a:pPr marL="0" lvl="0" indent="0" algn="ctr" defTabSz="914400" eaLnBrk="1" hangingPunct="1">
              <a:spcBef>
                <a:spcPct val="0"/>
              </a:spcBef>
              <a:buClrTx/>
              <a:buFontTx/>
              <a:buNone/>
            </a:pPr>
            <a:r>
              <a:rPr lang="zh-CN" altLang="en-US" sz="5400" dirty="0">
                <a:solidFill>
                  <a:srgbClr val="FF0000"/>
                </a:solidFill>
                <a:latin typeface="Verdana" panose="020B0604030504040204" pitchFamily="34" charset="0"/>
                <a:ea typeface="黑体" panose="02010609060101010101" pitchFamily="49" charset="-122"/>
              </a:rPr>
              <a:t>绪论</a:t>
            </a:r>
            <a:endParaRPr lang="zh-CN" altLang="en-US" sz="5400" dirty="0">
              <a:solidFill>
                <a:srgbClr val="FF0000"/>
              </a:solidFill>
              <a:latin typeface="Verdana" panose="020B0604030504040204" pitchFamily="34" charset="0"/>
              <a:ea typeface="黑体" panose="02010609060101010101" pitchFamily="49" charset="-122"/>
            </a:endParaRPr>
          </a:p>
        </p:txBody>
      </p:sp>
      <p:sp>
        <p:nvSpPr>
          <p:cNvPr id="20483" name="Rectangle 3"/>
          <p:cNvSpPr txBox="1"/>
          <p:nvPr/>
        </p:nvSpPr>
        <p:spPr>
          <a:xfrm>
            <a:off x="1143000" y="3857625"/>
            <a:ext cx="7000875" cy="252412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69900" lvl="0" indent="-469900" algn="ctr" defTabSz="914400" eaLnBrk="1" hangingPunct="1">
              <a:lnSpc>
                <a:spcPct val="150000"/>
              </a:lnSpc>
              <a:spcBef>
                <a:spcPct val="20000"/>
              </a:spcBef>
              <a:buClr>
                <a:srgbClr val="FF0000"/>
              </a:buClr>
              <a:buFontTx/>
              <a:buNone/>
            </a:pPr>
            <a:r>
              <a:rPr lang="zh-CN" altLang="en-US" sz="2800" dirty="0">
                <a:solidFill>
                  <a:schemeClr val="tx1"/>
                </a:solidFill>
                <a:latin typeface="华文行楷" panose="02010800040101010101" pitchFamily="2" charset="-122"/>
                <a:ea typeface="华文行楷" panose="02010800040101010101" pitchFamily="2" charset="-122"/>
              </a:rPr>
              <a:t>郑州大学   国家超级计算郑州中心  张杜娟</a:t>
            </a:r>
            <a:endParaRPr lang="zh-CN" altLang="en-US" sz="2800" dirty="0">
              <a:solidFill>
                <a:schemeClr val="tx1"/>
              </a:solidFill>
              <a:latin typeface="华文行楷" panose="02010800040101010101" pitchFamily="2" charset="-122"/>
              <a:ea typeface="华文行楷" panose="02010800040101010101" pitchFamily="2" charset="-122"/>
            </a:endParaRPr>
          </a:p>
          <a:p>
            <a:pPr marL="469900" lvl="0" indent="-469900" defTabSz="914400" eaLnBrk="1" hangingPunct="1">
              <a:lnSpc>
                <a:spcPct val="150000"/>
              </a:lnSpc>
              <a:spcBef>
                <a:spcPct val="20000"/>
              </a:spcBef>
              <a:buClr>
                <a:srgbClr val="FF0000"/>
              </a:buClr>
              <a:buFontTx/>
              <a:buNone/>
            </a:pPr>
            <a:r>
              <a:rPr lang="zh-CN" altLang="en-US" sz="2400" dirty="0">
                <a:solidFill>
                  <a:schemeClr val="tx1"/>
                </a:solidFill>
                <a:latin typeface="华文新魏" panose="02010800040101010101" pitchFamily="2" charset="-122"/>
                <a:ea typeface="华文新魏" panose="02010800040101010101" pitchFamily="2" charset="-122"/>
              </a:rPr>
              <a:t>		地址：国家超级计算郑州中心</a:t>
            </a:r>
            <a:r>
              <a:rPr lang="en-US" altLang="zh-CN" sz="2400" dirty="0">
                <a:solidFill>
                  <a:schemeClr val="tx1"/>
                </a:solidFill>
                <a:latin typeface="华文新魏" panose="02010800040101010101" pitchFamily="2" charset="-122"/>
                <a:ea typeface="华文新魏" panose="02010800040101010101" pitchFamily="2" charset="-122"/>
              </a:rPr>
              <a:t>B</a:t>
            </a:r>
            <a:r>
              <a:rPr lang="zh-CN" altLang="en-US" sz="2400" dirty="0">
                <a:solidFill>
                  <a:schemeClr val="tx1"/>
                </a:solidFill>
                <a:latin typeface="华文新魏" panose="02010800040101010101" pitchFamily="2" charset="-122"/>
                <a:ea typeface="华文新魏" panose="02010800040101010101" pitchFamily="2" charset="-122"/>
              </a:rPr>
              <a:t>区</a:t>
            </a:r>
            <a:r>
              <a:rPr lang="en-US" altLang="zh-CN" sz="2400" dirty="0">
                <a:solidFill>
                  <a:schemeClr val="tx1"/>
                </a:solidFill>
                <a:latin typeface="华文新魏" panose="02010800040101010101" pitchFamily="2" charset="-122"/>
                <a:ea typeface="华文新魏" panose="02010800040101010101" pitchFamily="2" charset="-122"/>
              </a:rPr>
              <a:t>6</a:t>
            </a:r>
            <a:r>
              <a:rPr lang="zh-CN" altLang="en-US" sz="2400" dirty="0">
                <a:solidFill>
                  <a:schemeClr val="tx1"/>
                </a:solidFill>
                <a:latin typeface="华文新魏" panose="02010800040101010101" pitchFamily="2" charset="-122"/>
                <a:ea typeface="华文新魏" panose="02010800040101010101" pitchFamily="2" charset="-122"/>
              </a:rPr>
              <a:t>楼</a:t>
            </a:r>
            <a:r>
              <a:rPr lang="en-US" altLang="zh-CN" sz="2400" dirty="0">
                <a:solidFill>
                  <a:schemeClr val="tx1"/>
                </a:solidFill>
                <a:latin typeface="华文新魏" panose="02010800040101010101" pitchFamily="2" charset="-122"/>
                <a:ea typeface="华文新魏" panose="02010800040101010101" pitchFamily="2" charset="-122"/>
              </a:rPr>
              <a:t>607		Email</a:t>
            </a:r>
            <a:r>
              <a:rPr lang="zh-CN" altLang="en-US" sz="2400" dirty="0">
                <a:solidFill>
                  <a:schemeClr val="tx1"/>
                </a:solidFill>
                <a:latin typeface="华文新魏" panose="02010800040101010101" pitchFamily="2" charset="-122"/>
                <a:ea typeface="华文新魏" panose="02010800040101010101" pitchFamily="2" charset="-122"/>
              </a:rPr>
              <a:t>：</a:t>
            </a:r>
            <a:r>
              <a:rPr lang="en-US" altLang="zh-CN" sz="2400" dirty="0">
                <a:solidFill>
                  <a:schemeClr val="tx1"/>
                </a:solidFill>
                <a:latin typeface="华文新魏" panose="02010800040101010101" pitchFamily="2" charset="-122"/>
                <a:ea typeface="华文新魏" panose="02010800040101010101" pitchFamily="2" charset="-122"/>
              </a:rPr>
              <a:t>duduzdj@zzu.edu.cn</a:t>
            </a:r>
            <a:endParaRPr lang="en-US" altLang="zh-CN" sz="2800" dirty="0">
              <a:solidFill>
                <a:schemeClr val="tx1"/>
              </a:solidFill>
              <a:latin typeface="Gungsuh" pitchFamily="18" charset="-127"/>
              <a:ea typeface="Gungsuh" pitchFamily="18" charset="-127"/>
            </a:endParaRPr>
          </a:p>
        </p:txBody>
      </p:sp>
    </p:spTree>
  </p:cSld>
  <p:clrMapOvr>
    <a:masterClrMapping/>
  </p:clrMapOvr>
  <p:transition spd="slow" advTm="3350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476375" y="623888"/>
            <a:ext cx="6588125" cy="1281112"/>
          </a:xfrm>
        </p:spPr>
        <p:txBody>
          <a:bodyPr vert="horz" wrap="square" lIns="91440" tIns="45720" rIns="91440" bIns="45720" anchor="t" anchorCtr="0"/>
          <a:lstStyle/>
          <a:p>
            <a:pPr defTabSz="457200"/>
            <a:endParaRPr lang="zh-CN" altLang="en-US" kern="1200" dirty="0">
              <a:latin typeface="+mj-lt"/>
              <a:ea typeface="等线" panose="02010600030101010101" pitchFamily="2" charset="-122"/>
              <a:cs typeface="+mj-cs"/>
            </a:endParaRPr>
          </a:p>
        </p:txBody>
      </p:sp>
      <p:sp>
        <p:nvSpPr>
          <p:cNvPr id="33795" name="内容占位符 2"/>
          <p:cNvSpPr>
            <a:spLocks noGrp="1"/>
          </p:cNvSpPr>
          <p:nvPr>
            <p:ph idx="1"/>
          </p:nvPr>
        </p:nvSpPr>
        <p:spPr>
          <a:xfrm>
            <a:off x="1476375" y="2133600"/>
            <a:ext cx="6591300" cy="3778250"/>
          </a:xfrm>
        </p:spPr>
        <p:txBody>
          <a:bodyPr vert="horz" wrap="square" lIns="91440" tIns="45720" rIns="91440" bIns="45720" anchor="t" anchorCtr="0"/>
          <a:lstStyle/>
          <a:p>
            <a:pPr defTabSz="457200"/>
            <a:endParaRPr lang="zh-CN" altLang="en-US" kern="1200" dirty="0">
              <a:latin typeface="+mn-lt"/>
              <a:ea typeface="等线" panose="02010600030101010101" pitchFamily="2" charset="-122"/>
              <a:cs typeface="+mn-cs"/>
            </a:endParaRPr>
          </a:p>
        </p:txBody>
      </p:sp>
      <p:pic>
        <p:nvPicPr>
          <p:cNvPr id="33796" name="图片 5"/>
          <p:cNvPicPr>
            <a:picLocks noChangeAspect="1"/>
          </p:cNvPicPr>
          <p:nvPr/>
        </p:nvPicPr>
        <p:blipFill>
          <a:blip r:embed="rId1"/>
          <a:stretch>
            <a:fillRect/>
          </a:stretch>
        </p:blipFill>
        <p:spPr>
          <a:xfrm>
            <a:off x="1187450" y="700088"/>
            <a:ext cx="7248525" cy="6157912"/>
          </a:xfrm>
          <a:prstGeom prst="rect">
            <a:avLst/>
          </a:prstGeom>
          <a:noFill/>
          <a:ln w="9525">
            <a:noFill/>
          </a:ln>
        </p:spPr>
      </p:pic>
      <p:sp>
        <p:nvSpPr>
          <p:cNvPr id="33797" name="矩形 7"/>
          <p:cNvSpPr/>
          <p:nvPr/>
        </p:nvSpPr>
        <p:spPr>
          <a:xfrm>
            <a:off x="1016000" y="5300663"/>
            <a:ext cx="7419975" cy="773112"/>
          </a:xfrm>
          <a:prstGeom prst="rect">
            <a:avLst/>
          </a:prstGeom>
          <a:noFill/>
          <a:ln w="28575" cap="flat" cmpd="sng">
            <a:solidFill>
              <a:srgbClr val="FF0000"/>
            </a:solidFill>
            <a:prstDash val="solid"/>
            <a:round/>
            <a:headEnd type="none" w="med" len="med"/>
            <a:tailEnd type="none" w="med" len="med"/>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b="1" dirty="0">
              <a:solidFill>
                <a:schemeClr val="tx1"/>
              </a:solidFill>
              <a:latin typeface="Times New Roman" panose="02020603050405020304" pitchFamily="18" charset="0"/>
              <a:ea typeface="楷体_GB2312"/>
            </a:endParaRPr>
          </a:p>
        </p:txBody>
      </p:sp>
      <p:sp>
        <p:nvSpPr>
          <p:cNvPr id="5" name="标题 1"/>
          <p:cNvSpPr txBox="1"/>
          <p:nvPr/>
        </p:nvSpPr>
        <p:spPr bwMode="auto">
          <a:xfrm>
            <a:off x="357188" y="115888"/>
            <a:ext cx="8266113" cy="649288"/>
          </a:xfrm>
          <a:prstGeom prst="rect">
            <a:avLst/>
          </a:prstGeom>
          <a:noFill/>
          <a:ln>
            <a:noFill/>
          </a:ln>
        </p:spPr>
        <p:txBody>
          <a:bodyPr>
            <a:normAutofit lnSpcReduction="10000"/>
          </a:bodyPr>
          <a:lstStyle>
            <a:lvl1pPr algn="l" defTabSz="457200" rtl="0" eaLnBrk="0" fontAlgn="base" hangingPunct="0">
              <a:spcBef>
                <a:spcPct val="0"/>
              </a:spcBef>
              <a:spcAft>
                <a:spcPct val="0"/>
              </a:spcAft>
              <a:defRPr sz="4000" b="1" kern="1200">
                <a:solidFill>
                  <a:schemeClr val="tx1"/>
                </a:solidFill>
                <a:latin typeface="+mj-lt"/>
                <a:ea typeface="等线" panose="02010600030101010101" pitchFamily="2" charset="-122"/>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2025</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届校招要求</a:t>
            </a: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字节跳动</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33799"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advTm="5069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 name="内容占位符 6"/>
          <p:cNvSpPr txBox="1"/>
          <p:nvPr/>
        </p:nvSpPr>
        <p:spPr>
          <a:xfrm>
            <a:off x="542925" y="3141663"/>
            <a:ext cx="1438275" cy="151130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latin typeface="等线" panose="02010600030101010101" pitchFamily="2" charset="-122"/>
              </a:rPr>
              <a:t>用计算机解决一个问题的步骤</a:t>
            </a:r>
            <a:endParaRPr lang="en-US" altLang="zh-CN" b="1" dirty="0">
              <a:latin typeface="等线" panose="02010600030101010101" pitchFamily="2" charset="-122"/>
            </a:endParaRPr>
          </a:p>
        </p:txBody>
      </p:sp>
      <p:sp>
        <p:nvSpPr>
          <p:cNvPr id="3" name="内容占位符 6"/>
          <p:cNvSpPr txBox="1"/>
          <p:nvPr/>
        </p:nvSpPr>
        <p:spPr>
          <a:xfrm>
            <a:off x="3008313" y="2060575"/>
            <a:ext cx="1584325" cy="1008063"/>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latin typeface="等线" panose="02010600030101010101" pitchFamily="2" charset="-122"/>
              </a:rPr>
              <a:t>把问题抽象为具体数学模型</a:t>
            </a:r>
            <a:endParaRPr lang="en-US" altLang="zh-CN" b="1" dirty="0">
              <a:latin typeface="等线" panose="02010600030101010101" pitchFamily="2" charset="-122"/>
            </a:endParaRPr>
          </a:p>
        </p:txBody>
      </p:sp>
      <p:sp>
        <p:nvSpPr>
          <p:cNvPr id="4" name="左大括号 3"/>
          <p:cNvSpPr/>
          <p:nvPr/>
        </p:nvSpPr>
        <p:spPr>
          <a:xfrm>
            <a:off x="1925638" y="2465388"/>
            <a:ext cx="936625" cy="2879725"/>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5" name="内容占位符 6"/>
          <p:cNvSpPr txBox="1"/>
          <p:nvPr/>
        </p:nvSpPr>
        <p:spPr>
          <a:xfrm>
            <a:off x="2989263" y="3644900"/>
            <a:ext cx="1798637" cy="649288"/>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latin typeface="等线" panose="02010600030101010101" pitchFamily="2" charset="-122"/>
              </a:rPr>
              <a:t>算法设计与分析</a:t>
            </a:r>
            <a:endParaRPr lang="en-US" altLang="zh-CN" b="1" dirty="0">
              <a:latin typeface="等线" panose="02010600030101010101" pitchFamily="2" charset="-122"/>
            </a:endParaRPr>
          </a:p>
        </p:txBody>
      </p:sp>
      <p:sp>
        <p:nvSpPr>
          <p:cNvPr id="6" name="内容占位符 6"/>
          <p:cNvSpPr txBox="1"/>
          <p:nvPr/>
        </p:nvSpPr>
        <p:spPr>
          <a:xfrm>
            <a:off x="2933700" y="5084763"/>
            <a:ext cx="2305050" cy="1008062"/>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latin typeface="等线" panose="02010600030101010101" pitchFamily="2" charset="-122"/>
              </a:rPr>
              <a:t>编程、调试、运行</a:t>
            </a:r>
            <a:endParaRPr lang="en-US" altLang="zh-CN" b="1" dirty="0">
              <a:latin typeface="等线" panose="02010600030101010101" pitchFamily="2" charset="-122"/>
            </a:endParaRPr>
          </a:p>
        </p:txBody>
      </p:sp>
      <p:sp>
        <p:nvSpPr>
          <p:cNvPr id="23" name="箭头: 右 22"/>
          <p:cNvSpPr/>
          <p:nvPr/>
        </p:nvSpPr>
        <p:spPr>
          <a:xfrm>
            <a:off x="4611688" y="2420938"/>
            <a:ext cx="647700" cy="287338"/>
          </a:xfrm>
          <a:prstGeom prst="rightArrow">
            <a:avLst/>
          </a:prstGeom>
          <a:solidFill>
            <a:schemeClr val="accent2">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27" name="内容占位符 6"/>
          <p:cNvSpPr txBox="1"/>
          <p:nvPr/>
        </p:nvSpPr>
        <p:spPr>
          <a:xfrm>
            <a:off x="5521325" y="1557338"/>
            <a:ext cx="1584325" cy="503237"/>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latin typeface="等线" panose="02010600030101010101" pitchFamily="2" charset="-122"/>
              </a:rPr>
              <a:t>分析问题</a:t>
            </a:r>
            <a:endParaRPr lang="en-US" altLang="zh-CN" b="1" dirty="0">
              <a:latin typeface="等线" panose="02010600030101010101" pitchFamily="2" charset="-122"/>
            </a:endParaRPr>
          </a:p>
        </p:txBody>
      </p:sp>
      <p:sp>
        <p:nvSpPr>
          <p:cNvPr id="28" name="左大括号 27"/>
          <p:cNvSpPr/>
          <p:nvPr/>
        </p:nvSpPr>
        <p:spPr>
          <a:xfrm>
            <a:off x="5280025" y="1781175"/>
            <a:ext cx="246063" cy="1584325"/>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29" name="内容占位符 6"/>
          <p:cNvSpPr txBox="1"/>
          <p:nvPr/>
        </p:nvSpPr>
        <p:spPr>
          <a:xfrm>
            <a:off x="5508625" y="2082800"/>
            <a:ext cx="1584325" cy="503238"/>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solidFill>
                  <a:srgbClr val="FF0000"/>
                </a:solidFill>
                <a:latin typeface="等线" panose="02010600030101010101" pitchFamily="2" charset="-122"/>
              </a:rPr>
              <a:t>提取操作对象</a:t>
            </a:r>
            <a:endParaRPr lang="en-US" altLang="zh-CN" b="1" dirty="0">
              <a:solidFill>
                <a:srgbClr val="FF0000"/>
              </a:solidFill>
              <a:latin typeface="等线" panose="02010600030101010101" pitchFamily="2" charset="-122"/>
            </a:endParaRPr>
          </a:p>
        </p:txBody>
      </p:sp>
      <p:sp>
        <p:nvSpPr>
          <p:cNvPr id="30" name="内容占位符 6"/>
          <p:cNvSpPr txBox="1"/>
          <p:nvPr/>
        </p:nvSpPr>
        <p:spPr>
          <a:xfrm>
            <a:off x="5508625" y="2608263"/>
            <a:ext cx="2533650" cy="503237"/>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solidFill>
                  <a:srgbClr val="FF0000"/>
                </a:solidFill>
                <a:latin typeface="等线" panose="02010600030101010101" pitchFamily="2" charset="-122"/>
              </a:rPr>
              <a:t>分析操作对象间的关系</a:t>
            </a:r>
            <a:endParaRPr lang="en-US" altLang="zh-CN" b="1" dirty="0">
              <a:solidFill>
                <a:srgbClr val="FF0000"/>
              </a:solidFill>
              <a:latin typeface="等线" panose="02010600030101010101" pitchFamily="2" charset="-122"/>
            </a:endParaRPr>
          </a:p>
        </p:txBody>
      </p:sp>
      <p:sp>
        <p:nvSpPr>
          <p:cNvPr id="31" name="内容占位符 6"/>
          <p:cNvSpPr txBox="1"/>
          <p:nvPr/>
        </p:nvSpPr>
        <p:spPr>
          <a:xfrm>
            <a:off x="5508625" y="3155950"/>
            <a:ext cx="2533650" cy="50482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solidFill>
                  <a:schemeClr val="tx1"/>
                </a:solidFill>
                <a:latin typeface="等线" panose="02010600030101010101" pitchFamily="2" charset="-122"/>
              </a:rPr>
              <a:t>用数学语言描述</a:t>
            </a:r>
            <a:endParaRPr lang="en-US" altLang="zh-CN" b="1" dirty="0">
              <a:solidFill>
                <a:schemeClr val="tx1"/>
              </a:solidFill>
              <a:latin typeface="等线" panose="02010600030101010101" pitchFamily="2" charset="-122"/>
            </a:endParaRPr>
          </a:p>
        </p:txBody>
      </p:sp>
      <p:sp>
        <p:nvSpPr>
          <p:cNvPr id="32" name="右大括号 31"/>
          <p:cNvSpPr/>
          <p:nvPr/>
        </p:nvSpPr>
        <p:spPr>
          <a:xfrm>
            <a:off x="7956550" y="2301875"/>
            <a:ext cx="307975" cy="568325"/>
          </a:xfrm>
          <a:prstGeom prst="rightBrace">
            <a:avLst>
              <a:gd name="adj1" fmla="val 8333"/>
              <a:gd name="adj2" fmla="val 53779"/>
            </a:avLst>
          </a:prstGeom>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33" name="内容占位符 6"/>
          <p:cNvSpPr txBox="1"/>
          <p:nvPr/>
        </p:nvSpPr>
        <p:spPr>
          <a:xfrm>
            <a:off x="8224838" y="2103438"/>
            <a:ext cx="796925" cy="893762"/>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latin typeface="等线" panose="02010600030101010101" pitchFamily="2" charset="-122"/>
              </a:rPr>
              <a:t>数据结构</a:t>
            </a:r>
            <a:endParaRPr lang="en-US" altLang="zh-CN" b="1" dirty="0">
              <a:latin typeface="等线" panose="02010600030101010101" pitchFamily="2" charset="-122"/>
            </a:endParaRPr>
          </a:p>
        </p:txBody>
      </p:sp>
      <p:sp>
        <p:nvSpPr>
          <p:cNvPr id="8" name="标题 1"/>
          <p:cNvSpPr>
            <a:spLocks noGrp="1"/>
          </p:cNvSpPr>
          <p:nvPr>
            <p:ph type="title"/>
          </p:nvPr>
        </p:nvSpPr>
        <p:spPr>
          <a:xfrm>
            <a:off x="357188" y="115888"/>
            <a:ext cx="8266113" cy="649288"/>
          </a:xfrm>
        </p:spPr>
        <p:txBody>
          <a:bodyPr vert="horz" wrap="square" lIns="91440" tIns="45720" rIns="91440" bIns="45720" numCol="1" anchor="t" anchorCtr="0" compatLnSpc="1">
            <a:normAutofit fontScale="90000"/>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二、讲什么内容</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6" grpId="0"/>
      <p:bldP spid="23" grpId="0" animBg="1"/>
      <p:bldP spid="27" grpId="0"/>
      <p:bldP spid="28" grpId="0" animBg="1"/>
      <p:bldP spid="29" grpId="0"/>
      <p:bldP spid="30" grpId="0"/>
      <p:bldP spid="31" grpId="0"/>
      <p:bldP spid="32"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357188" y="115888"/>
            <a:ext cx="8266112" cy="649287"/>
          </a:xfrm>
        </p:spPr>
        <p:txBody>
          <a:bodyPr vert="horz" wrap="square" lIns="91440" tIns="45720" rIns="91440" bIns="45720" anchor="t" anchorCtr="0"/>
          <a:lstStyle/>
          <a:p>
            <a:r>
              <a:rPr lang="zh-CN" altLang="en-US" dirty="0">
                <a:latin typeface="微软雅黑" panose="020B0503020204020204" pitchFamily="34" charset="-122"/>
                <a:ea typeface="微软雅黑" panose="020B0503020204020204" pitchFamily="34" charset="-122"/>
              </a:rPr>
              <a:t>二、讲什么内容</a:t>
            </a:r>
            <a:endParaRPr lang="zh-CN" altLang="en-US"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1692275" y="1052513"/>
            <a:ext cx="7208838" cy="5113338"/>
          </a:xfrm>
          <a:prstGeom prst="rect">
            <a:avLst/>
          </a:prstGeom>
          <a:noFill/>
        </p:spPr>
        <p:txBody>
          <a:bodyPr/>
          <a:lstStyle>
            <a:lvl1pPr marL="469900" indent="-469900" algn="l" rtl="0" eaLnBrk="0" fontAlgn="base" hangingPunct="0">
              <a:spcBef>
                <a:spcPct val="20000"/>
              </a:spcBef>
              <a:spcAft>
                <a:spcPct val="0"/>
              </a:spcAft>
              <a:buClr>
                <a:srgbClr val="FF0000"/>
              </a:buClr>
              <a:buFont typeface="Wingdings" panose="05000000000000000000" pitchFamily="2" charset="2"/>
              <a:buChar char="ü"/>
              <a:defRPr sz="3000">
                <a:solidFill>
                  <a:schemeClr val="tx1"/>
                </a:solidFill>
                <a:latin typeface="+mn-lt"/>
                <a:ea typeface="+mn-ea"/>
                <a:cs typeface="+mn-cs"/>
              </a:defRPr>
            </a:lvl1pPr>
            <a:lvl2pPr marL="908050" indent="-436880" algn="l" rtl="0" eaLnBrk="0" fontAlgn="base" hangingPunct="0">
              <a:spcBef>
                <a:spcPct val="20000"/>
              </a:spcBef>
              <a:spcAft>
                <a:spcPct val="0"/>
              </a:spcAft>
              <a:buClr>
                <a:srgbClr val="FF0000"/>
              </a:buClr>
              <a:buFont typeface="Wingdings" panose="05000000000000000000" pitchFamily="2" charset="2"/>
              <a:buChar char="ü"/>
              <a:defRPr sz="2600">
                <a:solidFill>
                  <a:schemeClr val="tx1"/>
                </a:solidFill>
                <a:latin typeface="+mn-lt"/>
                <a:ea typeface="+mn-ea"/>
              </a:defRPr>
            </a:lvl2pPr>
            <a:lvl3pPr marL="1304925" indent="-395605" algn="l" rtl="0" eaLnBrk="0" fontAlgn="base" hangingPunct="0">
              <a:spcBef>
                <a:spcPct val="20000"/>
              </a:spcBef>
              <a:spcAft>
                <a:spcPct val="0"/>
              </a:spcAft>
              <a:buClr>
                <a:srgbClr val="FF0000"/>
              </a:buClr>
              <a:buFont typeface="Wingdings" panose="05000000000000000000" pitchFamily="2" charset="2"/>
              <a:buChar char="ü"/>
              <a:defRPr sz="2300">
                <a:solidFill>
                  <a:schemeClr val="tx1"/>
                </a:solidFill>
                <a:latin typeface="+mn-lt"/>
                <a:ea typeface="+mn-ea"/>
              </a:defRPr>
            </a:lvl3pPr>
            <a:lvl4pPr marL="1694180" indent="-387350" algn="l" rtl="0" eaLnBrk="0" fontAlgn="base" hangingPunct="0">
              <a:spcBef>
                <a:spcPct val="20000"/>
              </a:spcBef>
              <a:spcAft>
                <a:spcPct val="0"/>
              </a:spcAft>
              <a:buClr>
                <a:srgbClr val="FF0000"/>
              </a:buClr>
              <a:buFont typeface="Wingdings" panose="05000000000000000000" pitchFamily="2" charset="2"/>
              <a:buChar char="ü"/>
              <a:defRPr sz="2000">
                <a:solidFill>
                  <a:schemeClr val="tx1"/>
                </a:solidFill>
                <a:latin typeface="+mn-lt"/>
                <a:ea typeface="+mn-ea"/>
              </a:defRPr>
            </a:lvl4pPr>
            <a:lvl5pPr marL="2094230" indent="-398780" algn="l" rtl="0" eaLnBrk="0" fontAlgn="base" hangingPunct="0">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5pPr>
            <a:lvl6pPr marL="25514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6pPr>
            <a:lvl7pPr marL="30086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7pPr>
            <a:lvl8pPr marL="34658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8pPr>
            <a:lvl9pPr marL="39230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9pPr>
          </a:lstStyle>
          <a:p>
            <a:pPr marL="0" marR="0" lvl="0" indent="0" algn="just" defTabSz="914400" rtl="0" eaLnBrk="1" fontAlgn="base" latinLnBrk="0" hangingPunct="1">
              <a:lnSpc>
                <a:spcPct val="150000"/>
              </a:lnSpc>
              <a:spcBef>
                <a:spcPct val="20000"/>
              </a:spcBef>
              <a:spcAft>
                <a:spcPct val="0"/>
              </a:spcAft>
              <a:buClr>
                <a:srgbClr val="000000"/>
              </a:buClr>
              <a:buSzTx/>
              <a:buFont typeface="Wingdings" panose="05000000000000000000" pitchFamily="2" charset="2"/>
              <a:buNone/>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凭借一句话获得图灵奖的</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Pascal</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语言之父</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-Nicklaus Wirth,</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让他获得图灵奖的这句话就是他提出的著名公式</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50000"/>
              </a:lnSpc>
              <a:spcBef>
                <a:spcPct val="20000"/>
              </a:spcBef>
              <a:spcAft>
                <a:spcPct val="0"/>
              </a:spcAft>
              <a:buClr>
                <a:srgbClr val="000000"/>
              </a:buClr>
              <a:buSzTx/>
              <a:buFont typeface="Wingdings" panose="05000000000000000000" pitchFamily="2" charset="2"/>
              <a:buNone/>
              <a:defRPr/>
            </a:pPr>
            <a:r>
              <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“程序</a:t>
            </a:r>
            <a:r>
              <a:rPr kumimoji="0" lang="en-US" altLang="zh-CN"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数据结构</a:t>
            </a:r>
            <a:r>
              <a:rPr kumimoji="0" lang="en-US" altLang="zh-CN"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算法”</a:t>
            </a:r>
            <a:endParaRPr kumimoji="0" lang="en-US" altLang="zh-CN"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908050" marR="0" lvl="1" indent="-436880" algn="just" defTabSz="914400" rtl="0" eaLnBrk="1" fontAlgn="base" latinLnBrk="0" hangingPunct="1">
              <a:lnSpc>
                <a:spcPct val="100000"/>
              </a:lnSpc>
              <a:spcBef>
                <a:spcPts val="0"/>
              </a:spcBef>
              <a:spcAft>
                <a:spcPct val="0"/>
              </a:spcAft>
              <a:buClr>
                <a:srgbClr val="FF0000"/>
              </a:buClr>
              <a:buSzPct val="60000"/>
              <a:buFont typeface="Wingdings" panose="05000000000000000000" pitchFamily="2" charset="2"/>
              <a:buChar char="ü"/>
              <a:defRPr/>
            </a:pPr>
            <a:r>
              <a:rPr kumimoji="1" lang="zh-CN" altLang="en-US" sz="2400" b="0" i="0" u="none" strike="noStrike" kern="1200" cap="none" spc="0" normalizeH="0" baseline="0" noProof="0" dirty="0">
                <a:ln>
                  <a:noFill/>
                </a:ln>
                <a:solidFill>
                  <a:schemeClr val="tx1"/>
                </a:solidFill>
                <a:effectLst/>
                <a:uLnTx/>
                <a:uFillTx/>
                <a:latin typeface="+mn-lt"/>
                <a:ea typeface="楷体_GB2312" pitchFamily="49" charset="-122"/>
                <a:cs typeface="+mn-cs"/>
              </a:rPr>
              <a:t>数据结构</a:t>
            </a:r>
            <a:r>
              <a:rPr kumimoji="1" lang="en-US" altLang="zh-CN" sz="2400" b="0" i="0" u="none" strike="noStrike" kern="1200" cap="none" spc="0" normalizeH="0" baseline="0" noProof="0" dirty="0">
                <a:ln>
                  <a:noFill/>
                </a:ln>
                <a:solidFill>
                  <a:schemeClr val="tx1"/>
                </a:solidFill>
                <a:effectLst/>
                <a:uLnTx/>
                <a:uFillTx/>
                <a:latin typeface="+mn-lt"/>
                <a:ea typeface="楷体_GB2312" pitchFamily="49" charset="-122"/>
                <a:cs typeface="+mn-cs"/>
              </a:rPr>
              <a:t>: </a:t>
            </a:r>
            <a:r>
              <a:rPr kumimoji="1" lang="zh-CN" altLang="en-US" sz="2400" b="0" i="0" u="none" strike="noStrike" kern="1200" cap="none" spc="0" normalizeH="0" baseline="0" noProof="0" dirty="0">
                <a:ln>
                  <a:noFill/>
                </a:ln>
                <a:solidFill>
                  <a:schemeClr val="tx1"/>
                </a:solidFill>
                <a:effectLst/>
                <a:uLnTx/>
                <a:uFillTx/>
                <a:latin typeface="+mn-lt"/>
                <a:ea typeface="楷体_GB2312" pitchFamily="49" charset="-122"/>
                <a:cs typeface="+mn-cs"/>
              </a:rPr>
              <a:t>解决问题的数学模型</a:t>
            </a:r>
            <a:endParaRPr kumimoji="1" lang="en-US" altLang="zh-CN" sz="2400" b="0"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908050" marR="0" lvl="1" indent="-436880" algn="just" defTabSz="914400" rtl="0" eaLnBrk="1" fontAlgn="base" latinLnBrk="0" hangingPunct="1">
              <a:lnSpc>
                <a:spcPct val="100000"/>
              </a:lnSpc>
              <a:spcBef>
                <a:spcPts val="0"/>
              </a:spcBef>
              <a:spcAft>
                <a:spcPct val="0"/>
              </a:spcAft>
              <a:buClr>
                <a:srgbClr val="FF0000"/>
              </a:buClr>
              <a:buSzPct val="60000"/>
              <a:buFont typeface="Wingdings" panose="05000000000000000000" pitchFamily="2" charset="2"/>
              <a:buChar char="ü"/>
              <a:defRPr/>
            </a:pPr>
            <a:r>
              <a:rPr kumimoji="1" lang="zh-CN" altLang="en-US" sz="2400" b="0" i="0" u="none" strike="noStrike" kern="1200" cap="none" spc="0" normalizeH="0" baseline="0" noProof="0" dirty="0">
                <a:ln>
                  <a:noFill/>
                </a:ln>
                <a:solidFill>
                  <a:schemeClr val="tx1"/>
                </a:solidFill>
                <a:effectLst/>
                <a:uLnTx/>
                <a:uFillTx/>
                <a:latin typeface="+mn-lt"/>
                <a:ea typeface="楷体_GB2312" pitchFamily="49" charset="-122"/>
                <a:cs typeface="+mn-cs"/>
              </a:rPr>
              <a:t> 算法</a:t>
            </a:r>
            <a:r>
              <a:rPr kumimoji="1" lang="en-US" altLang="zh-CN" sz="2400" b="0" i="0" u="none" strike="noStrike" kern="1200" cap="none" spc="0" normalizeH="0" baseline="0" noProof="0" dirty="0">
                <a:ln>
                  <a:noFill/>
                </a:ln>
                <a:solidFill>
                  <a:schemeClr val="tx1"/>
                </a:solidFill>
                <a:effectLst/>
                <a:uLnTx/>
                <a:uFillTx/>
                <a:latin typeface="+mn-lt"/>
                <a:ea typeface="楷体_GB2312" pitchFamily="49" charset="-122"/>
                <a:cs typeface="+mn-cs"/>
              </a:rPr>
              <a:t>: </a:t>
            </a:r>
            <a:r>
              <a:rPr kumimoji="1" lang="zh-CN" altLang="en-US" sz="2400" b="0" i="0" u="none" strike="noStrike" kern="1200" cap="none" spc="0" normalizeH="0" baseline="0" noProof="0" dirty="0">
                <a:ln>
                  <a:noFill/>
                </a:ln>
                <a:solidFill>
                  <a:schemeClr val="tx1"/>
                </a:solidFill>
                <a:effectLst/>
                <a:uLnTx/>
                <a:uFillTx/>
                <a:latin typeface="+mn-lt"/>
                <a:ea typeface="楷体_GB2312" pitchFamily="49" charset="-122"/>
                <a:cs typeface="+mn-cs"/>
              </a:rPr>
              <a:t>解决问题的策略</a:t>
            </a:r>
            <a:r>
              <a:rPr kumimoji="1" lang="zh-CN" altLang="en-US" sz="2400" b="0" i="0" u="none" strike="noStrike" kern="1200" cap="none" spc="0" normalizeH="0" baseline="0" noProof="0" dirty="0">
                <a:ln>
                  <a:noFill/>
                </a:ln>
                <a:solidFill>
                  <a:schemeClr val="tx1"/>
                </a:solidFill>
                <a:effectLst/>
                <a:uLnTx/>
                <a:uFillTx/>
                <a:latin typeface="+mn-lt"/>
                <a:ea typeface="+mn-ea"/>
                <a:cs typeface="+mn-cs"/>
              </a:rPr>
              <a:t> </a:t>
            </a:r>
            <a:endParaRPr kumimoji="1" lang="zh-CN" altLang="en-US" sz="2400" b="0"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908050" marR="0" lvl="1" indent="-436880" algn="just" defTabSz="914400" rtl="0" eaLnBrk="1" fontAlgn="base" latinLnBrk="0" hangingPunct="1">
              <a:lnSpc>
                <a:spcPct val="100000"/>
              </a:lnSpc>
              <a:spcBef>
                <a:spcPts val="0"/>
              </a:spcBef>
              <a:spcAft>
                <a:spcPct val="0"/>
              </a:spcAft>
              <a:buClr>
                <a:srgbClr val="FF0000"/>
              </a:buClr>
              <a:buSzPct val="60000"/>
              <a:buFont typeface="Wingdings" panose="05000000000000000000" pitchFamily="2" charset="2"/>
              <a:buChar char="ü"/>
              <a:defRPr/>
            </a:pPr>
            <a:r>
              <a:rPr kumimoji="1" lang="zh-CN" altLang="en-US" sz="2400" b="0" i="0" u="none" strike="noStrike" kern="1200" cap="none" spc="0" normalizeH="0" baseline="0" noProof="0" dirty="0">
                <a:ln>
                  <a:noFill/>
                </a:ln>
                <a:solidFill>
                  <a:schemeClr val="tx1"/>
                </a:solidFill>
                <a:effectLst/>
                <a:uLnTx/>
                <a:uFillTx/>
                <a:latin typeface="+mn-lt"/>
                <a:ea typeface="楷体_GB2312" pitchFamily="49" charset="-122"/>
                <a:cs typeface="+mn-cs"/>
              </a:rPr>
              <a:t> 程序</a:t>
            </a:r>
            <a:r>
              <a:rPr kumimoji="1" lang="en-US" altLang="zh-CN" sz="2400" b="0" i="0" u="none" strike="noStrike" kern="1200" cap="none" spc="0" normalizeH="0" baseline="0" noProof="0" dirty="0">
                <a:ln>
                  <a:noFill/>
                </a:ln>
                <a:solidFill>
                  <a:schemeClr val="tx1"/>
                </a:solidFill>
                <a:effectLst/>
                <a:uLnTx/>
                <a:uFillTx/>
                <a:latin typeface="+mn-lt"/>
                <a:ea typeface="楷体_GB2312" pitchFamily="49" charset="-122"/>
                <a:cs typeface="+mn-cs"/>
              </a:rPr>
              <a:t>: </a:t>
            </a:r>
            <a:r>
              <a:rPr kumimoji="1" lang="zh-CN" altLang="en-US" sz="2400" b="0" i="0" u="none" strike="noStrike" kern="1200" cap="none" spc="0" normalizeH="0" baseline="0" noProof="0" dirty="0">
                <a:ln>
                  <a:noFill/>
                </a:ln>
                <a:solidFill>
                  <a:schemeClr val="tx1"/>
                </a:solidFill>
                <a:effectLst/>
                <a:uLnTx/>
                <a:uFillTx/>
                <a:latin typeface="+mn-lt"/>
                <a:ea typeface="楷体_GB2312" pitchFamily="49" charset="-122"/>
                <a:cs typeface="+mn-cs"/>
              </a:rPr>
              <a:t>为计算机解决问题编制的一组指令集 </a:t>
            </a:r>
            <a:endParaRPr kumimoji="0" lang="en-US" altLang="zh-CN"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50000"/>
              </a:lnSpc>
              <a:spcBef>
                <a:spcPct val="20000"/>
              </a:spcBef>
              <a:spcAft>
                <a:spcPct val="0"/>
              </a:spcAft>
              <a:buClr>
                <a:srgbClr val="000000"/>
              </a:buClr>
              <a:buSzTx/>
              <a:buFont typeface="Wingdings" panose="05000000000000000000" pitchFamily="2" charset="2"/>
              <a:buNone/>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这个公式对计算机科学的影响程度足以类似物理学中爱因斯坦的质能方程“</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E=MC^2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1"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50000"/>
              </a:lnSpc>
              <a:spcBef>
                <a:spcPct val="20000"/>
              </a:spcBef>
              <a:spcAft>
                <a:spcPct val="0"/>
              </a:spcAft>
              <a:buClr>
                <a:srgbClr val="000000"/>
              </a:buClr>
              <a:buSzTx/>
              <a:buFont typeface="Wingdings" panose="05000000000000000000" pitchFamily="2" charset="2"/>
              <a:buNone/>
              <a:defRPr/>
            </a:pPr>
            <a:r>
              <a:rPr kumimoji="0" lang="zh-CN" altLang="en-US" sz="24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该公式展示出了程序的本质。</a:t>
            </a:r>
            <a:endParaRPr kumimoji="0" lang="zh-CN" altLang="en-US" sz="24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p:txBody>
      </p:sp>
      <p:sp>
        <p:nvSpPr>
          <p:cNvPr id="36868"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pic>
        <p:nvPicPr>
          <p:cNvPr id="36869" name="图片 1"/>
          <p:cNvPicPr>
            <a:picLocks noChangeAspect="1"/>
          </p:cNvPicPr>
          <p:nvPr/>
        </p:nvPicPr>
        <p:blipFill>
          <a:blip r:embed="rId1"/>
          <a:stretch>
            <a:fillRect/>
          </a:stretch>
        </p:blipFill>
        <p:spPr>
          <a:xfrm>
            <a:off x="387350" y="1557338"/>
            <a:ext cx="1168400" cy="1746250"/>
          </a:xfrm>
          <a:prstGeom prst="rect">
            <a:avLst/>
          </a:prstGeom>
          <a:noFill/>
          <a:ln w="9525">
            <a:noFill/>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297"/>
          <p:cNvSpPr>
            <a:spLocks noGrp="1" noChangeArrowheads="1"/>
          </p:cNvSpPr>
          <p:nvPr>
            <p:ph type="title"/>
          </p:nvPr>
        </p:nvSpPr>
        <p:spPr>
          <a:xfrm>
            <a:off x="1476375" y="623888"/>
            <a:ext cx="6588125" cy="1281113"/>
          </a:xfrm>
        </p:spPr>
        <p:txBody>
          <a:bodyPr vert="horz" wrap="square" lIns="91440" tIns="45720" rIns="91440" bIns="45720" numCol="1" anchor="t" anchorCtr="0" compatLnSpc="1">
            <a:normAutofit fontScale="90000"/>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mn-lt"/>
                <a:ea typeface="楷体_GB2312"/>
                <a:cs typeface="+mj-cs"/>
              </a:rPr>
              <a:t>例</a:t>
            </a:r>
            <a:r>
              <a:rPr kumimoji="0" lang="en-US" altLang="zh-CN" sz="4000" b="1" i="0" u="none" strike="noStrike" kern="1200" cap="none" spc="0" normalizeH="0" baseline="0" noProof="0" dirty="0">
                <a:ln>
                  <a:noFill/>
                </a:ln>
                <a:solidFill>
                  <a:schemeClr val="tx1"/>
                </a:solidFill>
                <a:effectLst/>
                <a:uLnTx/>
                <a:uFillTx/>
                <a:latin typeface="+mn-lt"/>
                <a:ea typeface="楷体_GB2312"/>
                <a:cs typeface="+mj-cs"/>
              </a:rPr>
              <a:t>1 </a:t>
            </a:r>
            <a:r>
              <a:rPr kumimoji="0" lang="zh-CN" altLang="en-US" sz="4000" b="1" i="0" u="none" strike="noStrike" kern="1200" cap="none" spc="0" normalizeH="0" baseline="0" noProof="0" dirty="0">
                <a:ln>
                  <a:noFill/>
                </a:ln>
                <a:solidFill>
                  <a:schemeClr val="tx1"/>
                </a:solidFill>
                <a:effectLst/>
                <a:uLnTx/>
                <a:uFillTx/>
                <a:latin typeface="+mn-lt"/>
                <a:ea typeface="楷体_GB2312"/>
                <a:cs typeface="+mj-cs"/>
              </a:rPr>
              <a:t>图书馆书目检索自动化问题</a:t>
            </a:r>
            <a:endParaRPr kumimoji="0" lang="zh-CN" altLang="en-US" sz="4000" b="1" i="0" u="none" strike="noStrike" kern="1200" cap="none" spc="0" normalizeH="0" baseline="0" noProof="0" dirty="0">
              <a:ln>
                <a:noFill/>
              </a:ln>
              <a:solidFill>
                <a:schemeClr val="tx1"/>
              </a:solidFill>
              <a:effectLst/>
              <a:uLnTx/>
              <a:uFillTx/>
              <a:latin typeface="+mn-lt"/>
              <a:ea typeface="楷体_GB2312"/>
              <a:cs typeface="+mj-cs"/>
            </a:endParaRPr>
          </a:p>
        </p:txBody>
      </p:sp>
      <p:graphicFrame>
        <p:nvGraphicFramePr>
          <p:cNvPr id="132530" name="Group 1458"/>
          <p:cNvGraphicFramePr>
            <a:graphicFrameLocks noGrp="1"/>
          </p:cNvGraphicFramePr>
          <p:nvPr/>
        </p:nvGraphicFramePr>
        <p:xfrm>
          <a:off x="5938838" y="3489325"/>
          <a:ext cx="2736850" cy="914400"/>
        </p:xfrm>
        <a:graphic>
          <a:graphicData uri="http://schemas.openxmlformats.org/drawingml/2006/table">
            <a:tbl>
              <a:tblPr/>
              <a:tblGrid>
                <a:gridCol w="2736850"/>
              </a:tblGrid>
              <a:tr h="4429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1" i="0" u="none" strike="noStrike" cap="none" normalizeH="0" baseline="0" dirty="0">
                          <a:ln>
                            <a:noFill/>
                          </a:ln>
                          <a:solidFill>
                            <a:schemeClr val="tx2"/>
                          </a:solidFill>
                          <a:effectLst/>
                          <a:latin typeface="Tahoma" panose="020B0604030504040204" pitchFamily="34" charset="0"/>
                          <a:ea typeface="楷体_GB2312" pitchFamily="49" charset="-122"/>
                        </a:rPr>
                        <a:t>数学模型</a:t>
                      </a:r>
                      <a:endParaRPr kumimoji="1" lang="zh-CN" altLang="en-US" sz="2400" b="1" i="0" u="none" strike="noStrike" cap="none" normalizeH="0" baseline="0" dirty="0">
                        <a:ln>
                          <a:noFill/>
                        </a:ln>
                        <a:solidFill>
                          <a:schemeClr val="tx2"/>
                        </a:solidFill>
                        <a:effectLst/>
                        <a:latin typeface="Tahoma" panose="020B0604030504040204" pitchFamily="34" charset="0"/>
                        <a:ea typeface="楷体_GB2312" pitchFamily="49" charset="-122"/>
                      </a:endParaRPr>
                    </a:p>
                  </a:txBody>
                  <a:tcPr horzOverflow="overflow">
                    <a:lnL cap="flat">
                      <a:noFill/>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1" i="0" u="none" strike="noStrike" cap="none" normalizeH="0" baseline="0" dirty="0">
                          <a:ln>
                            <a:noFill/>
                          </a:ln>
                          <a:solidFill>
                            <a:srgbClr val="FF0000"/>
                          </a:solidFill>
                          <a:effectLst/>
                          <a:latin typeface="楷体_GB2312" pitchFamily="49" charset="-122"/>
                          <a:ea typeface="楷体_GB2312" pitchFamily="49" charset="-122"/>
                        </a:rPr>
                        <a:t>一对一的线性结构</a:t>
                      </a:r>
                      <a:endParaRPr kumimoji="1" lang="zh-CN" altLang="en-US" sz="2400" b="1" i="0" u="none" strike="noStrike" cap="none" normalizeH="0" baseline="0" dirty="0">
                        <a:ln>
                          <a:noFill/>
                        </a:ln>
                        <a:solidFill>
                          <a:srgbClr val="FF0000"/>
                        </a:solidFill>
                        <a:effectLst/>
                        <a:latin typeface="楷体_GB2312" pitchFamily="49" charset="-122"/>
                        <a:ea typeface="楷体_GB2312" pitchFamily="49" charset="-122"/>
                      </a:endParaRPr>
                    </a:p>
                  </a:txBody>
                  <a:tcPr horzOverflow="overflow">
                    <a:lnL cap="flat">
                      <a:noFill/>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38921" name="Rectangle 1464"/>
          <p:cNvSpPr/>
          <p:nvPr/>
        </p:nvSpPr>
        <p:spPr>
          <a:xfrm>
            <a:off x="3419475" y="3500438"/>
            <a:ext cx="4572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zh-CN" sz="2400" dirty="0">
              <a:solidFill>
                <a:schemeClr val="tx1"/>
              </a:solidFill>
              <a:latin typeface="Times New Roman" panose="02020603050405020304" pitchFamily="18" charset="0"/>
              <a:ea typeface="楷体_GB2312"/>
            </a:endParaRPr>
          </a:p>
        </p:txBody>
      </p:sp>
      <p:pic>
        <p:nvPicPr>
          <p:cNvPr id="38922" name="图片 1"/>
          <p:cNvPicPr>
            <a:picLocks noChangeAspect="1"/>
          </p:cNvPicPr>
          <p:nvPr/>
        </p:nvPicPr>
        <p:blipFill>
          <a:blip r:embed="rId1"/>
          <a:srcRect l="10938" t="6407" r="7097" b="4079"/>
          <a:stretch>
            <a:fillRect/>
          </a:stretch>
        </p:blipFill>
        <p:spPr>
          <a:xfrm>
            <a:off x="1150938" y="2060575"/>
            <a:ext cx="3194050" cy="3487738"/>
          </a:xfrm>
          <a:prstGeom prst="rect">
            <a:avLst/>
          </a:prstGeom>
          <a:noFill/>
          <a:ln w="9525">
            <a:noFill/>
          </a:ln>
        </p:spPr>
      </p:pic>
      <p:sp>
        <p:nvSpPr>
          <p:cNvPr id="38923" name="灯片编号占位符 1"/>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ea typeface="宋体" panose="02010600030101010101" pitchFamily="2" charset="-122"/>
              </a:rPr>
            </a:fld>
            <a:endParaRPr lang="en-US" altLang="zh-CN" sz="1400" dirty="0">
              <a:solidFill>
                <a:schemeClr val="tx1"/>
              </a:solidFill>
              <a:latin typeface="Tahoma" panose="020B0604030504040204" pitchFamily="34" charset="0"/>
              <a:ea typeface="宋体" panose="02010600030101010101" pitchFamily="2" charset="-122"/>
            </a:endParaRPr>
          </a:p>
        </p:txBody>
      </p:sp>
      <p:graphicFrame>
        <p:nvGraphicFramePr>
          <p:cNvPr id="2" name="Group 432"/>
          <p:cNvGraphicFramePr>
            <a:graphicFrameLocks noGrp="1"/>
          </p:cNvGraphicFramePr>
          <p:nvPr/>
        </p:nvGraphicFramePr>
        <p:xfrm>
          <a:off x="-36512" y="5688013"/>
          <a:ext cx="9263063" cy="731838"/>
        </p:xfrm>
        <a:graphic>
          <a:graphicData uri="http://schemas.openxmlformats.org/drawingml/2006/table">
            <a:tbl>
              <a:tblPr/>
              <a:tblGrid>
                <a:gridCol w="1516328"/>
                <a:gridCol w="1163915"/>
                <a:gridCol w="1687772"/>
                <a:gridCol w="1849692"/>
                <a:gridCol w="1881441"/>
                <a:gridCol w="1163915"/>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mj-lt"/>
                          <a:ea typeface="楷体_GB2312" pitchFamily="49" charset="-122"/>
                        </a:rPr>
                        <a:t>登录号</a:t>
                      </a:r>
                      <a:endParaRPr kumimoji="1" lang="zh-CN" altLang="en-US" sz="1800" b="1" i="0" u="none" strike="noStrike" cap="none" normalizeH="0" baseline="0" dirty="0">
                        <a:ln>
                          <a:noFill/>
                        </a:ln>
                        <a:solidFill>
                          <a:schemeClr val="tx2"/>
                        </a:solidFill>
                        <a:effectLst/>
                        <a:latin typeface="+mj-lt"/>
                        <a:ea typeface="楷体_GB2312" pitchFamily="49" charset="-122"/>
                      </a:endParaRPr>
                    </a:p>
                  </a:txBody>
                  <a:tcPr marL="91437" marR="91437" marT="45740" marB="45740" horzOverflow="overflow">
                    <a:lnL cap="flat">
                      <a:noFill/>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mj-lt"/>
                          <a:ea typeface="楷体_GB2312" pitchFamily="49" charset="-122"/>
                        </a:rPr>
                        <a:t>书名</a:t>
                      </a:r>
                      <a:endParaRPr kumimoji="1" lang="zh-CN" altLang="en-US" sz="1800" b="1" i="0" u="none" strike="noStrike" cap="none" normalizeH="0" baseline="0" dirty="0">
                        <a:ln>
                          <a:noFill/>
                        </a:ln>
                        <a:solidFill>
                          <a:schemeClr val="tx2"/>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mj-lt"/>
                          <a:ea typeface="楷体_GB2312" pitchFamily="49" charset="-122"/>
                        </a:rPr>
                        <a:t>作者</a:t>
                      </a:r>
                      <a:endParaRPr kumimoji="1" lang="zh-CN" altLang="en-US" sz="1800" b="1" i="0" u="none" strike="noStrike" cap="none" normalizeH="0" baseline="0" dirty="0">
                        <a:ln>
                          <a:noFill/>
                        </a:ln>
                        <a:solidFill>
                          <a:schemeClr val="tx2"/>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mj-lt"/>
                          <a:ea typeface="楷体_GB2312" pitchFamily="49" charset="-122"/>
                        </a:rPr>
                        <a:t>出版单位</a:t>
                      </a:r>
                      <a:endParaRPr kumimoji="1" lang="zh-CN" altLang="en-US" sz="1800" b="1" i="0" u="none" strike="noStrike" cap="none" normalizeH="0" baseline="0" dirty="0">
                        <a:ln>
                          <a:noFill/>
                        </a:ln>
                        <a:solidFill>
                          <a:schemeClr val="tx2"/>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2"/>
                          </a:solidFill>
                          <a:effectLst/>
                          <a:latin typeface="+mj-lt"/>
                          <a:ea typeface="楷体_GB2312" pitchFamily="49" charset="-122"/>
                        </a:rPr>
                        <a:t>ISBN</a:t>
                      </a:r>
                      <a:endParaRPr kumimoji="1" lang="zh-CN" altLang="en-US" sz="1800" b="1" i="0" u="none" strike="noStrike" cap="none" normalizeH="0" baseline="0" dirty="0">
                        <a:ln>
                          <a:noFill/>
                        </a:ln>
                        <a:solidFill>
                          <a:schemeClr val="tx2"/>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mj-lt"/>
                          <a:ea typeface="楷体_GB2312" pitchFamily="49" charset="-122"/>
                        </a:rPr>
                        <a:t>出版时间</a:t>
                      </a:r>
                      <a:endParaRPr kumimoji="1" lang="zh-CN" altLang="en-US" sz="1800" b="1" i="0" u="none" strike="noStrike" cap="none" normalizeH="0" baseline="0" dirty="0">
                        <a:ln>
                          <a:noFill/>
                        </a:ln>
                        <a:solidFill>
                          <a:schemeClr val="tx2"/>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9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a:ln>
                            <a:noFill/>
                          </a:ln>
                          <a:solidFill>
                            <a:schemeClr val="tx1"/>
                          </a:solidFill>
                          <a:effectLst/>
                          <a:latin typeface="+mj-lt"/>
                          <a:ea typeface="楷体_GB2312" pitchFamily="49" charset="-122"/>
                        </a:rPr>
                        <a:t>N.3.73.762</a:t>
                      </a:r>
                      <a:endParaRPr kumimoji="1" lang="en-US" altLang="zh-CN" sz="1800" b="1" i="0" u="none" strike="noStrike" cap="none" normalizeH="0" baseline="0">
                        <a:ln>
                          <a:noFill/>
                        </a:ln>
                        <a:solidFill>
                          <a:schemeClr val="tx1"/>
                        </a:solidFill>
                        <a:effectLst/>
                        <a:latin typeface="+mj-lt"/>
                        <a:ea typeface="楷体_GB2312" pitchFamily="49" charset="-122"/>
                      </a:endParaRPr>
                    </a:p>
                  </a:txBody>
                  <a:tcPr marL="91437" marR="91437" marT="45740" marB="4574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j-lt"/>
                          <a:ea typeface="楷体_GB2312" pitchFamily="49" charset="-122"/>
                        </a:rPr>
                        <a:t>数据结构</a:t>
                      </a:r>
                      <a:endParaRPr kumimoji="1" lang="zh-CN" altLang="en-US" sz="1800" b="1" i="0" u="none" strike="noStrike" cap="none" normalizeH="0" baseline="0" dirty="0">
                        <a:ln>
                          <a:noFill/>
                        </a:ln>
                        <a:solidFill>
                          <a:schemeClr val="tx1"/>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j-lt"/>
                          <a:ea typeface="楷体_GB2312" pitchFamily="49" charset="-122"/>
                        </a:rPr>
                        <a:t>严蔚敏 吴伟民</a:t>
                      </a:r>
                      <a:endParaRPr kumimoji="1" lang="zh-CN" altLang="en-US" sz="1800" b="1" i="0" u="none" strike="noStrike" cap="none" normalizeH="0" baseline="0" dirty="0">
                        <a:ln>
                          <a:noFill/>
                        </a:ln>
                        <a:solidFill>
                          <a:schemeClr val="tx1"/>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j-lt"/>
                          <a:ea typeface="楷体_GB2312" pitchFamily="49" charset="-122"/>
                        </a:rPr>
                        <a:t>清华大学出版社</a:t>
                      </a:r>
                      <a:endParaRPr kumimoji="1" lang="zh-CN" altLang="en-US" sz="1800" b="1" i="0" u="none" strike="noStrike" cap="none" normalizeH="0" baseline="0" dirty="0">
                        <a:ln>
                          <a:noFill/>
                        </a:ln>
                        <a:solidFill>
                          <a:schemeClr val="tx1"/>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lang="en-US" altLang="zh-CN" sz="1800" b="1" spc="-150" dirty="0">
                          <a:solidFill>
                            <a:srgbClr val="000000"/>
                          </a:solidFill>
                          <a:latin typeface="+mj-lt"/>
                          <a:ea typeface="楷体_GB2312" pitchFamily="49" charset="-122"/>
                        </a:rPr>
                        <a:t>9787302147510</a:t>
                      </a:r>
                      <a:endParaRPr kumimoji="1" lang="en-US" altLang="zh-CN" sz="1800" b="1" i="0" u="none" strike="noStrike" cap="none" spc="-150" normalizeH="0" baseline="0" dirty="0">
                        <a:ln>
                          <a:noFill/>
                        </a:ln>
                        <a:solidFill>
                          <a:schemeClr val="tx1"/>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mj-lt"/>
                          <a:ea typeface="楷体_GB2312" pitchFamily="49" charset="-122"/>
                        </a:rPr>
                        <a:t>2018.8</a:t>
                      </a:r>
                      <a:endParaRPr kumimoji="1" lang="en-US" altLang="zh-CN" sz="1800" b="1" i="0" u="none" strike="noStrike" cap="none" normalizeH="0" baseline="0" dirty="0">
                        <a:ln>
                          <a:noFill/>
                        </a:ln>
                        <a:solidFill>
                          <a:schemeClr val="tx1"/>
                        </a:solidFill>
                        <a:effectLst/>
                        <a:latin typeface="+mj-lt"/>
                        <a:ea typeface="楷体_GB2312" pitchFamily="49" charset="-122"/>
                      </a:endParaRPr>
                    </a:p>
                  </a:txBody>
                  <a:tcPr marL="91437" marR="91437" marT="45740" marB="4574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6" name="箭头: 圆角右 5"/>
          <p:cNvSpPr/>
          <p:nvPr/>
        </p:nvSpPr>
        <p:spPr bwMode="auto">
          <a:xfrm>
            <a:off x="684213" y="4221163"/>
            <a:ext cx="574675" cy="1439863"/>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32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297"/>
          <p:cNvSpPr>
            <a:spLocks noGrp="1" noChangeArrowheads="1"/>
          </p:cNvSpPr>
          <p:nvPr>
            <p:ph type="title"/>
          </p:nvPr>
        </p:nvSpPr>
        <p:spPr>
          <a:xfrm>
            <a:off x="1476375" y="623888"/>
            <a:ext cx="6588125" cy="128111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mj-cs"/>
              </a:rPr>
              <a:t>例</a:t>
            </a:r>
            <a:r>
              <a:rPr kumimoji="0" lang="en-US" altLang="zh-CN" sz="4400" b="1" i="0" u="none" strike="noStrike" kern="1200" cap="none" spc="0" normalizeH="0" baseline="0" noProof="0" dirty="0">
                <a:ln>
                  <a:noFill/>
                </a:ln>
                <a:solidFill>
                  <a:schemeClr val="tx1"/>
                </a:solidFill>
                <a:effectLst/>
                <a:uLnTx/>
                <a:uFillTx/>
                <a:latin typeface="+mj-lt"/>
                <a:ea typeface="楷体_GB2312"/>
                <a:cs typeface="+mj-cs"/>
              </a:rPr>
              <a:t>2 </a:t>
            </a:r>
            <a:r>
              <a:rPr kumimoji="0" lang="zh-CN" altLang="en-US" sz="4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mj-cs"/>
              </a:rPr>
              <a:t>人机对弈问题</a:t>
            </a:r>
            <a:endParaRPr kumimoji="0" lang="zh-CN" altLang="en-US" sz="4000" b="1" i="0" u="none" strike="noStrike" kern="1200" cap="none" spc="0" normalizeH="0" baseline="0" noProof="0" dirty="0">
              <a:ln>
                <a:noFill/>
              </a:ln>
              <a:solidFill>
                <a:schemeClr val="tx1"/>
              </a:solidFill>
              <a:effectLst/>
              <a:uLnTx/>
              <a:uFillTx/>
              <a:latin typeface="+mn-lt"/>
              <a:ea typeface="楷体_GB2312"/>
              <a:cs typeface="+mj-cs"/>
            </a:endParaRPr>
          </a:p>
        </p:txBody>
      </p:sp>
      <p:sp>
        <p:nvSpPr>
          <p:cNvPr id="40963" name="Rectangle 1464"/>
          <p:cNvSpPr/>
          <p:nvPr/>
        </p:nvSpPr>
        <p:spPr>
          <a:xfrm>
            <a:off x="3419475" y="3500438"/>
            <a:ext cx="4572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zh-CN" sz="2400" dirty="0">
              <a:solidFill>
                <a:schemeClr val="tx1"/>
              </a:solidFill>
              <a:latin typeface="Times New Roman" panose="02020603050405020304" pitchFamily="18" charset="0"/>
              <a:ea typeface="楷体_GB2312"/>
            </a:endParaRPr>
          </a:p>
        </p:txBody>
      </p:sp>
      <p:sp>
        <p:nvSpPr>
          <p:cNvPr id="40964" name="灯片编号占位符 1"/>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ea typeface="宋体" panose="02010600030101010101" pitchFamily="2" charset="-122"/>
              </a:rPr>
            </a:fld>
            <a:endParaRPr lang="en-US" altLang="zh-CN" sz="1400" dirty="0">
              <a:solidFill>
                <a:schemeClr val="tx1"/>
              </a:solidFill>
              <a:latin typeface="Tahoma" panose="020B0604030504040204" pitchFamily="34" charset="0"/>
              <a:ea typeface="宋体" panose="02010600030101010101" pitchFamily="2" charset="-122"/>
            </a:endParaRPr>
          </a:p>
        </p:txBody>
      </p:sp>
      <p:grpSp>
        <p:nvGrpSpPr>
          <p:cNvPr id="40965" name="Group 1076"/>
          <p:cNvGrpSpPr/>
          <p:nvPr/>
        </p:nvGrpSpPr>
        <p:grpSpPr>
          <a:xfrm>
            <a:off x="3286125" y="2227263"/>
            <a:ext cx="1722438" cy="1493837"/>
            <a:chOff x="1824" y="1584"/>
            <a:chExt cx="544" cy="578"/>
          </a:xfrm>
        </p:grpSpPr>
        <p:sp>
          <p:nvSpPr>
            <p:cNvPr id="41065" name="Line 1077"/>
            <p:cNvSpPr/>
            <p:nvPr/>
          </p:nvSpPr>
          <p:spPr>
            <a:xfrm>
              <a:off x="1824" y="1776"/>
              <a:ext cx="544" cy="0"/>
            </a:xfrm>
            <a:prstGeom prst="line">
              <a:avLst/>
            </a:prstGeom>
            <a:ln w="9525" cap="flat" cmpd="sng">
              <a:solidFill>
                <a:schemeClr val="tx1"/>
              </a:solidFill>
              <a:prstDash val="solid"/>
              <a:miter/>
              <a:headEnd type="none" w="med" len="med"/>
              <a:tailEnd type="none" w="med" len="med"/>
            </a:ln>
          </p:spPr>
        </p:sp>
        <p:sp>
          <p:nvSpPr>
            <p:cNvPr id="41066" name="Line 1078"/>
            <p:cNvSpPr/>
            <p:nvPr/>
          </p:nvSpPr>
          <p:spPr>
            <a:xfrm>
              <a:off x="1824" y="1968"/>
              <a:ext cx="544" cy="0"/>
            </a:xfrm>
            <a:prstGeom prst="line">
              <a:avLst/>
            </a:prstGeom>
            <a:ln w="9525" cap="flat" cmpd="sng">
              <a:solidFill>
                <a:schemeClr val="tx1"/>
              </a:solidFill>
              <a:prstDash val="solid"/>
              <a:miter/>
              <a:headEnd type="none" w="med" len="med"/>
              <a:tailEnd type="none" w="med" len="med"/>
            </a:ln>
          </p:spPr>
        </p:sp>
        <p:sp>
          <p:nvSpPr>
            <p:cNvPr id="41067" name="Line 1079"/>
            <p:cNvSpPr/>
            <p:nvPr/>
          </p:nvSpPr>
          <p:spPr>
            <a:xfrm>
              <a:off x="2016" y="1584"/>
              <a:ext cx="0" cy="576"/>
            </a:xfrm>
            <a:prstGeom prst="line">
              <a:avLst/>
            </a:prstGeom>
            <a:ln w="9525" cap="flat" cmpd="sng">
              <a:solidFill>
                <a:schemeClr val="tx1"/>
              </a:solidFill>
              <a:prstDash val="solid"/>
              <a:miter/>
              <a:headEnd type="none" w="med" len="med"/>
              <a:tailEnd type="none" w="med" len="med"/>
            </a:ln>
          </p:spPr>
        </p:sp>
        <p:sp>
          <p:nvSpPr>
            <p:cNvPr id="41068" name="Line 1080"/>
            <p:cNvSpPr/>
            <p:nvPr/>
          </p:nvSpPr>
          <p:spPr>
            <a:xfrm>
              <a:off x="2199" y="1584"/>
              <a:ext cx="0" cy="578"/>
            </a:xfrm>
            <a:prstGeom prst="line">
              <a:avLst/>
            </a:prstGeom>
            <a:ln w="9525" cap="flat" cmpd="sng">
              <a:solidFill>
                <a:schemeClr val="tx1"/>
              </a:solidFill>
              <a:prstDash val="solid"/>
              <a:miter/>
              <a:headEnd type="none" w="med" len="med"/>
              <a:tailEnd type="none" w="med" len="med"/>
            </a:ln>
          </p:spPr>
        </p:sp>
        <p:sp>
          <p:nvSpPr>
            <p:cNvPr id="41069" name="Oval 1081"/>
            <p:cNvSpPr/>
            <p:nvPr/>
          </p:nvSpPr>
          <p:spPr>
            <a:xfrm>
              <a:off x="2234" y="1623"/>
              <a:ext cx="114" cy="139"/>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sp>
          <p:nvSpPr>
            <p:cNvPr id="41070" name="Oval 1082"/>
            <p:cNvSpPr/>
            <p:nvPr/>
          </p:nvSpPr>
          <p:spPr>
            <a:xfrm>
              <a:off x="2043" y="2007"/>
              <a:ext cx="114" cy="139"/>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grpSp>
          <p:nvGrpSpPr>
            <p:cNvPr id="41071" name="Group 1083"/>
            <p:cNvGrpSpPr/>
            <p:nvPr/>
          </p:nvGrpSpPr>
          <p:grpSpPr>
            <a:xfrm>
              <a:off x="1872" y="2016"/>
              <a:ext cx="96" cy="96"/>
              <a:chOff x="816" y="3264"/>
              <a:chExt cx="96" cy="96"/>
            </a:xfrm>
          </p:grpSpPr>
          <p:sp>
            <p:nvSpPr>
              <p:cNvPr id="41075" name="Line 1084"/>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76" name="Line 1085"/>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nvGrpSpPr>
            <p:cNvPr id="41072" name="Group 1086"/>
            <p:cNvGrpSpPr/>
            <p:nvPr/>
          </p:nvGrpSpPr>
          <p:grpSpPr>
            <a:xfrm>
              <a:off x="2064" y="1824"/>
              <a:ext cx="96" cy="96"/>
              <a:chOff x="816" y="3264"/>
              <a:chExt cx="96" cy="96"/>
            </a:xfrm>
          </p:grpSpPr>
          <p:sp>
            <p:nvSpPr>
              <p:cNvPr id="41073" name="Line 1087"/>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74" name="Line 1088"/>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grpSp>
        <p:nvGrpSpPr>
          <p:cNvPr id="17" name="Group 1210"/>
          <p:cNvGrpSpPr/>
          <p:nvPr/>
        </p:nvGrpSpPr>
        <p:grpSpPr>
          <a:xfrm>
            <a:off x="622300" y="4027488"/>
            <a:ext cx="2986088" cy="1539875"/>
            <a:chOff x="1008" y="3310"/>
            <a:chExt cx="1440" cy="818"/>
          </a:xfrm>
        </p:grpSpPr>
        <p:grpSp>
          <p:nvGrpSpPr>
            <p:cNvPr id="41048" name="Group 1089"/>
            <p:cNvGrpSpPr/>
            <p:nvPr/>
          </p:nvGrpSpPr>
          <p:grpSpPr>
            <a:xfrm>
              <a:off x="1008" y="3550"/>
              <a:ext cx="546" cy="578"/>
              <a:chOff x="816" y="2400"/>
              <a:chExt cx="546" cy="578"/>
            </a:xfrm>
          </p:grpSpPr>
          <p:sp>
            <p:nvSpPr>
              <p:cNvPr id="41050" name="Line 1090"/>
              <p:cNvSpPr/>
              <p:nvPr/>
            </p:nvSpPr>
            <p:spPr>
              <a:xfrm>
                <a:off x="816" y="2592"/>
                <a:ext cx="544" cy="0"/>
              </a:xfrm>
              <a:prstGeom prst="line">
                <a:avLst/>
              </a:prstGeom>
              <a:ln w="9525" cap="flat" cmpd="sng">
                <a:solidFill>
                  <a:schemeClr val="tx1"/>
                </a:solidFill>
                <a:prstDash val="solid"/>
                <a:miter/>
                <a:headEnd type="none" w="med" len="med"/>
                <a:tailEnd type="none" w="med" len="med"/>
              </a:ln>
            </p:spPr>
          </p:sp>
          <p:sp>
            <p:nvSpPr>
              <p:cNvPr id="41051" name="Line 1091"/>
              <p:cNvSpPr/>
              <p:nvPr/>
            </p:nvSpPr>
            <p:spPr>
              <a:xfrm>
                <a:off x="816" y="2784"/>
                <a:ext cx="544" cy="0"/>
              </a:xfrm>
              <a:prstGeom prst="line">
                <a:avLst/>
              </a:prstGeom>
              <a:ln w="9525" cap="flat" cmpd="sng">
                <a:solidFill>
                  <a:schemeClr val="tx1"/>
                </a:solidFill>
                <a:prstDash val="solid"/>
                <a:miter/>
                <a:headEnd type="none" w="med" len="med"/>
                <a:tailEnd type="none" w="med" len="med"/>
              </a:ln>
            </p:spPr>
          </p:sp>
          <p:sp>
            <p:nvSpPr>
              <p:cNvPr id="41052" name="Line 1092"/>
              <p:cNvSpPr/>
              <p:nvPr/>
            </p:nvSpPr>
            <p:spPr>
              <a:xfrm>
                <a:off x="1008" y="2400"/>
                <a:ext cx="0" cy="576"/>
              </a:xfrm>
              <a:prstGeom prst="line">
                <a:avLst/>
              </a:prstGeom>
              <a:ln w="9525" cap="flat" cmpd="sng">
                <a:solidFill>
                  <a:schemeClr val="tx1"/>
                </a:solidFill>
                <a:prstDash val="solid"/>
                <a:miter/>
                <a:headEnd type="none" w="med" len="med"/>
                <a:tailEnd type="none" w="med" len="med"/>
              </a:ln>
            </p:spPr>
          </p:sp>
          <p:sp>
            <p:nvSpPr>
              <p:cNvPr id="41053" name="Line 1093"/>
              <p:cNvSpPr/>
              <p:nvPr/>
            </p:nvSpPr>
            <p:spPr>
              <a:xfrm>
                <a:off x="1191" y="2400"/>
                <a:ext cx="0" cy="578"/>
              </a:xfrm>
              <a:prstGeom prst="line">
                <a:avLst/>
              </a:prstGeom>
              <a:ln w="9525" cap="flat" cmpd="sng">
                <a:solidFill>
                  <a:schemeClr val="tx1"/>
                </a:solidFill>
                <a:prstDash val="solid"/>
                <a:miter/>
                <a:headEnd type="none" w="med" len="med"/>
                <a:tailEnd type="none" w="med" len="med"/>
              </a:ln>
            </p:spPr>
          </p:sp>
          <p:sp>
            <p:nvSpPr>
              <p:cNvPr id="41054" name="Oval 1094"/>
              <p:cNvSpPr/>
              <p:nvPr/>
            </p:nvSpPr>
            <p:spPr>
              <a:xfrm>
                <a:off x="1226" y="2439"/>
                <a:ext cx="136"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sp>
            <p:nvSpPr>
              <p:cNvPr id="41055" name="Oval 1095"/>
              <p:cNvSpPr/>
              <p:nvPr/>
            </p:nvSpPr>
            <p:spPr>
              <a:xfrm>
                <a:off x="1035" y="2823"/>
                <a:ext cx="136"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grpSp>
            <p:nvGrpSpPr>
              <p:cNvPr id="41056" name="Group 1096"/>
              <p:cNvGrpSpPr/>
              <p:nvPr/>
            </p:nvGrpSpPr>
            <p:grpSpPr>
              <a:xfrm>
                <a:off x="864" y="2832"/>
                <a:ext cx="96" cy="96"/>
                <a:chOff x="816" y="3264"/>
                <a:chExt cx="96" cy="96"/>
              </a:xfrm>
            </p:grpSpPr>
            <p:sp>
              <p:nvSpPr>
                <p:cNvPr id="41063" name="Line 1097"/>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64" name="Line 1098"/>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nvGrpSpPr>
              <p:cNvPr id="41057" name="Group 1099"/>
              <p:cNvGrpSpPr/>
              <p:nvPr/>
            </p:nvGrpSpPr>
            <p:grpSpPr>
              <a:xfrm>
                <a:off x="1056" y="2640"/>
                <a:ext cx="96" cy="96"/>
                <a:chOff x="816" y="3264"/>
                <a:chExt cx="96" cy="96"/>
              </a:xfrm>
            </p:grpSpPr>
            <p:sp>
              <p:nvSpPr>
                <p:cNvPr id="41061" name="Line 1100"/>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62" name="Line 1101"/>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nvGrpSpPr>
              <p:cNvPr id="41058" name="Group 1102"/>
              <p:cNvGrpSpPr/>
              <p:nvPr/>
            </p:nvGrpSpPr>
            <p:grpSpPr>
              <a:xfrm>
                <a:off x="864" y="2640"/>
                <a:ext cx="96" cy="96"/>
                <a:chOff x="816" y="3264"/>
                <a:chExt cx="96" cy="96"/>
              </a:xfrm>
            </p:grpSpPr>
            <p:sp>
              <p:nvSpPr>
                <p:cNvPr id="41059" name="Line 1103"/>
                <p:cNvSpPr/>
                <p:nvPr/>
              </p:nvSpPr>
              <p:spPr>
                <a:xfrm>
                  <a:off x="816" y="3264"/>
                  <a:ext cx="96" cy="96"/>
                </a:xfrm>
                <a:prstGeom prst="line">
                  <a:avLst/>
                </a:prstGeom>
                <a:ln w="28575" cap="flat" cmpd="sng">
                  <a:solidFill>
                    <a:schemeClr val="hlink"/>
                  </a:solidFill>
                  <a:prstDash val="solid"/>
                  <a:miter/>
                  <a:headEnd type="none" w="med" len="med"/>
                  <a:tailEnd type="none" w="med" len="med"/>
                </a:ln>
              </p:spPr>
            </p:sp>
            <p:sp>
              <p:nvSpPr>
                <p:cNvPr id="41060" name="Line 1104"/>
                <p:cNvSpPr/>
                <p:nvPr/>
              </p:nvSpPr>
              <p:spPr>
                <a:xfrm flipH="1">
                  <a:off x="816" y="3264"/>
                  <a:ext cx="96" cy="96"/>
                </a:xfrm>
                <a:prstGeom prst="line">
                  <a:avLst/>
                </a:prstGeom>
                <a:ln w="28575" cap="flat" cmpd="sng">
                  <a:solidFill>
                    <a:schemeClr val="hlink"/>
                  </a:solidFill>
                  <a:prstDash val="solid"/>
                  <a:miter/>
                  <a:headEnd type="none" w="med" len="med"/>
                  <a:tailEnd type="none" w="med" len="med"/>
                </a:ln>
              </p:spPr>
            </p:sp>
          </p:grpSp>
        </p:grpSp>
        <p:sp>
          <p:nvSpPr>
            <p:cNvPr id="41049" name="Line 1164"/>
            <p:cNvSpPr/>
            <p:nvPr/>
          </p:nvSpPr>
          <p:spPr>
            <a:xfrm flipH="1">
              <a:off x="1392" y="3310"/>
              <a:ext cx="1056" cy="192"/>
            </a:xfrm>
            <a:prstGeom prst="line">
              <a:avLst/>
            </a:prstGeom>
            <a:ln w="9525" cap="flat" cmpd="sng">
              <a:solidFill>
                <a:schemeClr val="tx1"/>
              </a:solidFill>
              <a:prstDash val="solid"/>
              <a:miter/>
              <a:headEnd type="none" w="med" len="med"/>
              <a:tailEnd type="none" w="med" len="med"/>
            </a:ln>
          </p:spPr>
        </p:sp>
      </p:grpSp>
      <p:grpSp>
        <p:nvGrpSpPr>
          <p:cNvPr id="35" name="Group 1205"/>
          <p:cNvGrpSpPr/>
          <p:nvPr/>
        </p:nvGrpSpPr>
        <p:grpSpPr>
          <a:xfrm>
            <a:off x="2133600" y="4027488"/>
            <a:ext cx="1874838" cy="1539875"/>
            <a:chOff x="1758" y="3310"/>
            <a:chExt cx="882" cy="818"/>
          </a:xfrm>
        </p:grpSpPr>
        <p:sp>
          <p:nvSpPr>
            <p:cNvPr id="41032" name="Line 1105"/>
            <p:cNvSpPr/>
            <p:nvPr/>
          </p:nvSpPr>
          <p:spPr>
            <a:xfrm>
              <a:off x="1758" y="3742"/>
              <a:ext cx="544" cy="0"/>
            </a:xfrm>
            <a:prstGeom prst="line">
              <a:avLst/>
            </a:prstGeom>
            <a:ln w="9525" cap="flat" cmpd="sng">
              <a:solidFill>
                <a:schemeClr val="tx1"/>
              </a:solidFill>
              <a:prstDash val="solid"/>
              <a:miter/>
              <a:headEnd type="none" w="med" len="med"/>
              <a:tailEnd type="none" w="med" len="med"/>
            </a:ln>
          </p:spPr>
        </p:sp>
        <p:sp>
          <p:nvSpPr>
            <p:cNvPr id="41033" name="Line 1106"/>
            <p:cNvSpPr/>
            <p:nvPr/>
          </p:nvSpPr>
          <p:spPr>
            <a:xfrm>
              <a:off x="1758" y="3934"/>
              <a:ext cx="544" cy="0"/>
            </a:xfrm>
            <a:prstGeom prst="line">
              <a:avLst/>
            </a:prstGeom>
            <a:ln w="9525" cap="flat" cmpd="sng">
              <a:solidFill>
                <a:schemeClr val="tx1"/>
              </a:solidFill>
              <a:prstDash val="solid"/>
              <a:miter/>
              <a:headEnd type="none" w="med" len="med"/>
              <a:tailEnd type="none" w="med" len="med"/>
            </a:ln>
          </p:spPr>
        </p:sp>
        <p:sp>
          <p:nvSpPr>
            <p:cNvPr id="41034" name="Line 1107"/>
            <p:cNvSpPr/>
            <p:nvPr/>
          </p:nvSpPr>
          <p:spPr>
            <a:xfrm>
              <a:off x="1950" y="3550"/>
              <a:ext cx="0" cy="576"/>
            </a:xfrm>
            <a:prstGeom prst="line">
              <a:avLst/>
            </a:prstGeom>
            <a:ln w="9525" cap="flat" cmpd="sng">
              <a:solidFill>
                <a:schemeClr val="tx1"/>
              </a:solidFill>
              <a:prstDash val="solid"/>
              <a:miter/>
              <a:headEnd type="none" w="med" len="med"/>
              <a:tailEnd type="none" w="med" len="med"/>
            </a:ln>
          </p:spPr>
        </p:sp>
        <p:sp>
          <p:nvSpPr>
            <p:cNvPr id="41035" name="Line 1108"/>
            <p:cNvSpPr/>
            <p:nvPr/>
          </p:nvSpPr>
          <p:spPr>
            <a:xfrm>
              <a:off x="2133" y="3550"/>
              <a:ext cx="0" cy="578"/>
            </a:xfrm>
            <a:prstGeom prst="line">
              <a:avLst/>
            </a:prstGeom>
            <a:ln w="9525" cap="flat" cmpd="sng">
              <a:solidFill>
                <a:schemeClr val="tx1"/>
              </a:solidFill>
              <a:prstDash val="solid"/>
              <a:miter/>
              <a:headEnd type="none" w="med" len="med"/>
              <a:tailEnd type="none" w="med" len="med"/>
            </a:ln>
          </p:spPr>
        </p:sp>
        <p:sp>
          <p:nvSpPr>
            <p:cNvPr id="41036" name="Oval 1109"/>
            <p:cNvSpPr/>
            <p:nvPr/>
          </p:nvSpPr>
          <p:spPr>
            <a:xfrm>
              <a:off x="2168" y="3589"/>
              <a:ext cx="136"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sp>
          <p:nvSpPr>
            <p:cNvPr id="41037" name="Oval 1110"/>
            <p:cNvSpPr/>
            <p:nvPr/>
          </p:nvSpPr>
          <p:spPr>
            <a:xfrm>
              <a:off x="1977" y="3973"/>
              <a:ext cx="136"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grpSp>
          <p:nvGrpSpPr>
            <p:cNvPr id="41038" name="Group 1111"/>
            <p:cNvGrpSpPr/>
            <p:nvPr/>
          </p:nvGrpSpPr>
          <p:grpSpPr>
            <a:xfrm>
              <a:off x="1806" y="3982"/>
              <a:ext cx="96" cy="96"/>
              <a:chOff x="816" y="3264"/>
              <a:chExt cx="96" cy="96"/>
            </a:xfrm>
          </p:grpSpPr>
          <p:sp>
            <p:nvSpPr>
              <p:cNvPr id="41046" name="Line 1112"/>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47" name="Line 1113"/>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nvGrpSpPr>
            <p:cNvPr id="41039" name="Group 1114"/>
            <p:cNvGrpSpPr/>
            <p:nvPr/>
          </p:nvGrpSpPr>
          <p:grpSpPr>
            <a:xfrm>
              <a:off x="1998" y="3790"/>
              <a:ext cx="96" cy="96"/>
              <a:chOff x="816" y="3264"/>
              <a:chExt cx="96" cy="96"/>
            </a:xfrm>
          </p:grpSpPr>
          <p:sp>
            <p:nvSpPr>
              <p:cNvPr id="41044" name="Line 1115"/>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45" name="Line 1116"/>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nvGrpSpPr>
            <p:cNvPr id="41040" name="Group 1117"/>
            <p:cNvGrpSpPr/>
            <p:nvPr/>
          </p:nvGrpSpPr>
          <p:grpSpPr>
            <a:xfrm>
              <a:off x="1806" y="3598"/>
              <a:ext cx="96" cy="96"/>
              <a:chOff x="1824" y="2448"/>
              <a:chExt cx="96" cy="96"/>
            </a:xfrm>
          </p:grpSpPr>
          <p:sp>
            <p:nvSpPr>
              <p:cNvPr id="41042" name="Line 1118"/>
              <p:cNvSpPr/>
              <p:nvPr/>
            </p:nvSpPr>
            <p:spPr>
              <a:xfrm>
                <a:off x="1824" y="2448"/>
                <a:ext cx="96" cy="96"/>
              </a:xfrm>
              <a:prstGeom prst="line">
                <a:avLst/>
              </a:prstGeom>
              <a:ln w="28575" cap="flat" cmpd="sng">
                <a:solidFill>
                  <a:schemeClr val="hlink"/>
                </a:solidFill>
                <a:prstDash val="solid"/>
                <a:miter/>
                <a:headEnd type="none" w="med" len="med"/>
                <a:tailEnd type="none" w="med" len="med"/>
              </a:ln>
            </p:spPr>
          </p:sp>
          <p:sp>
            <p:nvSpPr>
              <p:cNvPr id="41043" name="Line 1119"/>
              <p:cNvSpPr/>
              <p:nvPr/>
            </p:nvSpPr>
            <p:spPr>
              <a:xfrm flipH="1">
                <a:off x="1824" y="2448"/>
                <a:ext cx="96" cy="96"/>
              </a:xfrm>
              <a:prstGeom prst="line">
                <a:avLst/>
              </a:prstGeom>
              <a:ln w="28575" cap="flat" cmpd="sng">
                <a:solidFill>
                  <a:schemeClr val="hlink"/>
                </a:solidFill>
                <a:prstDash val="solid"/>
                <a:miter/>
                <a:headEnd type="none" w="med" len="med"/>
                <a:tailEnd type="none" w="med" len="med"/>
              </a:ln>
            </p:spPr>
          </p:sp>
        </p:grpSp>
        <p:sp>
          <p:nvSpPr>
            <p:cNvPr id="41041" name="Line 1165"/>
            <p:cNvSpPr/>
            <p:nvPr/>
          </p:nvSpPr>
          <p:spPr>
            <a:xfrm flipH="1">
              <a:off x="2064" y="3310"/>
              <a:ext cx="576" cy="192"/>
            </a:xfrm>
            <a:prstGeom prst="line">
              <a:avLst/>
            </a:prstGeom>
            <a:ln w="9525" cap="flat" cmpd="sng">
              <a:solidFill>
                <a:schemeClr val="tx1"/>
              </a:solidFill>
              <a:prstDash val="solid"/>
              <a:miter/>
              <a:headEnd type="none" w="med" len="med"/>
              <a:tailEnd type="none" w="med" len="med"/>
            </a:ln>
          </p:spPr>
        </p:sp>
      </p:grpSp>
      <p:grpSp>
        <p:nvGrpSpPr>
          <p:cNvPr id="52" name="Group 1206"/>
          <p:cNvGrpSpPr/>
          <p:nvPr/>
        </p:nvGrpSpPr>
        <p:grpSpPr>
          <a:xfrm>
            <a:off x="3608388" y="4027488"/>
            <a:ext cx="1117600" cy="1539875"/>
            <a:chOff x="2448" y="3310"/>
            <a:chExt cx="546" cy="818"/>
          </a:xfrm>
        </p:grpSpPr>
        <p:sp>
          <p:nvSpPr>
            <p:cNvPr id="41016" name="Line 1123"/>
            <p:cNvSpPr/>
            <p:nvPr/>
          </p:nvSpPr>
          <p:spPr>
            <a:xfrm>
              <a:off x="2448" y="3742"/>
              <a:ext cx="544" cy="0"/>
            </a:xfrm>
            <a:prstGeom prst="line">
              <a:avLst/>
            </a:prstGeom>
            <a:ln w="9525" cap="flat" cmpd="sng">
              <a:solidFill>
                <a:schemeClr val="tx1"/>
              </a:solidFill>
              <a:prstDash val="solid"/>
              <a:miter/>
              <a:headEnd type="none" w="med" len="med"/>
              <a:tailEnd type="none" w="med" len="med"/>
            </a:ln>
          </p:spPr>
        </p:sp>
        <p:sp>
          <p:nvSpPr>
            <p:cNvPr id="41017" name="Line 1124"/>
            <p:cNvSpPr/>
            <p:nvPr/>
          </p:nvSpPr>
          <p:spPr>
            <a:xfrm>
              <a:off x="2448" y="3934"/>
              <a:ext cx="544" cy="0"/>
            </a:xfrm>
            <a:prstGeom prst="line">
              <a:avLst/>
            </a:prstGeom>
            <a:ln w="9525" cap="flat" cmpd="sng">
              <a:solidFill>
                <a:schemeClr val="tx1"/>
              </a:solidFill>
              <a:prstDash val="solid"/>
              <a:miter/>
              <a:headEnd type="none" w="med" len="med"/>
              <a:tailEnd type="none" w="med" len="med"/>
            </a:ln>
          </p:spPr>
        </p:sp>
        <p:sp>
          <p:nvSpPr>
            <p:cNvPr id="41018" name="Line 1125"/>
            <p:cNvSpPr/>
            <p:nvPr/>
          </p:nvSpPr>
          <p:spPr>
            <a:xfrm>
              <a:off x="2640" y="3550"/>
              <a:ext cx="0" cy="576"/>
            </a:xfrm>
            <a:prstGeom prst="line">
              <a:avLst/>
            </a:prstGeom>
            <a:ln w="9525" cap="flat" cmpd="sng">
              <a:solidFill>
                <a:schemeClr val="tx1"/>
              </a:solidFill>
              <a:prstDash val="solid"/>
              <a:miter/>
              <a:headEnd type="none" w="med" len="med"/>
              <a:tailEnd type="none" w="med" len="med"/>
            </a:ln>
          </p:spPr>
        </p:sp>
        <p:sp>
          <p:nvSpPr>
            <p:cNvPr id="41019" name="Line 1126"/>
            <p:cNvSpPr/>
            <p:nvPr/>
          </p:nvSpPr>
          <p:spPr>
            <a:xfrm>
              <a:off x="2823" y="3550"/>
              <a:ext cx="0" cy="578"/>
            </a:xfrm>
            <a:prstGeom prst="line">
              <a:avLst/>
            </a:prstGeom>
            <a:ln w="9525" cap="flat" cmpd="sng">
              <a:solidFill>
                <a:schemeClr val="tx1"/>
              </a:solidFill>
              <a:prstDash val="solid"/>
              <a:miter/>
              <a:headEnd type="none" w="med" len="med"/>
              <a:tailEnd type="none" w="med" len="med"/>
            </a:ln>
          </p:spPr>
        </p:sp>
        <p:sp>
          <p:nvSpPr>
            <p:cNvPr id="41020" name="Oval 1127"/>
            <p:cNvSpPr/>
            <p:nvPr/>
          </p:nvSpPr>
          <p:spPr>
            <a:xfrm>
              <a:off x="2858" y="3589"/>
              <a:ext cx="136"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sp>
          <p:nvSpPr>
            <p:cNvPr id="41021" name="Oval 1128"/>
            <p:cNvSpPr/>
            <p:nvPr/>
          </p:nvSpPr>
          <p:spPr>
            <a:xfrm>
              <a:off x="2667" y="3973"/>
              <a:ext cx="136"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grpSp>
          <p:nvGrpSpPr>
            <p:cNvPr id="41022" name="Group 1129"/>
            <p:cNvGrpSpPr/>
            <p:nvPr/>
          </p:nvGrpSpPr>
          <p:grpSpPr>
            <a:xfrm>
              <a:off x="2496" y="3982"/>
              <a:ext cx="96" cy="96"/>
              <a:chOff x="816" y="3264"/>
              <a:chExt cx="96" cy="96"/>
            </a:xfrm>
          </p:grpSpPr>
          <p:sp>
            <p:nvSpPr>
              <p:cNvPr id="41030" name="Line 1130"/>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31" name="Line 1131"/>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nvGrpSpPr>
            <p:cNvPr id="41023" name="Group 1132"/>
            <p:cNvGrpSpPr/>
            <p:nvPr/>
          </p:nvGrpSpPr>
          <p:grpSpPr>
            <a:xfrm>
              <a:off x="2688" y="3790"/>
              <a:ext cx="96" cy="96"/>
              <a:chOff x="816" y="3264"/>
              <a:chExt cx="96" cy="96"/>
            </a:xfrm>
          </p:grpSpPr>
          <p:sp>
            <p:nvSpPr>
              <p:cNvPr id="41028" name="Line 1133"/>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29" name="Line 1134"/>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nvGrpSpPr>
            <p:cNvPr id="41024" name="Group 1135"/>
            <p:cNvGrpSpPr/>
            <p:nvPr/>
          </p:nvGrpSpPr>
          <p:grpSpPr>
            <a:xfrm>
              <a:off x="2688" y="3598"/>
              <a:ext cx="96" cy="96"/>
              <a:chOff x="2688" y="2160"/>
              <a:chExt cx="96" cy="96"/>
            </a:xfrm>
          </p:grpSpPr>
          <p:sp>
            <p:nvSpPr>
              <p:cNvPr id="41026" name="Line 1136"/>
              <p:cNvSpPr/>
              <p:nvPr/>
            </p:nvSpPr>
            <p:spPr>
              <a:xfrm>
                <a:off x="2688" y="2160"/>
                <a:ext cx="96" cy="96"/>
              </a:xfrm>
              <a:prstGeom prst="line">
                <a:avLst/>
              </a:prstGeom>
              <a:ln w="28575" cap="flat" cmpd="sng">
                <a:solidFill>
                  <a:schemeClr val="hlink"/>
                </a:solidFill>
                <a:prstDash val="solid"/>
                <a:miter/>
                <a:headEnd type="none" w="med" len="med"/>
                <a:tailEnd type="none" w="med" len="med"/>
              </a:ln>
            </p:spPr>
          </p:sp>
          <p:sp>
            <p:nvSpPr>
              <p:cNvPr id="41027" name="Line 1137"/>
              <p:cNvSpPr/>
              <p:nvPr/>
            </p:nvSpPr>
            <p:spPr>
              <a:xfrm flipH="1">
                <a:off x="2688" y="2160"/>
                <a:ext cx="96" cy="96"/>
              </a:xfrm>
              <a:prstGeom prst="line">
                <a:avLst/>
              </a:prstGeom>
              <a:ln w="28575" cap="flat" cmpd="sng">
                <a:solidFill>
                  <a:schemeClr val="hlink"/>
                </a:solidFill>
                <a:prstDash val="solid"/>
                <a:miter/>
                <a:headEnd type="none" w="med" len="med"/>
                <a:tailEnd type="none" w="med" len="med"/>
              </a:ln>
            </p:spPr>
          </p:sp>
        </p:grpSp>
        <p:sp>
          <p:nvSpPr>
            <p:cNvPr id="41025" name="Line 1166"/>
            <p:cNvSpPr/>
            <p:nvPr/>
          </p:nvSpPr>
          <p:spPr>
            <a:xfrm>
              <a:off x="2736" y="3310"/>
              <a:ext cx="0" cy="192"/>
            </a:xfrm>
            <a:prstGeom prst="line">
              <a:avLst/>
            </a:prstGeom>
            <a:ln w="9525" cap="flat" cmpd="sng">
              <a:solidFill>
                <a:schemeClr val="tx1"/>
              </a:solidFill>
              <a:prstDash val="solid"/>
              <a:miter/>
              <a:headEnd type="none" w="med" len="med"/>
              <a:tailEnd type="none" w="med" len="med"/>
            </a:ln>
          </p:spPr>
        </p:sp>
      </p:grpSp>
      <p:grpSp>
        <p:nvGrpSpPr>
          <p:cNvPr id="13318" name="Group 1211"/>
          <p:cNvGrpSpPr/>
          <p:nvPr/>
        </p:nvGrpSpPr>
        <p:grpSpPr>
          <a:xfrm>
            <a:off x="5157788" y="4027488"/>
            <a:ext cx="2528887" cy="1539875"/>
            <a:chOff x="2976" y="3310"/>
            <a:chExt cx="1415" cy="818"/>
          </a:xfrm>
        </p:grpSpPr>
        <p:sp>
          <p:nvSpPr>
            <p:cNvPr id="41000" name="Line 1149"/>
            <p:cNvSpPr/>
            <p:nvPr/>
          </p:nvSpPr>
          <p:spPr>
            <a:xfrm>
              <a:off x="3840" y="3742"/>
              <a:ext cx="544" cy="0"/>
            </a:xfrm>
            <a:prstGeom prst="line">
              <a:avLst/>
            </a:prstGeom>
            <a:ln w="9525" cap="flat" cmpd="sng">
              <a:solidFill>
                <a:schemeClr val="tx1"/>
              </a:solidFill>
              <a:prstDash val="solid"/>
              <a:miter/>
              <a:headEnd type="none" w="med" len="med"/>
              <a:tailEnd type="none" w="med" len="med"/>
            </a:ln>
          </p:spPr>
        </p:sp>
        <p:sp>
          <p:nvSpPr>
            <p:cNvPr id="41001" name="Line 1150"/>
            <p:cNvSpPr/>
            <p:nvPr/>
          </p:nvSpPr>
          <p:spPr>
            <a:xfrm>
              <a:off x="3840" y="3934"/>
              <a:ext cx="544" cy="0"/>
            </a:xfrm>
            <a:prstGeom prst="line">
              <a:avLst/>
            </a:prstGeom>
            <a:ln w="9525" cap="flat" cmpd="sng">
              <a:solidFill>
                <a:schemeClr val="tx1"/>
              </a:solidFill>
              <a:prstDash val="solid"/>
              <a:miter/>
              <a:headEnd type="none" w="med" len="med"/>
              <a:tailEnd type="none" w="med" len="med"/>
            </a:ln>
          </p:spPr>
        </p:sp>
        <p:sp>
          <p:nvSpPr>
            <p:cNvPr id="41002" name="Line 1151"/>
            <p:cNvSpPr/>
            <p:nvPr/>
          </p:nvSpPr>
          <p:spPr>
            <a:xfrm>
              <a:off x="4032" y="3550"/>
              <a:ext cx="0" cy="576"/>
            </a:xfrm>
            <a:prstGeom prst="line">
              <a:avLst/>
            </a:prstGeom>
            <a:ln w="9525" cap="flat" cmpd="sng">
              <a:solidFill>
                <a:schemeClr val="tx1"/>
              </a:solidFill>
              <a:prstDash val="solid"/>
              <a:miter/>
              <a:headEnd type="none" w="med" len="med"/>
              <a:tailEnd type="none" w="med" len="med"/>
            </a:ln>
          </p:spPr>
        </p:sp>
        <p:sp>
          <p:nvSpPr>
            <p:cNvPr id="41003" name="Line 1152"/>
            <p:cNvSpPr/>
            <p:nvPr/>
          </p:nvSpPr>
          <p:spPr>
            <a:xfrm>
              <a:off x="4215" y="3550"/>
              <a:ext cx="0" cy="578"/>
            </a:xfrm>
            <a:prstGeom prst="line">
              <a:avLst/>
            </a:prstGeom>
            <a:ln w="9525" cap="flat" cmpd="sng">
              <a:solidFill>
                <a:schemeClr val="tx1"/>
              </a:solidFill>
              <a:prstDash val="solid"/>
              <a:miter/>
              <a:headEnd type="none" w="med" len="med"/>
              <a:tailEnd type="none" w="med" len="med"/>
            </a:ln>
          </p:spPr>
        </p:sp>
        <p:sp>
          <p:nvSpPr>
            <p:cNvPr id="41004" name="Oval 1153"/>
            <p:cNvSpPr/>
            <p:nvPr/>
          </p:nvSpPr>
          <p:spPr>
            <a:xfrm>
              <a:off x="4250" y="3589"/>
              <a:ext cx="141"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sp>
          <p:nvSpPr>
            <p:cNvPr id="41005" name="Oval 1154"/>
            <p:cNvSpPr/>
            <p:nvPr/>
          </p:nvSpPr>
          <p:spPr>
            <a:xfrm>
              <a:off x="4059" y="3973"/>
              <a:ext cx="141"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grpSp>
          <p:nvGrpSpPr>
            <p:cNvPr id="41006" name="Group 1155"/>
            <p:cNvGrpSpPr/>
            <p:nvPr/>
          </p:nvGrpSpPr>
          <p:grpSpPr>
            <a:xfrm>
              <a:off x="3888" y="3982"/>
              <a:ext cx="96" cy="96"/>
              <a:chOff x="816" y="3264"/>
              <a:chExt cx="96" cy="96"/>
            </a:xfrm>
          </p:grpSpPr>
          <p:sp>
            <p:nvSpPr>
              <p:cNvPr id="41014" name="Line 1156"/>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15" name="Line 1157"/>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nvGrpSpPr>
            <p:cNvPr id="41007" name="Group 1158"/>
            <p:cNvGrpSpPr/>
            <p:nvPr/>
          </p:nvGrpSpPr>
          <p:grpSpPr>
            <a:xfrm>
              <a:off x="4080" y="3790"/>
              <a:ext cx="96" cy="96"/>
              <a:chOff x="816" y="3264"/>
              <a:chExt cx="96" cy="96"/>
            </a:xfrm>
          </p:grpSpPr>
          <p:sp>
            <p:nvSpPr>
              <p:cNvPr id="41012" name="Line 1159"/>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1013" name="Line 1160"/>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grpSp>
          <p:nvGrpSpPr>
            <p:cNvPr id="41008" name="Group 1161"/>
            <p:cNvGrpSpPr/>
            <p:nvPr/>
          </p:nvGrpSpPr>
          <p:grpSpPr>
            <a:xfrm>
              <a:off x="4266" y="3991"/>
              <a:ext cx="96" cy="96"/>
              <a:chOff x="4272" y="2544"/>
              <a:chExt cx="96" cy="96"/>
            </a:xfrm>
          </p:grpSpPr>
          <p:sp>
            <p:nvSpPr>
              <p:cNvPr id="41010" name="Line 1162"/>
              <p:cNvSpPr/>
              <p:nvPr/>
            </p:nvSpPr>
            <p:spPr>
              <a:xfrm>
                <a:off x="4272" y="2544"/>
                <a:ext cx="96" cy="96"/>
              </a:xfrm>
              <a:prstGeom prst="line">
                <a:avLst/>
              </a:prstGeom>
              <a:ln w="28575" cap="flat" cmpd="sng">
                <a:solidFill>
                  <a:schemeClr val="hlink"/>
                </a:solidFill>
                <a:prstDash val="solid"/>
                <a:miter/>
                <a:headEnd type="none" w="med" len="med"/>
                <a:tailEnd type="none" w="med" len="med"/>
              </a:ln>
            </p:spPr>
          </p:sp>
          <p:sp>
            <p:nvSpPr>
              <p:cNvPr id="41011" name="Line 1163"/>
              <p:cNvSpPr/>
              <p:nvPr/>
            </p:nvSpPr>
            <p:spPr>
              <a:xfrm flipH="1">
                <a:off x="4272" y="2544"/>
                <a:ext cx="96" cy="96"/>
              </a:xfrm>
              <a:prstGeom prst="line">
                <a:avLst/>
              </a:prstGeom>
              <a:ln w="28575" cap="flat" cmpd="sng">
                <a:solidFill>
                  <a:schemeClr val="hlink"/>
                </a:solidFill>
                <a:prstDash val="solid"/>
                <a:miter/>
                <a:headEnd type="none" w="med" len="med"/>
                <a:tailEnd type="none" w="med" len="med"/>
              </a:ln>
            </p:spPr>
          </p:sp>
        </p:grpSp>
        <p:sp>
          <p:nvSpPr>
            <p:cNvPr id="41009" name="Line 1167"/>
            <p:cNvSpPr/>
            <p:nvPr/>
          </p:nvSpPr>
          <p:spPr>
            <a:xfrm>
              <a:off x="2976" y="3310"/>
              <a:ext cx="1152" cy="240"/>
            </a:xfrm>
            <a:prstGeom prst="line">
              <a:avLst/>
            </a:prstGeom>
            <a:ln w="9525" cap="flat" cmpd="sng">
              <a:solidFill>
                <a:schemeClr val="tx1"/>
              </a:solidFill>
              <a:prstDash val="solid"/>
              <a:miter/>
              <a:headEnd type="none" w="med" len="med"/>
              <a:tailEnd type="none" w="med" len="med"/>
            </a:ln>
          </p:spPr>
        </p:sp>
      </p:grpSp>
      <p:grpSp>
        <p:nvGrpSpPr>
          <p:cNvPr id="13338" name="Group 1209"/>
          <p:cNvGrpSpPr/>
          <p:nvPr/>
        </p:nvGrpSpPr>
        <p:grpSpPr>
          <a:xfrm>
            <a:off x="4433888" y="4027488"/>
            <a:ext cx="1660525" cy="1539875"/>
            <a:chOff x="2832" y="3310"/>
            <a:chExt cx="834" cy="818"/>
          </a:xfrm>
        </p:grpSpPr>
        <p:sp>
          <p:nvSpPr>
            <p:cNvPr id="40985" name="Line 1140"/>
            <p:cNvSpPr/>
            <p:nvPr/>
          </p:nvSpPr>
          <p:spPr>
            <a:xfrm>
              <a:off x="3312" y="3550"/>
              <a:ext cx="0" cy="576"/>
            </a:xfrm>
            <a:prstGeom prst="line">
              <a:avLst/>
            </a:prstGeom>
            <a:ln w="9525" cap="flat" cmpd="sng">
              <a:solidFill>
                <a:schemeClr val="tx1"/>
              </a:solidFill>
              <a:prstDash val="solid"/>
              <a:miter/>
              <a:headEnd type="none" w="med" len="med"/>
              <a:tailEnd type="none" w="med" len="med"/>
            </a:ln>
          </p:spPr>
        </p:sp>
        <p:sp>
          <p:nvSpPr>
            <p:cNvPr id="40986" name="Line 1141"/>
            <p:cNvSpPr/>
            <p:nvPr/>
          </p:nvSpPr>
          <p:spPr>
            <a:xfrm>
              <a:off x="3495" y="3550"/>
              <a:ext cx="0" cy="578"/>
            </a:xfrm>
            <a:prstGeom prst="line">
              <a:avLst/>
            </a:prstGeom>
            <a:ln w="9525" cap="flat" cmpd="sng">
              <a:solidFill>
                <a:schemeClr val="tx1"/>
              </a:solidFill>
              <a:prstDash val="solid"/>
              <a:miter/>
              <a:headEnd type="none" w="med" len="med"/>
              <a:tailEnd type="none" w="med" len="med"/>
            </a:ln>
          </p:spPr>
        </p:sp>
        <p:grpSp>
          <p:nvGrpSpPr>
            <p:cNvPr id="40987" name="Group 1120"/>
            <p:cNvGrpSpPr/>
            <p:nvPr/>
          </p:nvGrpSpPr>
          <p:grpSpPr>
            <a:xfrm>
              <a:off x="3168" y="3982"/>
              <a:ext cx="96" cy="96"/>
              <a:chOff x="2880" y="2544"/>
              <a:chExt cx="96" cy="96"/>
            </a:xfrm>
          </p:grpSpPr>
          <p:sp>
            <p:nvSpPr>
              <p:cNvPr id="40998" name="Line 1121"/>
              <p:cNvSpPr/>
              <p:nvPr/>
            </p:nvSpPr>
            <p:spPr>
              <a:xfrm>
                <a:off x="2880" y="2544"/>
                <a:ext cx="96" cy="96"/>
              </a:xfrm>
              <a:prstGeom prst="line">
                <a:avLst/>
              </a:prstGeom>
              <a:ln w="28575" cap="flat" cmpd="sng">
                <a:solidFill>
                  <a:schemeClr val="tx1"/>
                </a:solidFill>
                <a:prstDash val="solid"/>
                <a:miter/>
                <a:headEnd type="none" w="med" len="med"/>
                <a:tailEnd type="none" w="med" len="med"/>
              </a:ln>
            </p:spPr>
          </p:sp>
          <p:sp>
            <p:nvSpPr>
              <p:cNvPr id="40999" name="Line 1122"/>
              <p:cNvSpPr/>
              <p:nvPr/>
            </p:nvSpPr>
            <p:spPr>
              <a:xfrm flipH="1">
                <a:off x="2880" y="2544"/>
                <a:ext cx="96" cy="96"/>
              </a:xfrm>
              <a:prstGeom prst="line">
                <a:avLst/>
              </a:prstGeom>
              <a:ln w="28575" cap="flat" cmpd="sng">
                <a:solidFill>
                  <a:schemeClr val="tx1"/>
                </a:solidFill>
                <a:prstDash val="solid"/>
                <a:miter/>
                <a:headEnd type="none" w="med" len="med"/>
                <a:tailEnd type="none" w="med" len="med"/>
              </a:ln>
            </p:spPr>
          </p:sp>
        </p:grpSp>
        <p:sp>
          <p:nvSpPr>
            <p:cNvPr id="40988" name="Line 1138"/>
            <p:cNvSpPr/>
            <p:nvPr/>
          </p:nvSpPr>
          <p:spPr>
            <a:xfrm>
              <a:off x="3120" y="3742"/>
              <a:ext cx="544" cy="0"/>
            </a:xfrm>
            <a:prstGeom prst="line">
              <a:avLst/>
            </a:prstGeom>
            <a:ln w="9525" cap="flat" cmpd="sng">
              <a:solidFill>
                <a:schemeClr val="tx1"/>
              </a:solidFill>
              <a:prstDash val="solid"/>
              <a:miter/>
              <a:headEnd type="none" w="med" len="med"/>
              <a:tailEnd type="none" w="med" len="med"/>
            </a:ln>
          </p:spPr>
        </p:sp>
        <p:sp>
          <p:nvSpPr>
            <p:cNvPr id="40989" name="Line 1139"/>
            <p:cNvSpPr/>
            <p:nvPr/>
          </p:nvSpPr>
          <p:spPr>
            <a:xfrm>
              <a:off x="3120" y="3934"/>
              <a:ext cx="544" cy="0"/>
            </a:xfrm>
            <a:prstGeom prst="line">
              <a:avLst/>
            </a:prstGeom>
            <a:ln w="9525" cap="flat" cmpd="sng">
              <a:solidFill>
                <a:schemeClr val="tx1"/>
              </a:solidFill>
              <a:prstDash val="solid"/>
              <a:miter/>
              <a:headEnd type="none" w="med" len="med"/>
              <a:tailEnd type="none" w="med" len="med"/>
            </a:ln>
          </p:spPr>
        </p:sp>
        <p:sp>
          <p:nvSpPr>
            <p:cNvPr id="40990" name="Oval 1142"/>
            <p:cNvSpPr/>
            <p:nvPr/>
          </p:nvSpPr>
          <p:spPr>
            <a:xfrm>
              <a:off x="3530" y="3589"/>
              <a:ext cx="136"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sp>
          <p:nvSpPr>
            <p:cNvPr id="40991" name="Oval 1143"/>
            <p:cNvSpPr/>
            <p:nvPr/>
          </p:nvSpPr>
          <p:spPr>
            <a:xfrm>
              <a:off x="3339" y="3973"/>
              <a:ext cx="136" cy="136"/>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grpSp>
          <p:nvGrpSpPr>
            <p:cNvPr id="40992" name="Group 1144"/>
            <p:cNvGrpSpPr/>
            <p:nvPr/>
          </p:nvGrpSpPr>
          <p:grpSpPr>
            <a:xfrm>
              <a:off x="3360" y="3790"/>
              <a:ext cx="96" cy="96"/>
              <a:chOff x="816" y="3264"/>
              <a:chExt cx="96" cy="96"/>
            </a:xfrm>
          </p:grpSpPr>
          <p:sp>
            <p:nvSpPr>
              <p:cNvPr id="40996" name="Line 1145"/>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0997" name="Line 1146"/>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sp>
          <p:nvSpPr>
            <p:cNvPr id="40993" name="Line 1147"/>
            <p:cNvSpPr/>
            <p:nvPr/>
          </p:nvSpPr>
          <p:spPr>
            <a:xfrm>
              <a:off x="3552" y="3790"/>
              <a:ext cx="96" cy="96"/>
            </a:xfrm>
            <a:prstGeom prst="line">
              <a:avLst/>
            </a:prstGeom>
            <a:ln w="28575" cap="flat" cmpd="sng">
              <a:solidFill>
                <a:schemeClr val="hlink"/>
              </a:solidFill>
              <a:prstDash val="solid"/>
              <a:miter/>
              <a:headEnd type="none" w="med" len="med"/>
              <a:tailEnd type="none" w="med" len="med"/>
            </a:ln>
          </p:spPr>
        </p:sp>
        <p:sp>
          <p:nvSpPr>
            <p:cNvPr id="40994" name="Line 1148"/>
            <p:cNvSpPr/>
            <p:nvPr/>
          </p:nvSpPr>
          <p:spPr>
            <a:xfrm flipH="1">
              <a:off x="3552" y="3790"/>
              <a:ext cx="96" cy="96"/>
            </a:xfrm>
            <a:prstGeom prst="line">
              <a:avLst/>
            </a:prstGeom>
            <a:ln w="28575" cap="flat" cmpd="sng">
              <a:solidFill>
                <a:schemeClr val="hlink"/>
              </a:solidFill>
              <a:prstDash val="solid"/>
              <a:miter/>
              <a:headEnd type="none" w="med" len="med"/>
              <a:tailEnd type="none" w="med" len="med"/>
            </a:ln>
          </p:spPr>
        </p:sp>
        <p:sp>
          <p:nvSpPr>
            <p:cNvPr id="40995" name="Line 1168"/>
            <p:cNvSpPr/>
            <p:nvPr/>
          </p:nvSpPr>
          <p:spPr>
            <a:xfrm>
              <a:off x="2832" y="3310"/>
              <a:ext cx="576" cy="192"/>
            </a:xfrm>
            <a:prstGeom prst="line">
              <a:avLst/>
            </a:prstGeom>
            <a:ln w="9525" cap="flat" cmpd="sng">
              <a:solidFill>
                <a:schemeClr val="tx1"/>
              </a:solidFill>
              <a:prstDash val="solid"/>
              <a:miter/>
              <a:headEnd type="none" w="med" len="med"/>
              <a:tailEnd type="none" w="med" len="med"/>
            </a:ln>
          </p:spPr>
        </p:sp>
      </p:grpSp>
      <p:graphicFrame>
        <p:nvGraphicFramePr>
          <p:cNvPr id="13354" name="Group 1285"/>
          <p:cNvGraphicFramePr>
            <a:graphicFrameLocks noGrp="1"/>
          </p:cNvGraphicFramePr>
          <p:nvPr/>
        </p:nvGraphicFramePr>
        <p:xfrm>
          <a:off x="6253163" y="1989138"/>
          <a:ext cx="2711450" cy="914400"/>
        </p:xfrm>
        <a:graphic>
          <a:graphicData uri="http://schemas.openxmlformats.org/drawingml/2006/table">
            <a:tbl>
              <a:tblPr/>
              <a:tblGrid>
                <a:gridCol w="2711450"/>
              </a:tblGrid>
              <a:tr h="4556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1" i="0" u="none" strike="noStrike" cap="none" normalizeH="0" baseline="0">
                          <a:ln>
                            <a:noFill/>
                          </a:ln>
                          <a:solidFill>
                            <a:schemeClr val="tx2"/>
                          </a:solidFill>
                          <a:effectLst/>
                          <a:latin typeface="Tahoma" panose="020B0604030504040204" pitchFamily="34" charset="0"/>
                          <a:ea typeface="楷体_GB2312" pitchFamily="49" charset="-122"/>
                        </a:rPr>
                        <a:t>数学模型</a:t>
                      </a:r>
                      <a:endParaRPr kumimoji="1" lang="zh-CN" altLang="en-US" sz="2400" b="1" i="0" u="none" strike="noStrike" cap="none" normalizeH="0" baseline="0">
                        <a:ln>
                          <a:noFill/>
                        </a:ln>
                        <a:solidFill>
                          <a:schemeClr val="tx2"/>
                        </a:solidFill>
                        <a:effectLst/>
                        <a:latin typeface="Tahoma" panose="020B0604030504040204" pitchFamily="34" charset="0"/>
                        <a:ea typeface="楷体_GB2312" pitchFamily="49" charset="-122"/>
                      </a:endParaRPr>
                    </a:p>
                  </a:txBody>
                  <a:tcPr marL="91429" marR="91429" horzOverflow="overflow">
                    <a:lnL cap="flat">
                      <a:noFill/>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1" i="0" u="none" strike="noStrike" cap="none" normalizeH="0" baseline="0" dirty="0">
                          <a:ln>
                            <a:noFill/>
                          </a:ln>
                          <a:solidFill>
                            <a:srgbClr val="FF0000"/>
                          </a:solidFill>
                          <a:effectLst/>
                          <a:latin typeface="楷体_GB2312" pitchFamily="49" charset="-122"/>
                          <a:ea typeface="楷体_GB2312" pitchFamily="49" charset="-122"/>
                        </a:rPr>
                        <a:t>一对多的树形结构</a:t>
                      </a:r>
                      <a:endParaRPr kumimoji="1" lang="zh-CN" altLang="en-US" sz="2400" b="1" i="0" u="none" strike="noStrike" cap="none" normalizeH="0" baseline="0" dirty="0">
                        <a:ln>
                          <a:noFill/>
                        </a:ln>
                        <a:solidFill>
                          <a:srgbClr val="FF0000"/>
                        </a:solidFill>
                        <a:effectLst/>
                        <a:latin typeface="楷体_GB2312" pitchFamily="49" charset="-122"/>
                        <a:ea typeface="楷体_GB2312" pitchFamily="49" charset="-122"/>
                      </a:endParaRPr>
                    </a:p>
                  </a:txBody>
                  <a:tcPr marL="91429" marR="91429" horzOverflow="overflow">
                    <a:lnL cap="flat">
                      <a:noFill/>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40977" name="Text Box 1264"/>
          <p:cNvSpPr txBox="1"/>
          <p:nvPr/>
        </p:nvSpPr>
        <p:spPr>
          <a:xfrm>
            <a:off x="3241675" y="6002338"/>
            <a:ext cx="2081213" cy="4000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000" b="1" dirty="0">
                <a:solidFill>
                  <a:schemeClr val="tx2"/>
                </a:solidFill>
                <a:latin typeface="Tahoma" panose="020B0604030504040204" pitchFamily="34" charset="0"/>
                <a:ea typeface="楷体_GB2312"/>
              </a:rPr>
              <a:t>井字棋对弈树</a:t>
            </a:r>
            <a:endParaRPr lang="zh-CN" altLang="en-US" sz="2000" b="1" dirty="0">
              <a:solidFill>
                <a:schemeClr val="tx2"/>
              </a:solidFill>
              <a:latin typeface="Tahoma" panose="020B0604030504040204" pitchFamily="34" charset="0"/>
              <a:ea typeface="楷体_GB2312"/>
            </a:endParaRPr>
          </a:p>
        </p:txBody>
      </p:sp>
      <p:grpSp>
        <p:nvGrpSpPr>
          <p:cNvPr id="40978" name="Group 1279"/>
          <p:cNvGrpSpPr/>
          <p:nvPr/>
        </p:nvGrpSpPr>
        <p:grpSpPr>
          <a:xfrm>
            <a:off x="1795463" y="2203450"/>
            <a:ext cx="215900" cy="215900"/>
            <a:chOff x="816" y="3264"/>
            <a:chExt cx="96" cy="96"/>
          </a:xfrm>
        </p:grpSpPr>
        <p:sp>
          <p:nvSpPr>
            <p:cNvPr id="40983" name="Line 1280"/>
            <p:cNvSpPr/>
            <p:nvPr/>
          </p:nvSpPr>
          <p:spPr>
            <a:xfrm>
              <a:off x="816" y="3264"/>
              <a:ext cx="96" cy="96"/>
            </a:xfrm>
            <a:prstGeom prst="line">
              <a:avLst/>
            </a:prstGeom>
            <a:ln w="28575" cap="flat" cmpd="sng">
              <a:solidFill>
                <a:schemeClr val="tx1"/>
              </a:solidFill>
              <a:prstDash val="solid"/>
              <a:miter/>
              <a:headEnd type="none" w="med" len="med"/>
              <a:tailEnd type="none" w="med" len="med"/>
            </a:ln>
          </p:spPr>
        </p:sp>
        <p:sp>
          <p:nvSpPr>
            <p:cNvPr id="40984" name="Line 1281"/>
            <p:cNvSpPr/>
            <p:nvPr/>
          </p:nvSpPr>
          <p:spPr>
            <a:xfrm flipH="1">
              <a:off x="816" y="3264"/>
              <a:ext cx="96" cy="96"/>
            </a:xfrm>
            <a:prstGeom prst="line">
              <a:avLst/>
            </a:prstGeom>
            <a:ln w="28575" cap="flat" cmpd="sng">
              <a:solidFill>
                <a:schemeClr val="tx1"/>
              </a:solidFill>
              <a:prstDash val="solid"/>
              <a:miter/>
              <a:headEnd type="none" w="med" len="med"/>
              <a:tailEnd type="none" w="med" len="med"/>
            </a:ln>
          </p:spPr>
        </p:sp>
      </p:grpSp>
      <p:sp>
        <p:nvSpPr>
          <p:cNvPr id="40979" name="Text Box 1282"/>
          <p:cNvSpPr txBox="1"/>
          <p:nvPr/>
        </p:nvSpPr>
        <p:spPr>
          <a:xfrm>
            <a:off x="860425" y="2060575"/>
            <a:ext cx="1223963" cy="10160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zh-CN" altLang="en-US" sz="2400" dirty="0">
                <a:solidFill>
                  <a:schemeClr val="tx1"/>
                </a:solidFill>
                <a:latin typeface="Tahoma" panose="020B0604030504040204" pitchFamily="34" charset="0"/>
                <a:ea typeface="楷体_GB2312"/>
              </a:rPr>
              <a:t>先手：</a:t>
            </a:r>
            <a:endParaRPr lang="en-US" altLang="zh-CN" sz="2400" dirty="0">
              <a:solidFill>
                <a:schemeClr val="tx1"/>
              </a:solidFill>
              <a:latin typeface="Tahoma" panose="020B0604030504040204" pitchFamily="34" charset="0"/>
              <a:ea typeface="楷体_GB2312"/>
            </a:endParaRPr>
          </a:p>
          <a:p>
            <a:pPr marL="0" lvl="0" indent="0" defTabSz="914400" eaLnBrk="1" hangingPunct="1">
              <a:spcBef>
                <a:spcPct val="50000"/>
              </a:spcBef>
              <a:buClrTx/>
              <a:buFontTx/>
              <a:buNone/>
            </a:pPr>
            <a:r>
              <a:rPr lang="zh-CN" altLang="en-US" sz="2400" dirty="0">
                <a:solidFill>
                  <a:schemeClr val="tx1"/>
                </a:solidFill>
                <a:latin typeface="Tahoma" panose="020B0604030504040204" pitchFamily="34" charset="0"/>
                <a:ea typeface="楷体_GB2312"/>
              </a:rPr>
              <a:t>后手：</a:t>
            </a:r>
            <a:endParaRPr lang="zh-CN" altLang="en-US" sz="2400" dirty="0">
              <a:solidFill>
                <a:schemeClr val="tx1"/>
              </a:solidFill>
              <a:latin typeface="Tahoma" panose="020B0604030504040204" pitchFamily="34" charset="0"/>
              <a:ea typeface="楷体_GB2312"/>
            </a:endParaRPr>
          </a:p>
        </p:txBody>
      </p:sp>
      <p:sp>
        <p:nvSpPr>
          <p:cNvPr id="40980" name="Oval 1081"/>
          <p:cNvSpPr/>
          <p:nvPr/>
        </p:nvSpPr>
        <p:spPr>
          <a:xfrm>
            <a:off x="1797050" y="2708275"/>
            <a:ext cx="287338" cy="288925"/>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dirty="0">
              <a:solidFill>
                <a:schemeClr val="tx1"/>
              </a:solidFill>
              <a:latin typeface="Times New Roman" panose="02020603050405020304" pitchFamily="18" charset="0"/>
              <a:ea typeface="楷体_GB2312"/>
            </a:endParaRPr>
          </a:p>
        </p:txBody>
      </p:sp>
      <p:sp>
        <p:nvSpPr>
          <p:cNvPr id="13361" name="Freeform 189"/>
          <p:cNvSpPr/>
          <p:nvPr/>
        </p:nvSpPr>
        <p:spPr>
          <a:xfrm>
            <a:off x="261938" y="4164013"/>
            <a:ext cx="3384550" cy="1663700"/>
          </a:xfrm>
          <a:custGeom>
            <a:avLst/>
            <a:gdLst>
              <a:gd name="txL" fmla="*/ 0 w 892"/>
              <a:gd name="txT" fmla="*/ 0 h 570"/>
              <a:gd name="txR" fmla="*/ 892 w 892"/>
              <a:gd name="txB" fmla="*/ 570 h 57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92" h="570">
                <a:moveTo>
                  <a:pt x="619" y="53"/>
                </a:moveTo>
                <a:cubicBezTo>
                  <a:pt x="334" y="0"/>
                  <a:pt x="466" y="6"/>
                  <a:pt x="224" y="18"/>
                </a:cubicBezTo>
                <a:cubicBezTo>
                  <a:pt x="189" y="42"/>
                  <a:pt x="169" y="62"/>
                  <a:pt x="129" y="79"/>
                </a:cubicBezTo>
                <a:cubicBezTo>
                  <a:pt x="98" y="133"/>
                  <a:pt x="63" y="186"/>
                  <a:pt x="35" y="242"/>
                </a:cubicBezTo>
                <a:cubicBezTo>
                  <a:pt x="23" y="311"/>
                  <a:pt x="0" y="381"/>
                  <a:pt x="43" y="448"/>
                </a:cubicBezTo>
                <a:cubicBezTo>
                  <a:pt x="68" y="487"/>
                  <a:pt x="116" y="492"/>
                  <a:pt x="155" y="500"/>
                </a:cubicBezTo>
                <a:cubicBezTo>
                  <a:pt x="250" y="547"/>
                  <a:pt x="342" y="550"/>
                  <a:pt x="447" y="560"/>
                </a:cubicBezTo>
                <a:cubicBezTo>
                  <a:pt x="539" y="553"/>
                  <a:pt x="641" y="570"/>
                  <a:pt x="722" y="526"/>
                </a:cubicBezTo>
                <a:cubicBezTo>
                  <a:pt x="736" y="518"/>
                  <a:pt x="744" y="501"/>
                  <a:pt x="757" y="491"/>
                </a:cubicBezTo>
                <a:cubicBezTo>
                  <a:pt x="786" y="470"/>
                  <a:pt x="820" y="458"/>
                  <a:pt x="851" y="440"/>
                </a:cubicBezTo>
                <a:cubicBezTo>
                  <a:pt x="892" y="358"/>
                  <a:pt x="888" y="325"/>
                  <a:pt x="869" y="233"/>
                </a:cubicBezTo>
                <a:cubicBezTo>
                  <a:pt x="865" y="213"/>
                  <a:pt x="864" y="190"/>
                  <a:pt x="851" y="173"/>
                </a:cubicBezTo>
                <a:cubicBezTo>
                  <a:pt x="832" y="148"/>
                  <a:pt x="786" y="128"/>
                  <a:pt x="757" y="113"/>
                </a:cubicBezTo>
                <a:cubicBezTo>
                  <a:pt x="748" y="102"/>
                  <a:pt x="742" y="88"/>
                  <a:pt x="731" y="79"/>
                </a:cubicBezTo>
                <a:cubicBezTo>
                  <a:pt x="724" y="73"/>
                  <a:pt x="713" y="74"/>
                  <a:pt x="705" y="70"/>
                </a:cubicBezTo>
                <a:cubicBezTo>
                  <a:pt x="683" y="59"/>
                  <a:pt x="647" y="29"/>
                  <a:pt x="619" y="36"/>
                </a:cubicBezTo>
                <a:cubicBezTo>
                  <a:pt x="614" y="37"/>
                  <a:pt x="619" y="47"/>
                  <a:pt x="619" y="53"/>
                </a:cubicBezTo>
                <a:close/>
              </a:path>
            </a:pathLst>
          </a:custGeom>
          <a:noFill/>
          <a:ln w="28575"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3362" name="文本框 13361"/>
          <p:cNvSpPr txBox="1"/>
          <p:nvPr/>
        </p:nvSpPr>
        <p:spPr>
          <a:xfrm>
            <a:off x="684213" y="5581650"/>
            <a:ext cx="6989763" cy="461963"/>
          </a:xfrm>
          <a:prstGeom prst="rect">
            <a:avLst/>
          </a:prstGeom>
          <a:noFill/>
        </p:spPr>
        <p:txBody>
          <a:bodyPr>
            <a:spAutoFit/>
          </a:bodyPr>
          <a:lstStyle/>
          <a:p>
            <a:pPr marR="0" defTabSz="914400">
              <a:buClrTx/>
              <a:buSzTx/>
              <a:buFontTx/>
              <a:buNone/>
              <a:defRPr/>
            </a:pPr>
            <a:r>
              <a:rPr kumimoji="1" lang="zh-CN" altLang="en-US" kern="1200" cap="none" spc="0" normalizeH="0" baseline="0" noProof="0" dirty="0">
                <a:latin typeface="+mn-lt"/>
                <a:ea typeface="宋体" panose="02010600030101010101" pitchFamily="2" charset="-122"/>
                <a:cs typeface="+mn-cs"/>
              </a:rPr>
              <a:t>（</a:t>
            </a:r>
            <a:r>
              <a:rPr kumimoji="1" lang="en-US" altLang="zh-CN" kern="1200" cap="none" spc="0" normalizeH="0" baseline="0" noProof="0" dirty="0">
                <a:latin typeface="+mn-lt"/>
                <a:ea typeface="宋体" panose="02010600030101010101" pitchFamily="2" charset="-122"/>
                <a:cs typeface="+mn-cs"/>
              </a:rPr>
              <a:t>a</a:t>
            </a:r>
            <a:r>
              <a:rPr kumimoji="1" lang="zh-CN" altLang="en-US" kern="1200" cap="none" spc="0" normalizeH="0" baseline="0" noProof="0" dirty="0">
                <a:latin typeface="+mn-lt"/>
                <a:ea typeface="宋体" panose="02010600030101010101" pitchFamily="2" charset="-122"/>
                <a:cs typeface="+mn-cs"/>
              </a:rPr>
              <a:t>）          </a:t>
            </a:r>
            <a:r>
              <a:rPr kumimoji="1" lang="en-US" altLang="zh-CN" kern="1200" cap="none" spc="0" normalizeH="0" baseline="0" noProof="0" dirty="0">
                <a:latin typeface="+mn-lt"/>
                <a:ea typeface="宋体" panose="02010600030101010101" pitchFamily="2" charset="-122"/>
                <a:cs typeface="+mn-cs"/>
              </a:rPr>
              <a:t>(b)            (c)           (d)             (e)</a:t>
            </a:r>
            <a:endParaRPr kumimoji="1" lang="zh-CN" altLang="en-US" kern="1200" cap="none" spc="0" normalizeH="0" baseline="0" noProof="0" dirty="0">
              <a:latin typeface="+mn-lt"/>
              <a:ea typeface="宋体" panose="02010600030101010101" pitchFamily="2" charset="-122"/>
              <a:cs typeface="+mn-cs"/>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33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33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3354"/>
                                        </p:tgtEl>
                                        <p:attrNameLst>
                                          <p:attrName>style.visibility</p:attrName>
                                        </p:attrNameLst>
                                      </p:cBhvr>
                                      <p:to>
                                        <p:strVal val="visible"/>
                                      </p:to>
                                    </p:set>
                                    <p:animEffect transition="in" filter="checkerboard(across)">
                                      <p:cBhvr>
                                        <p:cTn id="31" dur="500"/>
                                        <p:tgtEl>
                                          <p:spTgt spid="1335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3361"/>
                                        </p:tgtEl>
                                        <p:attrNameLst>
                                          <p:attrName>style.visibility</p:attrName>
                                        </p:attrNameLst>
                                      </p:cBhvr>
                                      <p:to>
                                        <p:strVal val="visible"/>
                                      </p:to>
                                    </p:set>
                                    <p:animEffect transition="in" filter="dissolve">
                                      <p:cBhvr>
                                        <p:cTn id="36" dur="500"/>
                                        <p:tgtEl>
                                          <p:spTgt spid="13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297"/>
          <p:cNvSpPr>
            <a:spLocks noGrp="1" noChangeArrowheads="1"/>
          </p:cNvSpPr>
          <p:nvPr>
            <p:ph type="title"/>
          </p:nvPr>
        </p:nvSpPr>
        <p:spPr>
          <a:xfrm>
            <a:off x="1476375" y="623888"/>
            <a:ext cx="6588125" cy="1281113"/>
          </a:xfrm>
        </p:spPr>
        <p:txBody>
          <a:bodyPr vert="horz" wrap="square" lIns="91440" tIns="45720" rIns="91440" bIns="45720" numCol="1" anchor="t" anchorCtr="0" compatLnSpc="1">
            <a:norm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mn-lt"/>
                <a:ea typeface="楷体_GB2312"/>
                <a:cs typeface="+mj-cs"/>
              </a:rPr>
              <a:t>例</a:t>
            </a:r>
            <a:r>
              <a:rPr kumimoji="0" lang="en-US" altLang="zh-CN" sz="4000" b="1" i="0" u="none" strike="noStrike" kern="1200" cap="none" spc="0" normalizeH="0" baseline="0" noProof="0" dirty="0">
                <a:ln>
                  <a:noFill/>
                </a:ln>
                <a:solidFill>
                  <a:schemeClr val="tx1"/>
                </a:solidFill>
                <a:effectLst/>
                <a:uLnTx/>
                <a:uFillTx/>
                <a:latin typeface="+mn-lt"/>
                <a:ea typeface="楷体_GB2312"/>
                <a:cs typeface="+mj-cs"/>
              </a:rPr>
              <a:t>3 </a:t>
            </a:r>
            <a:r>
              <a:rPr kumimoji="0" lang="zh-CN" altLang="en-US" sz="4000" b="1" i="0" u="none" strike="noStrike" kern="1200" cap="none" spc="0" normalizeH="0" baseline="0" noProof="0" dirty="0">
                <a:ln>
                  <a:noFill/>
                </a:ln>
                <a:solidFill>
                  <a:schemeClr val="tx1"/>
                </a:solidFill>
                <a:effectLst/>
                <a:uLnTx/>
                <a:uFillTx/>
                <a:latin typeface="+mn-lt"/>
                <a:ea typeface="楷体_GB2312"/>
                <a:cs typeface="+mj-cs"/>
              </a:rPr>
              <a:t>计算机类开设课程问题</a:t>
            </a:r>
            <a:endParaRPr kumimoji="0" lang="zh-CN" altLang="en-US" sz="4000" b="1" i="0" u="none" strike="noStrike" kern="1200" cap="none" spc="0" normalizeH="0" baseline="0" noProof="0" dirty="0">
              <a:ln>
                <a:noFill/>
              </a:ln>
              <a:solidFill>
                <a:schemeClr val="tx1"/>
              </a:solidFill>
              <a:effectLst/>
              <a:uLnTx/>
              <a:uFillTx/>
              <a:latin typeface="+mn-lt"/>
              <a:ea typeface="楷体_GB2312"/>
              <a:cs typeface="+mj-cs"/>
            </a:endParaRPr>
          </a:p>
        </p:txBody>
      </p:sp>
      <p:sp>
        <p:nvSpPr>
          <p:cNvPr id="43011" name="灯片编号占位符 1"/>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ea typeface="宋体" panose="02010600030101010101" pitchFamily="2" charset="-122"/>
              </a:rPr>
            </a:fld>
            <a:endParaRPr lang="en-US" altLang="zh-CN" sz="1400" dirty="0">
              <a:solidFill>
                <a:schemeClr val="tx1"/>
              </a:solidFill>
              <a:latin typeface="Tahoma" panose="020B0604030504040204" pitchFamily="34" charset="0"/>
              <a:ea typeface="宋体" panose="02010600030101010101" pitchFamily="2" charset="-122"/>
            </a:endParaRPr>
          </a:p>
        </p:txBody>
      </p:sp>
      <p:sp>
        <p:nvSpPr>
          <p:cNvPr id="43012" name="Oval 7"/>
          <p:cNvSpPr/>
          <p:nvPr/>
        </p:nvSpPr>
        <p:spPr>
          <a:xfrm>
            <a:off x="4727575" y="3552825"/>
            <a:ext cx="503238"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13" name="Text Box 8"/>
          <p:cNvSpPr txBox="1"/>
          <p:nvPr/>
        </p:nvSpPr>
        <p:spPr>
          <a:xfrm>
            <a:off x="4716463" y="3540125"/>
            <a:ext cx="431800" cy="431800"/>
          </a:xfrm>
          <a:prstGeom prst="rect">
            <a:avLst/>
          </a:prstGeom>
          <a:noFill/>
          <a:ln w="9525">
            <a:noFill/>
          </a:ln>
        </p:spPr>
        <p:txBody>
          <a:bodyPr wrap="none"/>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C1</a:t>
            </a:r>
            <a:endParaRPr lang="en-US" altLang="zh-CN" sz="1200" dirty="0">
              <a:solidFill>
                <a:schemeClr val="folHlink"/>
              </a:solidFill>
              <a:latin typeface="Times New Roman" panose="02020603050405020304" pitchFamily="18" charset="0"/>
              <a:ea typeface="宋体" panose="02010600030101010101" pitchFamily="2" charset="-122"/>
            </a:endParaRPr>
          </a:p>
        </p:txBody>
      </p:sp>
      <p:sp>
        <p:nvSpPr>
          <p:cNvPr id="43014" name="Oval 9"/>
          <p:cNvSpPr/>
          <p:nvPr/>
        </p:nvSpPr>
        <p:spPr>
          <a:xfrm>
            <a:off x="8475663" y="3295650"/>
            <a:ext cx="503237"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15" name="Oval 10"/>
          <p:cNvSpPr/>
          <p:nvPr/>
        </p:nvSpPr>
        <p:spPr>
          <a:xfrm>
            <a:off x="5614988" y="2595563"/>
            <a:ext cx="503237"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16" name="Oval 11"/>
          <p:cNvSpPr/>
          <p:nvPr/>
        </p:nvSpPr>
        <p:spPr>
          <a:xfrm>
            <a:off x="5953125" y="3205163"/>
            <a:ext cx="503238"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17" name="Oval 12"/>
          <p:cNvSpPr/>
          <p:nvPr/>
        </p:nvSpPr>
        <p:spPr>
          <a:xfrm>
            <a:off x="6332538" y="4105275"/>
            <a:ext cx="539750" cy="468313"/>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18" name="Oval 13"/>
          <p:cNvSpPr/>
          <p:nvPr/>
        </p:nvSpPr>
        <p:spPr>
          <a:xfrm>
            <a:off x="4702175" y="4830763"/>
            <a:ext cx="503238"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19" name="Oval 14"/>
          <p:cNvSpPr/>
          <p:nvPr/>
        </p:nvSpPr>
        <p:spPr>
          <a:xfrm>
            <a:off x="5838825" y="4873625"/>
            <a:ext cx="539750"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20" name="Oval 15"/>
          <p:cNvSpPr/>
          <p:nvPr/>
        </p:nvSpPr>
        <p:spPr>
          <a:xfrm>
            <a:off x="5618163" y="5527675"/>
            <a:ext cx="503237"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21" name="Oval 16"/>
          <p:cNvSpPr/>
          <p:nvPr/>
        </p:nvSpPr>
        <p:spPr>
          <a:xfrm>
            <a:off x="7237413" y="5294313"/>
            <a:ext cx="503237"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22" name="Oval 17"/>
          <p:cNvSpPr/>
          <p:nvPr/>
        </p:nvSpPr>
        <p:spPr>
          <a:xfrm>
            <a:off x="7416800" y="3813175"/>
            <a:ext cx="503238"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23" name="Oval 18"/>
          <p:cNvSpPr/>
          <p:nvPr/>
        </p:nvSpPr>
        <p:spPr>
          <a:xfrm>
            <a:off x="7548563" y="2573338"/>
            <a:ext cx="503237"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24" name="Oval 19"/>
          <p:cNvSpPr/>
          <p:nvPr/>
        </p:nvSpPr>
        <p:spPr>
          <a:xfrm>
            <a:off x="8475663" y="4714875"/>
            <a:ext cx="503237" cy="4318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43025" name="Text Box 20"/>
          <p:cNvSpPr txBox="1"/>
          <p:nvPr/>
        </p:nvSpPr>
        <p:spPr>
          <a:xfrm>
            <a:off x="4659313" y="4811713"/>
            <a:ext cx="431800" cy="431800"/>
          </a:xfrm>
          <a:prstGeom prst="rect">
            <a:avLst/>
          </a:prstGeom>
          <a:noFill/>
          <a:ln w="9525">
            <a:noFill/>
          </a:ln>
        </p:spPr>
        <p:txBody>
          <a:bodyPr wrap="none"/>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C9</a:t>
            </a:r>
            <a:endParaRPr lang="en-US" altLang="zh-CN" sz="1200" dirty="0">
              <a:solidFill>
                <a:schemeClr val="folHlink"/>
              </a:solidFill>
              <a:latin typeface="Times New Roman" panose="02020603050405020304" pitchFamily="18" charset="0"/>
              <a:ea typeface="宋体" panose="02010600030101010101" pitchFamily="2" charset="-122"/>
            </a:endParaRPr>
          </a:p>
        </p:txBody>
      </p:sp>
      <p:sp>
        <p:nvSpPr>
          <p:cNvPr id="43026" name="Text Box 21"/>
          <p:cNvSpPr txBox="1"/>
          <p:nvPr/>
        </p:nvSpPr>
        <p:spPr>
          <a:xfrm>
            <a:off x="5589588" y="2554288"/>
            <a:ext cx="557212"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C4</a:t>
            </a:r>
            <a:endParaRPr lang="en-US" altLang="zh-CN" sz="1200" dirty="0">
              <a:solidFill>
                <a:schemeClr val="folHlink"/>
              </a:solidFill>
              <a:latin typeface="Times New Roman" panose="02020603050405020304" pitchFamily="18" charset="0"/>
              <a:ea typeface="宋体" panose="02010600030101010101" pitchFamily="2" charset="-122"/>
            </a:endParaRPr>
          </a:p>
        </p:txBody>
      </p:sp>
      <p:sp>
        <p:nvSpPr>
          <p:cNvPr id="43027" name="Text Box 22"/>
          <p:cNvSpPr txBox="1"/>
          <p:nvPr/>
        </p:nvSpPr>
        <p:spPr>
          <a:xfrm>
            <a:off x="5934075" y="3201988"/>
            <a:ext cx="431800" cy="431800"/>
          </a:xfrm>
          <a:prstGeom prst="rect">
            <a:avLst/>
          </a:prstGeom>
          <a:noFill/>
          <a:ln w="9525">
            <a:noFill/>
          </a:ln>
        </p:spPr>
        <p:txBody>
          <a:bodyPr wrap="none"/>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C2</a:t>
            </a:r>
            <a:endParaRPr lang="en-US" altLang="zh-CN" sz="1200" dirty="0">
              <a:solidFill>
                <a:schemeClr val="folHlink"/>
              </a:solidFill>
              <a:latin typeface="Times New Roman" panose="02020603050405020304" pitchFamily="18" charset="0"/>
              <a:ea typeface="宋体" panose="02010600030101010101" pitchFamily="2" charset="-122"/>
            </a:endParaRPr>
          </a:p>
        </p:txBody>
      </p:sp>
      <p:sp>
        <p:nvSpPr>
          <p:cNvPr id="43028" name="Text Box 23"/>
          <p:cNvSpPr txBox="1"/>
          <p:nvPr/>
        </p:nvSpPr>
        <p:spPr>
          <a:xfrm>
            <a:off x="6262688" y="4095750"/>
            <a:ext cx="431800" cy="431800"/>
          </a:xfrm>
          <a:prstGeom prst="rect">
            <a:avLst/>
          </a:prstGeom>
          <a:noFill/>
          <a:ln w="9525">
            <a:noFill/>
          </a:ln>
        </p:spPr>
        <p:txBody>
          <a:bodyPr wrap="none"/>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a:t>
            </a:r>
            <a:r>
              <a:rPr lang="en-US" altLang="zh-CN" sz="2200" b="1" dirty="0">
                <a:solidFill>
                  <a:schemeClr val="folHlink"/>
                </a:solidFill>
                <a:latin typeface="Times New Roman" panose="02020603050405020304" pitchFamily="18" charset="0"/>
                <a:ea typeface="宋体" panose="02010600030101010101" pitchFamily="2" charset="-122"/>
              </a:rPr>
              <a:t>12</a:t>
            </a:r>
            <a:endParaRPr lang="en-US" altLang="zh-CN" sz="2200" dirty="0">
              <a:solidFill>
                <a:schemeClr val="folHlink"/>
              </a:solidFill>
              <a:latin typeface="Times New Roman" panose="02020603050405020304" pitchFamily="18" charset="0"/>
              <a:ea typeface="宋体" panose="02010600030101010101" pitchFamily="2" charset="-122"/>
            </a:endParaRPr>
          </a:p>
        </p:txBody>
      </p:sp>
      <p:sp>
        <p:nvSpPr>
          <p:cNvPr id="43029" name="Text Box 24"/>
          <p:cNvSpPr txBox="1"/>
          <p:nvPr/>
        </p:nvSpPr>
        <p:spPr>
          <a:xfrm>
            <a:off x="5778500" y="4854575"/>
            <a:ext cx="431800" cy="431800"/>
          </a:xfrm>
          <a:prstGeom prst="rect">
            <a:avLst/>
          </a:prstGeom>
          <a:noFill/>
          <a:ln w="9525">
            <a:noFill/>
          </a:ln>
        </p:spPr>
        <p:txBody>
          <a:bodyPr wrap="none"/>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a:t>
            </a:r>
            <a:r>
              <a:rPr lang="en-US" altLang="zh-CN" sz="2200" b="1" dirty="0">
                <a:solidFill>
                  <a:schemeClr val="folHlink"/>
                </a:solidFill>
                <a:latin typeface="Times New Roman" panose="02020603050405020304" pitchFamily="18" charset="0"/>
                <a:ea typeface="宋体" panose="02010600030101010101" pitchFamily="2" charset="-122"/>
              </a:rPr>
              <a:t>10</a:t>
            </a:r>
            <a:endParaRPr lang="en-US" altLang="zh-CN" sz="2200" dirty="0">
              <a:solidFill>
                <a:schemeClr val="folHlink"/>
              </a:solidFill>
              <a:latin typeface="Times New Roman" panose="02020603050405020304" pitchFamily="18" charset="0"/>
              <a:ea typeface="宋体" panose="02010600030101010101" pitchFamily="2" charset="-122"/>
            </a:endParaRPr>
          </a:p>
        </p:txBody>
      </p:sp>
      <p:sp>
        <p:nvSpPr>
          <p:cNvPr id="43030" name="Text Box 25"/>
          <p:cNvSpPr txBox="1"/>
          <p:nvPr/>
        </p:nvSpPr>
        <p:spPr>
          <a:xfrm>
            <a:off x="5534025" y="5499100"/>
            <a:ext cx="709613" cy="43180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a:t>
            </a:r>
            <a:r>
              <a:rPr lang="en-US" altLang="zh-CN" sz="2200" b="1" dirty="0">
                <a:solidFill>
                  <a:schemeClr val="folHlink"/>
                </a:solidFill>
                <a:latin typeface="Times New Roman" panose="02020603050405020304" pitchFamily="18" charset="0"/>
                <a:ea typeface="宋体" panose="02010600030101010101" pitchFamily="2" charset="-122"/>
              </a:rPr>
              <a:t>11</a:t>
            </a:r>
            <a:endParaRPr lang="en-US" altLang="zh-CN" sz="2200" dirty="0">
              <a:solidFill>
                <a:schemeClr val="folHlink"/>
              </a:solidFill>
              <a:latin typeface="Times New Roman" panose="02020603050405020304" pitchFamily="18" charset="0"/>
              <a:ea typeface="宋体" panose="02010600030101010101" pitchFamily="2" charset="-122"/>
            </a:endParaRPr>
          </a:p>
        </p:txBody>
      </p:sp>
      <p:sp>
        <p:nvSpPr>
          <p:cNvPr id="43031" name="Text Box 26"/>
          <p:cNvSpPr txBox="1"/>
          <p:nvPr/>
        </p:nvSpPr>
        <p:spPr>
          <a:xfrm>
            <a:off x="7505700" y="2563813"/>
            <a:ext cx="5969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C5</a:t>
            </a:r>
            <a:endParaRPr lang="en-US" altLang="zh-CN" sz="1200" dirty="0">
              <a:solidFill>
                <a:schemeClr val="folHlink"/>
              </a:solidFill>
              <a:latin typeface="Times New Roman" panose="02020603050405020304" pitchFamily="18" charset="0"/>
              <a:ea typeface="宋体" panose="02010600030101010101" pitchFamily="2" charset="-122"/>
            </a:endParaRPr>
          </a:p>
        </p:txBody>
      </p:sp>
      <p:sp>
        <p:nvSpPr>
          <p:cNvPr id="43032" name="Text Box 27"/>
          <p:cNvSpPr txBox="1"/>
          <p:nvPr/>
        </p:nvSpPr>
        <p:spPr>
          <a:xfrm>
            <a:off x="7434263" y="3814763"/>
            <a:ext cx="468312" cy="468312"/>
          </a:xfrm>
          <a:prstGeom prst="rect">
            <a:avLst/>
          </a:prstGeom>
          <a:noFill/>
          <a:ln w="9525">
            <a:noFill/>
          </a:ln>
        </p:spPr>
        <p:txBody>
          <a:bodyPr wrap="none"/>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C3</a:t>
            </a:r>
            <a:endParaRPr lang="en-US" altLang="zh-CN" sz="1200" dirty="0">
              <a:solidFill>
                <a:schemeClr val="folHlink"/>
              </a:solidFill>
              <a:latin typeface="Times New Roman" panose="02020603050405020304" pitchFamily="18" charset="0"/>
              <a:ea typeface="宋体" panose="02010600030101010101" pitchFamily="2" charset="-122"/>
            </a:endParaRPr>
          </a:p>
        </p:txBody>
      </p:sp>
      <p:sp>
        <p:nvSpPr>
          <p:cNvPr id="43033" name="Text Box 28"/>
          <p:cNvSpPr txBox="1"/>
          <p:nvPr/>
        </p:nvSpPr>
        <p:spPr>
          <a:xfrm>
            <a:off x="7218363" y="5275263"/>
            <a:ext cx="431800" cy="431800"/>
          </a:xfrm>
          <a:prstGeom prst="rect">
            <a:avLst/>
          </a:prstGeom>
          <a:noFill/>
          <a:ln w="9525">
            <a:noFill/>
          </a:ln>
        </p:spPr>
        <p:txBody>
          <a:bodyPr wrap="none"/>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C6</a:t>
            </a:r>
            <a:endParaRPr lang="en-US" altLang="zh-CN" sz="1200" dirty="0">
              <a:solidFill>
                <a:schemeClr val="folHlink"/>
              </a:solidFill>
              <a:latin typeface="Times New Roman" panose="02020603050405020304" pitchFamily="18" charset="0"/>
              <a:ea typeface="宋体" panose="02010600030101010101" pitchFamily="2" charset="-122"/>
            </a:endParaRPr>
          </a:p>
        </p:txBody>
      </p:sp>
      <p:sp>
        <p:nvSpPr>
          <p:cNvPr id="43034" name="Text Box 29"/>
          <p:cNvSpPr txBox="1"/>
          <p:nvPr/>
        </p:nvSpPr>
        <p:spPr>
          <a:xfrm>
            <a:off x="8432800" y="3267075"/>
            <a:ext cx="431800" cy="431800"/>
          </a:xfrm>
          <a:prstGeom prst="rect">
            <a:avLst/>
          </a:prstGeom>
          <a:noFill/>
          <a:ln w="9525">
            <a:noFill/>
          </a:ln>
        </p:spPr>
        <p:txBody>
          <a:bodyPr wrap="none"/>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C7</a:t>
            </a:r>
            <a:endParaRPr lang="en-US" altLang="zh-CN" sz="1200" dirty="0">
              <a:solidFill>
                <a:schemeClr val="folHlink"/>
              </a:solidFill>
              <a:latin typeface="Times New Roman" panose="02020603050405020304" pitchFamily="18" charset="0"/>
              <a:ea typeface="宋体" panose="02010600030101010101" pitchFamily="2" charset="-122"/>
            </a:endParaRPr>
          </a:p>
        </p:txBody>
      </p:sp>
      <p:sp>
        <p:nvSpPr>
          <p:cNvPr id="43035" name="Text Box 30"/>
          <p:cNvSpPr txBox="1"/>
          <p:nvPr/>
        </p:nvSpPr>
        <p:spPr>
          <a:xfrm>
            <a:off x="8475663" y="4683125"/>
            <a:ext cx="468312" cy="468313"/>
          </a:xfrm>
          <a:prstGeom prst="rect">
            <a:avLst/>
          </a:prstGeom>
          <a:noFill/>
          <a:ln w="9525">
            <a:noFill/>
          </a:ln>
        </p:spPr>
        <p:txBody>
          <a:bodyPr wrap="none"/>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spcBef>
                <a:spcPct val="0"/>
              </a:spcBef>
              <a:buClrTx/>
              <a:buFontTx/>
              <a:buNone/>
            </a:pPr>
            <a:r>
              <a:rPr lang="en-US" altLang="zh-CN" sz="2400" b="1" dirty="0">
                <a:solidFill>
                  <a:schemeClr val="folHlink"/>
                </a:solidFill>
                <a:latin typeface="Times New Roman" panose="02020603050405020304" pitchFamily="18" charset="0"/>
                <a:ea typeface="宋体" panose="02010600030101010101" pitchFamily="2" charset="-122"/>
              </a:rPr>
              <a:t>C8</a:t>
            </a:r>
            <a:endParaRPr lang="en-US" altLang="zh-CN" sz="1200" dirty="0">
              <a:solidFill>
                <a:schemeClr val="folHlink"/>
              </a:solidFill>
              <a:latin typeface="Times New Roman" panose="02020603050405020304" pitchFamily="18" charset="0"/>
              <a:ea typeface="宋体" panose="02010600030101010101" pitchFamily="2" charset="-122"/>
            </a:endParaRPr>
          </a:p>
        </p:txBody>
      </p:sp>
      <p:sp>
        <p:nvSpPr>
          <p:cNvPr id="43036" name="Line 31"/>
          <p:cNvSpPr/>
          <p:nvPr/>
        </p:nvSpPr>
        <p:spPr>
          <a:xfrm flipV="1">
            <a:off x="4992688" y="2857500"/>
            <a:ext cx="625475" cy="695325"/>
          </a:xfrm>
          <a:prstGeom prst="line">
            <a:avLst/>
          </a:prstGeom>
          <a:ln w="9525" cap="flat" cmpd="sng">
            <a:solidFill>
              <a:schemeClr val="tx1"/>
            </a:solidFill>
            <a:prstDash val="solid"/>
            <a:headEnd type="none" w="med" len="med"/>
            <a:tailEnd type="triangle" w="med" len="med"/>
          </a:ln>
        </p:spPr>
      </p:sp>
      <p:sp>
        <p:nvSpPr>
          <p:cNvPr id="43037" name="Line 32"/>
          <p:cNvSpPr/>
          <p:nvPr/>
        </p:nvSpPr>
        <p:spPr>
          <a:xfrm flipV="1">
            <a:off x="5149850" y="3443288"/>
            <a:ext cx="792163" cy="179387"/>
          </a:xfrm>
          <a:prstGeom prst="line">
            <a:avLst/>
          </a:prstGeom>
          <a:ln w="9525" cap="flat" cmpd="sng">
            <a:solidFill>
              <a:schemeClr val="tx1"/>
            </a:solidFill>
            <a:prstDash val="solid"/>
            <a:headEnd type="none" w="med" len="med"/>
            <a:tailEnd type="triangle" w="med" len="med"/>
          </a:ln>
        </p:spPr>
      </p:sp>
      <p:sp>
        <p:nvSpPr>
          <p:cNvPr id="43038" name="Line 33"/>
          <p:cNvSpPr/>
          <p:nvPr/>
        </p:nvSpPr>
        <p:spPr>
          <a:xfrm>
            <a:off x="5192713" y="3848100"/>
            <a:ext cx="2216150" cy="161925"/>
          </a:xfrm>
          <a:prstGeom prst="line">
            <a:avLst/>
          </a:prstGeom>
          <a:ln w="9525" cap="flat" cmpd="sng">
            <a:solidFill>
              <a:schemeClr val="tx1"/>
            </a:solidFill>
            <a:prstDash val="solid"/>
            <a:headEnd type="none" w="med" len="med"/>
            <a:tailEnd type="triangle" w="med" len="med"/>
          </a:ln>
        </p:spPr>
      </p:sp>
      <p:sp>
        <p:nvSpPr>
          <p:cNvPr id="43039" name="Line 34"/>
          <p:cNvSpPr/>
          <p:nvPr/>
        </p:nvSpPr>
        <p:spPr>
          <a:xfrm>
            <a:off x="5119688" y="3949700"/>
            <a:ext cx="1209675" cy="392113"/>
          </a:xfrm>
          <a:prstGeom prst="line">
            <a:avLst/>
          </a:prstGeom>
          <a:ln w="9525" cap="flat" cmpd="sng">
            <a:solidFill>
              <a:schemeClr val="tx1"/>
            </a:solidFill>
            <a:prstDash val="solid"/>
            <a:headEnd type="none" w="med" len="med"/>
            <a:tailEnd type="triangle" w="med" len="med"/>
          </a:ln>
        </p:spPr>
      </p:sp>
      <p:sp>
        <p:nvSpPr>
          <p:cNvPr id="43040" name="Line 35"/>
          <p:cNvSpPr/>
          <p:nvPr/>
        </p:nvSpPr>
        <p:spPr>
          <a:xfrm flipV="1">
            <a:off x="5160963" y="4483100"/>
            <a:ext cx="1223962" cy="431800"/>
          </a:xfrm>
          <a:prstGeom prst="line">
            <a:avLst/>
          </a:prstGeom>
          <a:ln w="9525" cap="flat" cmpd="sng">
            <a:solidFill>
              <a:schemeClr val="tx1"/>
            </a:solidFill>
            <a:prstDash val="solid"/>
            <a:headEnd type="none" w="med" len="med"/>
            <a:tailEnd type="triangle" w="med" len="med"/>
          </a:ln>
        </p:spPr>
      </p:sp>
      <p:sp>
        <p:nvSpPr>
          <p:cNvPr id="43041" name="Line 36"/>
          <p:cNvSpPr/>
          <p:nvPr/>
        </p:nvSpPr>
        <p:spPr>
          <a:xfrm>
            <a:off x="5208588" y="5078413"/>
            <a:ext cx="619125" cy="0"/>
          </a:xfrm>
          <a:prstGeom prst="line">
            <a:avLst/>
          </a:prstGeom>
          <a:ln w="9525" cap="flat" cmpd="sng">
            <a:solidFill>
              <a:schemeClr val="tx1"/>
            </a:solidFill>
            <a:prstDash val="solid"/>
            <a:headEnd type="none" w="med" len="med"/>
            <a:tailEnd type="triangle" w="med" len="med"/>
          </a:ln>
        </p:spPr>
      </p:sp>
      <p:sp>
        <p:nvSpPr>
          <p:cNvPr id="43042" name="Line 37"/>
          <p:cNvSpPr/>
          <p:nvPr/>
        </p:nvSpPr>
        <p:spPr>
          <a:xfrm>
            <a:off x="5119688" y="5210175"/>
            <a:ext cx="517525" cy="428625"/>
          </a:xfrm>
          <a:prstGeom prst="line">
            <a:avLst/>
          </a:prstGeom>
          <a:ln w="9525" cap="flat" cmpd="sng">
            <a:solidFill>
              <a:schemeClr val="tx1"/>
            </a:solidFill>
            <a:prstDash val="solid"/>
            <a:headEnd type="none" w="med" len="med"/>
            <a:tailEnd type="triangle" w="med" len="med"/>
          </a:ln>
        </p:spPr>
      </p:sp>
      <p:sp>
        <p:nvSpPr>
          <p:cNvPr id="43043" name="Line 38"/>
          <p:cNvSpPr/>
          <p:nvPr/>
        </p:nvSpPr>
        <p:spPr>
          <a:xfrm>
            <a:off x="6121400" y="2800350"/>
            <a:ext cx="1439863" cy="0"/>
          </a:xfrm>
          <a:prstGeom prst="line">
            <a:avLst/>
          </a:prstGeom>
          <a:ln w="9525" cap="flat" cmpd="sng">
            <a:solidFill>
              <a:schemeClr val="tx1"/>
            </a:solidFill>
            <a:prstDash val="solid"/>
            <a:headEnd type="none" w="med" len="med"/>
            <a:tailEnd type="triangle" w="med" len="med"/>
          </a:ln>
        </p:spPr>
      </p:sp>
      <p:sp>
        <p:nvSpPr>
          <p:cNvPr id="43044" name="Line 39"/>
          <p:cNvSpPr/>
          <p:nvPr/>
        </p:nvSpPr>
        <p:spPr>
          <a:xfrm>
            <a:off x="6456363" y="3443288"/>
            <a:ext cx="1020762" cy="458787"/>
          </a:xfrm>
          <a:prstGeom prst="line">
            <a:avLst/>
          </a:prstGeom>
          <a:ln w="9525" cap="flat" cmpd="sng">
            <a:solidFill>
              <a:schemeClr val="tx1"/>
            </a:solidFill>
            <a:prstDash val="solid"/>
            <a:headEnd type="none" w="med" len="med"/>
            <a:tailEnd type="triangle" w="med" len="med"/>
          </a:ln>
        </p:spPr>
      </p:sp>
      <p:sp>
        <p:nvSpPr>
          <p:cNvPr id="43045" name="Line 40"/>
          <p:cNvSpPr/>
          <p:nvPr/>
        </p:nvSpPr>
        <p:spPr>
          <a:xfrm flipV="1">
            <a:off x="6259513" y="4562475"/>
            <a:ext cx="312737" cy="355600"/>
          </a:xfrm>
          <a:prstGeom prst="line">
            <a:avLst/>
          </a:prstGeom>
          <a:ln w="9525" cap="flat" cmpd="sng">
            <a:solidFill>
              <a:schemeClr val="tx1"/>
            </a:solidFill>
            <a:prstDash val="solid"/>
            <a:headEnd type="none" w="med" len="med"/>
            <a:tailEnd type="triangle" w="med" len="med"/>
          </a:ln>
        </p:spPr>
      </p:sp>
      <p:sp>
        <p:nvSpPr>
          <p:cNvPr id="43046" name="Line 41"/>
          <p:cNvSpPr/>
          <p:nvPr/>
        </p:nvSpPr>
        <p:spPr>
          <a:xfrm flipV="1">
            <a:off x="6099175" y="5527675"/>
            <a:ext cx="1141413" cy="193675"/>
          </a:xfrm>
          <a:prstGeom prst="line">
            <a:avLst/>
          </a:prstGeom>
          <a:ln w="9525" cap="flat" cmpd="sng">
            <a:solidFill>
              <a:schemeClr val="tx1"/>
            </a:solidFill>
            <a:prstDash val="solid"/>
            <a:headEnd type="none" w="med" len="med"/>
            <a:tailEnd type="triangle" w="med" len="med"/>
          </a:ln>
        </p:spPr>
      </p:sp>
      <p:sp>
        <p:nvSpPr>
          <p:cNvPr id="43047" name="Line 42"/>
          <p:cNvSpPr/>
          <p:nvPr/>
        </p:nvSpPr>
        <p:spPr>
          <a:xfrm flipV="1">
            <a:off x="7715250" y="5062538"/>
            <a:ext cx="827088" cy="392112"/>
          </a:xfrm>
          <a:prstGeom prst="line">
            <a:avLst/>
          </a:prstGeom>
          <a:ln w="9525" cap="flat" cmpd="sng">
            <a:solidFill>
              <a:schemeClr val="tx1"/>
            </a:solidFill>
            <a:prstDash val="solid"/>
            <a:headEnd type="none" w="med" len="med"/>
            <a:tailEnd type="triangle" w="med" len="med"/>
          </a:ln>
        </p:spPr>
      </p:sp>
      <p:sp>
        <p:nvSpPr>
          <p:cNvPr id="43048" name="Line 43"/>
          <p:cNvSpPr/>
          <p:nvPr/>
        </p:nvSpPr>
        <p:spPr>
          <a:xfrm>
            <a:off x="7834313" y="4187825"/>
            <a:ext cx="690562" cy="611188"/>
          </a:xfrm>
          <a:prstGeom prst="line">
            <a:avLst/>
          </a:prstGeom>
          <a:ln w="9525" cap="flat" cmpd="sng">
            <a:solidFill>
              <a:schemeClr val="tx1"/>
            </a:solidFill>
            <a:prstDash val="solid"/>
            <a:headEnd type="none" w="med" len="med"/>
            <a:tailEnd type="triangle" w="med" len="med"/>
          </a:ln>
        </p:spPr>
      </p:sp>
      <p:sp>
        <p:nvSpPr>
          <p:cNvPr id="43049" name="Line 44"/>
          <p:cNvSpPr/>
          <p:nvPr/>
        </p:nvSpPr>
        <p:spPr>
          <a:xfrm flipV="1">
            <a:off x="7851775" y="3536950"/>
            <a:ext cx="649288" cy="323850"/>
          </a:xfrm>
          <a:prstGeom prst="line">
            <a:avLst/>
          </a:prstGeom>
          <a:ln w="9525" cap="flat" cmpd="sng">
            <a:solidFill>
              <a:schemeClr val="tx1"/>
            </a:solidFill>
            <a:prstDash val="solid"/>
            <a:headEnd type="none" w="med" len="med"/>
            <a:tailEnd type="triangle" w="med" len="med"/>
          </a:ln>
        </p:spPr>
      </p:sp>
      <p:sp>
        <p:nvSpPr>
          <p:cNvPr id="43050" name="Line 45"/>
          <p:cNvSpPr/>
          <p:nvPr/>
        </p:nvSpPr>
        <p:spPr>
          <a:xfrm flipV="1">
            <a:off x="7637463" y="2984500"/>
            <a:ext cx="103187" cy="820738"/>
          </a:xfrm>
          <a:prstGeom prst="line">
            <a:avLst/>
          </a:prstGeom>
          <a:ln w="9525" cap="flat" cmpd="sng">
            <a:solidFill>
              <a:schemeClr val="tx1"/>
            </a:solidFill>
            <a:prstDash val="solid"/>
            <a:headEnd type="none" w="med" len="med"/>
            <a:tailEnd type="triangle" w="med" len="med"/>
          </a:ln>
        </p:spPr>
      </p:sp>
      <p:sp>
        <p:nvSpPr>
          <p:cNvPr id="43051" name="Line 46"/>
          <p:cNvSpPr/>
          <p:nvPr/>
        </p:nvSpPr>
        <p:spPr>
          <a:xfrm>
            <a:off x="7996238" y="2916238"/>
            <a:ext cx="554037" cy="434975"/>
          </a:xfrm>
          <a:prstGeom prst="line">
            <a:avLst/>
          </a:prstGeom>
          <a:ln w="9525" cap="flat" cmpd="sng">
            <a:solidFill>
              <a:schemeClr val="tx1"/>
            </a:solidFill>
            <a:prstDash val="solid"/>
            <a:headEnd type="none" w="med" len="med"/>
            <a:tailEnd type="triangle" w="med" len="med"/>
          </a:ln>
        </p:spPr>
      </p:sp>
      <p:sp>
        <p:nvSpPr>
          <p:cNvPr id="43052" name="Text Box 47"/>
          <p:cNvSpPr txBox="1"/>
          <p:nvPr/>
        </p:nvSpPr>
        <p:spPr>
          <a:xfrm>
            <a:off x="4948238" y="6067425"/>
            <a:ext cx="3995737" cy="4000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000" b="1" dirty="0">
                <a:solidFill>
                  <a:schemeClr val="tx2"/>
                </a:solidFill>
                <a:latin typeface="Tahoma" panose="020B0604030504040204" pitchFamily="34" charset="0"/>
                <a:ea typeface="宋体" panose="02010600030101010101" pitchFamily="2" charset="-122"/>
              </a:rPr>
              <a:t>计算机类课程开设先后关系图</a:t>
            </a:r>
            <a:endParaRPr lang="zh-CN" altLang="en-US" sz="2000" b="1" dirty="0">
              <a:solidFill>
                <a:schemeClr val="tx2"/>
              </a:solidFill>
              <a:latin typeface="Tahoma" panose="020B0604030504040204" pitchFamily="34" charset="0"/>
              <a:ea typeface="宋体" panose="02010600030101010101" pitchFamily="2" charset="-122"/>
            </a:endParaRPr>
          </a:p>
        </p:txBody>
      </p:sp>
      <p:graphicFrame>
        <p:nvGraphicFramePr>
          <p:cNvPr id="45" name="Group 308"/>
          <p:cNvGraphicFramePr>
            <a:graphicFrameLocks noGrp="1"/>
          </p:cNvGraphicFramePr>
          <p:nvPr/>
        </p:nvGraphicFramePr>
        <p:xfrm>
          <a:off x="5956300" y="1495425"/>
          <a:ext cx="2735263" cy="936625"/>
        </p:xfrm>
        <a:graphic>
          <a:graphicData uri="http://schemas.openxmlformats.org/drawingml/2006/table">
            <a:tbl>
              <a:tblPr/>
              <a:tblGrid>
                <a:gridCol w="2735263"/>
              </a:tblGrid>
              <a:tr h="4556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1" i="0" u="none" strike="noStrike" cap="none" normalizeH="0" baseline="0" dirty="0">
                          <a:ln>
                            <a:noFill/>
                          </a:ln>
                          <a:solidFill>
                            <a:schemeClr val="tx2"/>
                          </a:solidFill>
                          <a:effectLst/>
                          <a:latin typeface="Tahoma" panose="020B0604030504040204" pitchFamily="34" charset="0"/>
                          <a:ea typeface="楷体_GB2312" pitchFamily="49" charset="-122"/>
                        </a:rPr>
                        <a:t>数学模型</a:t>
                      </a:r>
                      <a:endParaRPr kumimoji="1" lang="zh-CN" altLang="en-US" sz="2400" b="1" i="0" u="none" strike="noStrike" cap="none" normalizeH="0" baseline="0" dirty="0">
                        <a:ln>
                          <a:noFill/>
                        </a:ln>
                        <a:solidFill>
                          <a:schemeClr val="tx2"/>
                        </a:solidFill>
                        <a:effectLst/>
                        <a:latin typeface="Tahoma" panose="020B0604030504040204" pitchFamily="34" charset="0"/>
                        <a:ea typeface="楷体_GB2312" pitchFamily="49" charset="-122"/>
                      </a:endParaRPr>
                    </a:p>
                  </a:txBody>
                  <a:tcPr horzOverflow="overflow">
                    <a:lnL cap="flat">
                      <a:noFill/>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94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1" i="0" u="none" strike="noStrike" cap="none" normalizeH="0" baseline="0" dirty="0">
                          <a:ln>
                            <a:noFill/>
                          </a:ln>
                          <a:solidFill>
                            <a:srgbClr val="FF0000"/>
                          </a:solidFill>
                          <a:effectLst/>
                          <a:latin typeface="Tahoma" panose="020B0604030504040204" pitchFamily="34" charset="0"/>
                          <a:ea typeface="楷体_GB2312" pitchFamily="49" charset="-122"/>
                        </a:rPr>
                        <a:t>多对多的图形结构</a:t>
                      </a:r>
                      <a:endParaRPr kumimoji="1" lang="zh-CN" altLang="en-US" sz="2400" b="1" i="0" u="none" strike="noStrike" cap="none" normalizeH="0" baseline="0" dirty="0">
                        <a:ln>
                          <a:noFill/>
                        </a:ln>
                        <a:solidFill>
                          <a:srgbClr val="FF0000"/>
                        </a:solidFill>
                        <a:effectLst/>
                        <a:latin typeface="Tahoma" panose="020B0604030504040204" pitchFamily="34" charset="0"/>
                        <a:ea typeface="楷体_GB2312" pitchFamily="49" charset="-122"/>
                      </a:endParaRPr>
                    </a:p>
                  </a:txBody>
                  <a:tcPr horzOverflow="overflow">
                    <a:lnL cap="flat">
                      <a:noFill/>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46" name="表格 45"/>
          <p:cNvGraphicFramePr>
            <a:graphicFrameLocks noGrp="1"/>
          </p:cNvGraphicFramePr>
          <p:nvPr/>
        </p:nvGraphicFramePr>
        <p:xfrm>
          <a:off x="250825" y="1773238"/>
          <a:ext cx="4470400" cy="4397465"/>
        </p:xfrm>
        <a:graphic>
          <a:graphicData uri="http://schemas.openxmlformats.org/drawingml/2006/table">
            <a:tbl>
              <a:tblPr/>
              <a:tblGrid>
                <a:gridCol w="1109025"/>
                <a:gridCol w="1795020"/>
                <a:gridCol w="1566355"/>
              </a:tblGrid>
              <a:tr h="395461">
                <a:tc>
                  <a:txBody>
                    <a:bodyPr/>
                    <a:lstStyle/>
                    <a:p>
                      <a:pPr algn="ctr"/>
                      <a:r>
                        <a:rPr lang="zh-CN" sz="1800" b="1" kern="100" dirty="0">
                          <a:solidFill>
                            <a:srgbClr val="000000"/>
                          </a:solidFill>
                          <a:effectLst/>
                          <a:latin typeface="Times New Roman" panose="02020603050405020304" pitchFamily="18" charset="0"/>
                          <a:ea typeface="楷体_GB2312"/>
                        </a:rPr>
                        <a:t>课程编号</a:t>
                      </a:r>
                      <a:endParaRPr lang="zh-CN" sz="1200" b="1" kern="100" dirty="0">
                        <a:effectLst/>
                        <a:latin typeface="Times New Roman" panose="02020603050405020304" pitchFamily="18" charset="0"/>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1" kern="100" dirty="0">
                          <a:solidFill>
                            <a:srgbClr val="000000"/>
                          </a:solidFill>
                          <a:effectLst/>
                          <a:latin typeface="Times New Roman" panose="02020603050405020304" pitchFamily="18" charset="0"/>
                          <a:ea typeface="楷体_GB2312"/>
                        </a:rPr>
                        <a:t>课程名称</a:t>
                      </a:r>
                      <a:endParaRPr lang="zh-CN" sz="1200" b="1" kern="100" dirty="0">
                        <a:effectLst/>
                        <a:latin typeface="Times New Roman" panose="02020603050405020304" pitchFamily="18" charset="0"/>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1" kern="100" dirty="0">
                          <a:solidFill>
                            <a:srgbClr val="000000"/>
                          </a:solidFill>
                          <a:effectLst/>
                          <a:latin typeface="Times New Roman" panose="02020603050405020304" pitchFamily="18" charset="0"/>
                          <a:ea typeface="楷体_GB2312"/>
                        </a:rPr>
                        <a:t>先</a:t>
                      </a:r>
                      <a:r>
                        <a:rPr lang="zh-CN" altLang="en-US" sz="1800" b="1" kern="100" dirty="0">
                          <a:solidFill>
                            <a:srgbClr val="000000"/>
                          </a:solidFill>
                          <a:effectLst/>
                          <a:latin typeface="Times New Roman" panose="02020603050405020304" pitchFamily="18" charset="0"/>
                          <a:ea typeface="楷体_GB2312"/>
                        </a:rPr>
                        <a:t>行</a:t>
                      </a:r>
                      <a:r>
                        <a:rPr lang="zh-CN" sz="1800" b="1" kern="100" dirty="0">
                          <a:solidFill>
                            <a:srgbClr val="000000"/>
                          </a:solidFill>
                          <a:effectLst/>
                          <a:latin typeface="Times New Roman" panose="02020603050405020304" pitchFamily="18" charset="0"/>
                          <a:ea typeface="楷体_GB2312"/>
                        </a:rPr>
                        <a:t>课程编号</a:t>
                      </a:r>
                      <a:endParaRPr lang="zh-CN" sz="1200" b="1" kern="100" dirty="0">
                        <a:effectLst/>
                        <a:latin typeface="Times New Roman" panose="02020603050405020304" pitchFamily="18" charset="0"/>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dirty="0">
                          <a:solidFill>
                            <a:srgbClr val="000000"/>
                          </a:solidFill>
                          <a:effectLst/>
                          <a:latin typeface="+mn-lt"/>
                          <a:ea typeface="楷体_GB2312"/>
                        </a:rPr>
                        <a:t>C1</a:t>
                      </a:r>
                      <a:endParaRPr lang="zh-CN" sz="1200" b="0" kern="100" dirty="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dirty="0">
                          <a:solidFill>
                            <a:srgbClr val="000000"/>
                          </a:solidFill>
                          <a:effectLst/>
                          <a:latin typeface="+mn-lt"/>
                          <a:ea typeface="楷体_GB2312"/>
                        </a:rPr>
                        <a:t>程序设计基础</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dirty="0">
                          <a:solidFill>
                            <a:srgbClr val="000000"/>
                          </a:solidFill>
                          <a:effectLst/>
                          <a:latin typeface="+mn-lt"/>
                          <a:ea typeface="楷体_GB2312"/>
                        </a:rPr>
                        <a:t>无</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a:solidFill>
                            <a:srgbClr val="000000"/>
                          </a:solidFill>
                          <a:effectLst/>
                          <a:latin typeface="+mn-lt"/>
                          <a:ea typeface="楷体_GB2312"/>
                        </a:rPr>
                        <a:t>C2</a:t>
                      </a:r>
                      <a:endParaRPr lang="zh-CN" sz="1200" b="0" kern="10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dirty="0">
                          <a:solidFill>
                            <a:srgbClr val="000000"/>
                          </a:solidFill>
                          <a:effectLst/>
                          <a:latin typeface="+mn-lt"/>
                          <a:ea typeface="楷体_GB2312"/>
                        </a:rPr>
                        <a:t>离散数学</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C1</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a:solidFill>
                            <a:srgbClr val="000000"/>
                          </a:solidFill>
                          <a:effectLst/>
                          <a:latin typeface="+mn-lt"/>
                          <a:ea typeface="楷体_GB2312"/>
                        </a:rPr>
                        <a:t>C3</a:t>
                      </a:r>
                      <a:endParaRPr lang="zh-CN" sz="1200" b="0" kern="10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a:solidFill>
                            <a:srgbClr val="000000"/>
                          </a:solidFill>
                          <a:effectLst/>
                          <a:latin typeface="+mn-lt"/>
                          <a:ea typeface="楷体_GB2312"/>
                        </a:rPr>
                        <a:t>数据结构</a:t>
                      </a:r>
                      <a:endParaRPr lang="zh-CN" sz="1200" b="0" kern="10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C1</a:t>
                      </a:r>
                      <a:r>
                        <a:rPr lang="zh-CN" sz="1800" b="0" kern="100" dirty="0">
                          <a:solidFill>
                            <a:srgbClr val="000000"/>
                          </a:solidFill>
                          <a:effectLst/>
                          <a:latin typeface="+mn-lt"/>
                          <a:ea typeface="楷体_GB2312"/>
                        </a:rPr>
                        <a:t>，</a:t>
                      </a:r>
                      <a:r>
                        <a:rPr lang="en-US" sz="1800" b="0" kern="100" dirty="0">
                          <a:solidFill>
                            <a:srgbClr val="000000"/>
                          </a:solidFill>
                          <a:effectLst/>
                          <a:latin typeface="+mn-lt"/>
                          <a:ea typeface="楷体_GB2312"/>
                        </a:rPr>
                        <a:t>C2</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dirty="0">
                          <a:solidFill>
                            <a:srgbClr val="000000"/>
                          </a:solidFill>
                          <a:effectLst/>
                          <a:latin typeface="+mn-lt"/>
                          <a:ea typeface="楷体_GB2312"/>
                        </a:rPr>
                        <a:t>C4</a:t>
                      </a:r>
                      <a:endParaRPr lang="zh-CN" sz="1200" b="0" kern="100" dirty="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a:solidFill>
                            <a:srgbClr val="000000"/>
                          </a:solidFill>
                          <a:effectLst/>
                          <a:latin typeface="+mn-lt"/>
                          <a:ea typeface="楷体_GB2312"/>
                        </a:rPr>
                        <a:t>汇编语言</a:t>
                      </a:r>
                      <a:endParaRPr lang="zh-CN" sz="1200" b="0" kern="10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C1</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a:solidFill>
                            <a:srgbClr val="000000"/>
                          </a:solidFill>
                          <a:effectLst/>
                          <a:latin typeface="+mn-lt"/>
                          <a:ea typeface="楷体_GB2312"/>
                        </a:rPr>
                        <a:t>C5</a:t>
                      </a:r>
                      <a:endParaRPr lang="zh-CN" sz="1200" b="0" kern="10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dirty="0">
                          <a:solidFill>
                            <a:srgbClr val="000000"/>
                          </a:solidFill>
                          <a:effectLst/>
                          <a:latin typeface="+mn-lt"/>
                          <a:ea typeface="楷体_GB2312"/>
                        </a:rPr>
                        <a:t>算法</a:t>
                      </a:r>
                      <a:r>
                        <a:rPr lang="zh-CN" altLang="zh-CN" sz="1800" b="0" kern="100" dirty="0">
                          <a:solidFill>
                            <a:srgbClr val="000000"/>
                          </a:solidFill>
                          <a:effectLst/>
                          <a:latin typeface="+mn-lt"/>
                          <a:ea typeface="楷体_GB2312"/>
                        </a:rPr>
                        <a:t>设计</a:t>
                      </a:r>
                      <a:r>
                        <a:rPr lang="zh-CN" sz="1800" b="0" kern="100" dirty="0">
                          <a:solidFill>
                            <a:srgbClr val="000000"/>
                          </a:solidFill>
                          <a:effectLst/>
                          <a:latin typeface="+mn-lt"/>
                          <a:ea typeface="楷体_GB2312"/>
                        </a:rPr>
                        <a:t>与</a:t>
                      </a:r>
                      <a:r>
                        <a:rPr lang="zh-CN" altLang="zh-CN" sz="1800" b="0" kern="100" dirty="0">
                          <a:solidFill>
                            <a:srgbClr val="000000"/>
                          </a:solidFill>
                          <a:effectLst/>
                          <a:latin typeface="+mn-lt"/>
                          <a:ea typeface="楷体_GB2312"/>
                        </a:rPr>
                        <a:t>分析</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C3</a:t>
                      </a:r>
                      <a:r>
                        <a:rPr lang="zh-CN" sz="1800" b="0" kern="100" dirty="0">
                          <a:solidFill>
                            <a:srgbClr val="000000"/>
                          </a:solidFill>
                          <a:effectLst/>
                          <a:latin typeface="+mn-lt"/>
                          <a:ea typeface="楷体_GB2312"/>
                        </a:rPr>
                        <a:t>，</a:t>
                      </a:r>
                      <a:r>
                        <a:rPr lang="en-US" sz="1800" b="0" kern="100" dirty="0">
                          <a:solidFill>
                            <a:srgbClr val="000000"/>
                          </a:solidFill>
                          <a:effectLst/>
                          <a:latin typeface="+mn-lt"/>
                          <a:ea typeface="楷体_GB2312"/>
                        </a:rPr>
                        <a:t>C4</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3174">
                <a:tc>
                  <a:txBody>
                    <a:bodyPr/>
                    <a:lstStyle/>
                    <a:p>
                      <a:pPr algn="ctr"/>
                      <a:r>
                        <a:rPr lang="en-US" sz="1800" b="0" kern="100">
                          <a:solidFill>
                            <a:srgbClr val="000000"/>
                          </a:solidFill>
                          <a:effectLst/>
                          <a:latin typeface="+mn-lt"/>
                          <a:ea typeface="楷体_GB2312"/>
                        </a:rPr>
                        <a:t>C6</a:t>
                      </a:r>
                      <a:endParaRPr lang="zh-CN" sz="1200" b="0" kern="10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a:solidFill>
                            <a:srgbClr val="000000"/>
                          </a:solidFill>
                          <a:effectLst/>
                          <a:latin typeface="+mn-lt"/>
                          <a:ea typeface="楷体_GB2312"/>
                        </a:rPr>
                        <a:t>计算机组成原理</a:t>
                      </a:r>
                      <a:endParaRPr lang="zh-CN" sz="1200" b="0" kern="10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C11</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a:solidFill>
                            <a:srgbClr val="000000"/>
                          </a:solidFill>
                          <a:effectLst/>
                          <a:latin typeface="+mn-lt"/>
                          <a:ea typeface="楷体_GB2312"/>
                        </a:rPr>
                        <a:t>C7</a:t>
                      </a:r>
                      <a:endParaRPr lang="zh-CN" sz="1200" b="0" kern="10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a:solidFill>
                            <a:srgbClr val="000000"/>
                          </a:solidFill>
                          <a:effectLst/>
                          <a:latin typeface="+mn-lt"/>
                          <a:ea typeface="楷体_GB2312"/>
                        </a:rPr>
                        <a:t>编译原理</a:t>
                      </a:r>
                      <a:endParaRPr lang="zh-CN" sz="1200" b="0" kern="10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C5</a:t>
                      </a:r>
                      <a:r>
                        <a:rPr lang="zh-CN" sz="1800" b="0" kern="100" dirty="0">
                          <a:solidFill>
                            <a:srgbClr val="000000"/>
                          </a:solidFill>
                          <a:effectLst/>
                          <a:latin typeface="+mn-lt"/>
                          <a:ea typeface="楷体_GB2312"/>
                        </a:rPr>
                        <a:t>，</a:t>
                      </a:r>
                      <a:r>
                        <a:rPr lang="en-US" sz="1800" b="0" kern="100" dirty="0">
                          <a:solidFill>
                            <a:srgbClr val="000000"/>
                          </a:solidFill>
                          <a:effectLst/>
                          <a:latin typeface="+mn-lt"/>
                          <a:ea typeface="楷体_GB2312"/>
                        </a:rPr>
                        <a:t>C3</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a:solidFill>
                            <a:srgbClr val="000000"/>
                          </a:solidFill>
                          <a:effectLst/>
                          <a:latin typeface="+mn-lt"/>
                          <a:ea typeface="楷体_GB2312"/>
                        </a:rPr>
                        <a:t>C8</a:t>
                      </a:r>
                      <a:endParaRPr lang="zh-CN" sz="1200" b="0" kern="10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a:solidFill>
                            <a:srgbClr val="000000"/>
                          </a:solidFill>
                          <a:effectLst/>
                          <a:latin typeface="+mn-lt"/>
                          <a:ea typeface="楷体_GB2312"/>
                        </a:rPr>
                        <a:t>操作系统</a:t>
                      </a:r>
                      <a:endParaRPr lang="zh-CN" sz="1200" b="0" kern="10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C3</a:t>
                      </a:r>
                      <a:r>
                        <a:rPr lang="zh-CN" sz="1800" b="0" kern="100" dirty="0">
                          <a:solidFill>
                            <a:srgbClr val="000000"/>
                          </a:solidFill>
                          <a:effectLst/>
                          <a:latin typeface="+mn-lt"/>
                          <a:ea typeface="楷体_GB2312"/>
                        </a:rPr>
                        <a:t>，</a:t>
                      </a:r>
                      <a:r>
                        <a:rPr lang="en-US" sz="1800" b="0" kern="100" dirty="0">
                          <a:solidFill>
                            <a:srgbClr val="000000"/>
                          </a:solidFill>
                          <a:effectLst/>
                          <a:latin typeface="+mn-lt"/>
                          <a:ea typeface="楷体_GB2312"/>
                        </a:rPr>
                        <a:t>C6</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a:solidFill>
                            <a:srgbClr val="000000"/>
                          </a:solidFill>
                          <a:effectLst/>
                          <a:latin typeface="+mn-lt"/>
                          <a:ea typeface="楷体_GB2312"/>
                        </a:rPr>
                        <a:t>C9</a:t>
                      </a:r>
                      <a:endParaRPr lang="zh-CN" sz="1200" b="0" kern="10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dirty="0">
                          <a:solidFill>
                            <a:srgbClr val="000000"/>
                          </a:solidFill>
                          <a:effectLst/>
                          <a:latin typeface="+mn-lt"/>
                          <a:ea typeface="楷体_GB2312"/>
                        </a:rPr>
                        <a:t>高等数学</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dirty="0">
                          <a:solidFill>
                            <a:srgbClr val="000000"/>
                          </a:solidFill>
                          <a:effectLst/>
                          <a:latin typeface="+mn-lt"/>
                          <a:ea typeface="楷体_GB2312"/>
                        </a:rPr>
                        <a:t>无</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a:solidFill>
                            <a:srgbClr val="000000"/>
                          </a:solidFill>
                          <a:effectLst/>
                          <a:latin typeface="+mn-lt"/>
                          <a:ea typeface="楷体_GB2312"/>
                        </a:rPr>
                        <a:t>C10</a:t>
                      </a:r>
                      <a:endParaRPr lang="zh-CN" sz="1200" b="0" kern="10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sz="1800" b="0" kern="100">
                          <a:solidFill>
                            <a:srgbClr val="000000"/>
                          </a:solidFill>
                          <a:effectLst/>
                          <a:latin typeface="+mn-lt"/>
                          <a:ea typeface="楷体_GB2312"/>
                        </a:rPr>
                        <a:t>线性代数</a:t>
                      </a:r>
                      <a:endParaRPr lang="zh-CN" sz="1200" b="0" kern="10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C9</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6019">
                <a:tc>
                  <a:txBody>
                    <a:bodyPr/>
                    <a:lstStyle/>
                    <a:p>
                      <a:pPr algn="ctr"/>
                      <a:r>
                        <a:rPr lang="en-US" sz="1800" b="0" kern="100">
                          <a:solidFill>
                            <a:srgbClr val="000000"/>
                          </a:solidFill>
                          <a:effectLst/>
                          <a:latin typeface="+mn-lt"/>
                          <a:ea typeface="楷体_GB2312"/>
                        </a:rPr>
                        <a:t>C11</a:t>
                      </a:r>
                      <a:endParaRPr lang="zh-CN" sz="1200" b="0" kern="10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800" b="0" kern="100" dirty="0">
                          <a:solidFill>
                            <a:srgbClr val="000000"/>
                          </a:solidFill>
                          <a:effectLst/>
                          <a:latin typeface="+mn-lt"/>
                          <a:ea typeface="楷体_GB2312"/>
                        </a:rPr>
                        <a:t>大学</a:t>
                      </a:r>
                      <a:r>
                        <a:rPr lang="zh-CN" sz="1800" b="0" kern="100" dirty="0">
                          <a:solidFill>
                            <a:srgbClr val="000000"/>
                          </a:solidFill>
                          <a:effectLst/>
                          <a:latin typeface="+mn-lt"/>
                          <a:ea typeface="楷体_GB2312"/>
                        </a:rPr>
                        <a:t>物理</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C9</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48550">
                <a:tc>
                  <a:txBody>
                    <a:bodyPr/>
                    <a:lstStyle/>
                    <a:p>
                      <a:pPr algn="ctr"/>
                      <a:r>
                        <a:rPr lang="en-US" sz="1800" b="0" kern="100" dirty="0">
                          <a:solidFill>
                            <a:srgbClr val="000000"/>
                          </a:solidFill>
                          <a:effectLst/>
                          <a:latin typeface="+mn-lt"/>
                          <a:ea typeface="楷体_GB2312"/>
                        </a:rPr>
                        <a:t>C12</a:t>
                      </a:r>
                      <a:endParaRPr lang="zh-CN" sz="1200" b="0" kern="100" dirty="0">
                        <a:effectLst/>
                        <a:latin typeface="+mn-lt"/>
                        <a:ea typeface="楷体_GB2312"/>
                      </a:endParaRPr>
                    </a:p>
                  </a:txBody>
                  <a:tcPr marL="68599" marR="68599"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c>
                  <a:txBody>
                    <a:bodyPr/>
                    <a:lstStyle/>
                    <a:p>
                      <a:pPr algn="ctr"/>
                      <a:r>
                        <a:rPr lang="zh-CN" sz="1800" b="0" kern="100" dirty="0">
                          <a:solidFill>
                            <a:srgbClr val="000000"/>
                          </a:solidFill>
                          <a:effectLst/>
                          <a:latin typeface="+mn-lt"/>
                          <a:ea typeface="楷体_GB2312"/>
                        </a:rPr>
                        <a:t>数值分析</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c>
                  <a:txBody>
                    <a:bodyPr/>
                    <a:lstStyle/>
                    <a:p>
                      <a:pPr algn="ctr"/>
                      <a:r>
                        <a:rPr lang="en-US" sz="1800" b="0" kern="100" dirty="0">
                          <a:solidFill>
                            <a:srgbClr val="000000"/>
                          </a:solidFill>
                          <a:effectLst/>
                          <a:latin typeface="+mn-lt"/>
                          <a:ea typeface="楷体_GB2312"/>
                        </a:rPr>
                        <a:t>C9</a:t>
                      </a:r>
                      <a:r>
                        <a:rPr lang="zh-CN" sz="1800" b="0" kern="100" dirty="0">
                          <a:solidFill>
                            <a:srgbClr val="000000"/>
                          </a:solidFill>
                          <a:effectLst/>
                          <a:latin typeface="+mn-lt"/>
                          <a:ea typeface="楷体_GB2312"/>
                        </a:rPr>
                        <a:t>，</a:t>
                      </a:r>
                      <a:r>
                        <a:rPr lang="en-US" sz="1800" b="0" kern="100" dirty="0">
                          <a:solidFill>
                            <a:srgbClr val="000000"/>
                          </a:solidFill>
                          <a:effectLst/>
                          <a:latin typeface="+mn-lt"/>
                          <a:ea typeface="楷体_GB2312"/>
                        </a:rPr>
                        <a:t>C10</a:t>
                      </a:r>
                      <a:r>
                        <a:rPr lang="zh-CN" sz="1800" b="0" kern="100" dirty="0">
                          <a:solidFill>
                            <a:srgbClr val="000000"/>
                          </a:solidFill>
                          <a:effectLst/>
                          <a:latin typeface="+mn-lt"/>
                          <a:ea typeface="楷体_GB2312"/>
                        </a:rPr>
                        <a:t>，</a:t>
                      </a:r>
                      <a:r>
                        <a:rPr lang="en-US" sz="1800" b="0" kern="100" dirty="0">
                          <a:solidFill>
                            <a:srgbClr val="000000"/>
                          </a:solidFill>
                          <a:effectLst/>
                          <a:latin typeface="+mn-lt"/>
                          <a:ea typeface="楷体_GB2312"/>
                        </a:rPr>
                        <a:t>C1</a:t>
                      </a:r>
                      <a:endParaRPr lang="zh-CN" sz="1200" b="0" kern="100" dirty="0">
                        <a:effectLst/>
                        <a:latin typeface="+mn-lt"/>
                        <a:ea typeface="楷体_GB2312"/>
                      </a:endParaRPr>
                    </a:p>
                  </a:txBody>
                  <a:tcPr marL="68599" marR="68599"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r>
            </a:tbl>
          </a:graphicData>
        </a:graphic>
      </p:graphicFrame>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357188" y="115888"/>
            <a:ext cx="8266112" cy="649287"/>
          </a:xfrm>
        </p:spPr>
        <p:txBody>
          <a:bodyPr vert="horz" wrap="square" lIns="91440" tIns="45720" rIns="91440" bIns="45720" anchor="t" anchorCtr="0"/>
          <a:lstStyle/>
          <a:p>
            <a:r>
              <a:rPr lang="zh-CN" altLang="en-US" dirty="0">
                <a:latin typeface="微软雅黑" panose="020B0503020204020204" pitchFamily="34" charset="-122"/>
                <a:ea typeface="微软雅黑" panose="020B0503020204020204" pitchFamily="34" charset="-122"/>
              </a:rPr>
              <a:t>二、讲什么内容</a:t>
            </a:r>
            <a:endParaRPr lang="zh-CN" altLang="en-US" dirty="0">
              <a:latin typeface="微软雅黑" panose="020B0503020204020204" pitchFamily="34" charset="-122"/>
              <a:ea typeface="微软雅黑" panose="020B0503020204020204" pitchFamily="34" charset="-122"/>
            </a:endParaRPr>
          </a:p>
        </p:txBody>
      </p:sp>
      <p:sp>
        <p:nvSpPr>
          <p:cNvPr id="45059"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 name="Text Box 6"/>
          <p:cNvSpPr txBox="1">
            <a:spLocks noChangeArrowheads="1"/>
          </p:cNvSpPr>
          <p:nvPr/>
        </p:nvSpPr>
        <p:spPr bwMode="auto">
          <a:xfrm>
            <a:off x="5840413" y="5470525"/>
            <a:ext cx="2016125" cy="460375"/>
          </a:xfrm>
          <a:prstGeom prst="rect">
            <a:avLst/>
          </a:prstGeom>
          <a:solidFill>
            <a:schemeClr val="tx2">
              <a:lumMod val="60000"/>
              <a:lumOff val="40000"/>
            </a:schemeClr>
          </a:solidFill>
          <a:ln>
            <a:noFill/>
          </a:ln>
          <a:effectLst/>
        </p:spPr>
        <p:txBody>
          <a:bodyPr>
            <a:spAutoFit/>
          </a:bodyPr>
          <a:lstStyle>
            <a:defPPr>
              <a:defRPr lang="zh-CN"/>
            </a:defPPr>
            <a:lvl1pPr algn="ctr" eaLnBrk="1" hangingPunct="1">
              <a:spcBef>
                <a:spcPct val="50000"/>
              </a:spcBef>
              <a:buClrTx/>
              <a:buSzTx/>
              <a:buFontTx/>
              <a:buNone/>
              <a:defRPr sz="2400" b="0">
                <a:solidFill>
                  <a:srgbClr val="000000"/>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设   计</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45061" name="Rectangle 47"/>
          <p:cNvSpPr/>
          <p:nvPr/>
        </p:nvSpPr>
        <p:spPr>
          <a:xfrm>
            <a:off x="339725" y="1412875"/>
            <a:ext cx="8804275" cy="1827213"/>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lnSpc>
                <a:spcPct val="120000"/>
              </a:lnSpc>
              <a:spcBef>
                <a:spcPct val="0"/>
              </a:spcBef>
              <a:buClrTx/>
              <a:buFontTx/>
              <a:buNone/>
            </a:pPr>
            <a:r>
              <a:rPr lang="zh-CN" altLang="en-US" sz="2400" dirty="0">
                <a:solidFill>
                  <a:schemeClr val="tx1"/>
                </a:solidFill>
                <a:latin typeface="Times New Roman" panose="02020603050405020304" pitchFamily="18" charset="0"/>
                <a:ea typeface="楷体_GB2312"/>
              </a:rPr>
              <a:t>        数据结构主要研究</a:t>
            </a:r>
            <a:r>
              <a:rPr lang="zh-CN" altLang="en-US" sz="2400" dirty="0">
                <a:solidFill>
                  <a:srgbClr val="FF0000"/>
                </a:solidFill>
                <a:latin typeface="Times New Roman" panose="02020603050405020304" pitchFamily="18" charset="0"/>
                <a:ea typeface="楷体_GB2312"/>
              </a:rPr>
              <a:t>非数值计算</a:t>
            </a:r>
            <a:r>
              <a:rPr lang="zh-CN" altLang="en-US" sz="2400" dirty="0">
                <a:solidFill>
                  <a:schemeClr val="tx1"/>
                </a:solidFill>
                <a:latin typeface="Times New Roman" panose="02020603050405020304" pitchFamily="18" charset="0"/>
                <a:ea typeface="楷体_GB2312"/>
              </a:rPr>
              <a:t>的程序设计中计算机的操作</a:t>
            </a:r>
            <a:r>
              <a:rPr lang="zh-CN" altLang="en-US" sz="2400" dirty="0">
                <a:solidFill>
                  <a:srgbClr val="FF0000"/>
                </a:solidFill>
                <a:latin typeface="Times New Roman" panose="02020603050405020304" pitchFamily="18" charset="0"/>
                <a:ea typeface="楷体_GB2312"/>
              </a:rPr>
              <a:t>对象</a:t>
            </a:r>
            <a:r>
              <a:rPr lang="zh-CN" altLang="en-US" sz="2400" dirty="0">
                <a:solidFill>
                  <a:schemeClr val="tx1"/>
                </a:solidFill>
                <a:latin typeface="Times New Roman" panose="02020603050405020304" pitchFamily="18" charset="0"/>
                <a:ea typeface="楷体_GB2312"/>
              </a:rPr>
              <a:t>及其之间的</a:t>
            </a:r>
            <a:r>
              <a:rPr lang="zh-CN" altLang="en-US" sz="2400" dirty="0">
                <a:solidFill>
                  <a:srgbClr val="FF0000"/>
                </a:solidFill>
                <a:latin typeface="Times New Roman" panose="02020603050405020304" pitchFamily="18" charset="0"/>
                <a:ea typeface="楷体_GB2312"/>
              </a:rPr>
              <a:t>关系</a:t>
            </a:r>
            <a:r>
              <a:rPr lang="zh-CN" altLang="en-US" sz="2400" dirty="0">
                <a:solidFill>
                  <a:schemeClr val="tx1"/>
                </a:solidFill>
                <a:latin typeface="Times New Roman" panose="02020603050405020304" pitchFamily="18" charset="0"/>
                <a:ea typeface="楷体_GB2312"/>
              </a:rPr>
              <a:t>和</a:t>
            </a:r>
            <a:r>
              <a:rPr lang="zh-CN" altLang="en-US" sz="2400" dirty="0">
                <a:solidFill>
                  <a:srgbClr val="FF0000"/>
                </a:solidFill>
                <a:latin typeface="Times New Roman" panose="02020603050405020304" pitchFamily="18" charset="0"/>
                <a:ea typeface="楷体_GB2312"/>
              </a:rPr>
              <a:t>操作</a:t>
            </a:r>
            <a:r>
              <a:rPr lang="zh-CN" altLang="en-US" sz="2400" dirty="0">
                <a:solidFill>
                  <a:schemeClr val="tx1"/>
                </a:solidFill>
                <a:latin typeface="Times New Roman" panose="02020603050405020304" pitchFamily="18" charset="0"/>
                <a:ea typeface="楷体_GB2312"/>
              </a:rPr>
              <a:t>。算法分析主要研究如何设计算法以及如何</a:t>
            </a:r>
            <a:r>
              <a:rPr lang="zh-CN" altLang="en-US" sz="2400" dirty="0">
                <a:solidFill>
                  <a:srgbClr val="FF0000"/>
                </a:solidFill>
                <a:latin typeface="Times New Roman" panose="02020603050405020304" pitchFamily="18" charset="0"/>
                <a:ea typeface="楷体_GB2312"/>
              </a:rPr>
              <a:t>定量分析</a:t>
            </a:r>
            <a:r>
              <a:rPr lang="zh-CN" altLang="en-US" sz="2400" dirty="0">
                <a:solidFill>
                  <a:schemeClr val="tx1"/>
                </a:solidFill>
                <a:latin typeface="Times New Roman" panose="02020603050405020304" pitchFamily="18" charset="0"/>
                <a:ea typeface="楷体_GB2312"/>
              </a:rPr>
              <a:t>一个算法需要的计算时间和存储空间，培养正确分析算法计算复杂性的能力。</a:t>
            </a:r>
            <a:endParaRPr lang="en-US" altLang="zh-CN" sz="2400" dirty="0">
              <a:solidFill>
                <a:schemeClr val="tx1"/>
              </a:solidFill>
              <a:latin typeface="Times New Roman" panose="02020603050405020304" pitchFamily="18" charset="0"/>
              <a:ea typeface="楷体_GB2312"/>
            </a:endParaRPr>
          </a:p>
        </p:txBody>
      </p:sp>
      <p:sp>
        <p:nvSpPr>
          <p:cNvPr id="4" name="Text Box 4"/>
          <p:cNvSpPr txBox="1">
            <a:spLocks noChangeArrowheads="1"/>
          </p:cNvSpPr>
          <p:nvPr/>
        </p:nvSpPr>
        <p:spPr bwMode="auto">
          <a:xfrm>
            <a:off x="304800" y="5921375"/>
            <a:ext cx="5616575" cy="460375"/>
          </a:xfrm>
          <a:prstGeom prst="rect">
            <a:avLst/>
          </a:prstGeom>
          <a:solidFill>
            <a:schemeClr val="accent6">
              <a:lumMod val="50000"/>
            </a:schemeClr>
          </a:solid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数  据  结  构</a:t>
            </a:r>
            <a:endParaRPr kumimoji="1" lang="zh-CN" altLang="en-US" sz="24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5" name="Text Box 5"/>
          <p:cNvSpPr txBox="1">
            <a:spLocks noChangeArrowheads="1"/>
          </p:cNvSpPr>
          <p:nvPr/>
        </p:nvSpPr>
        <p:spPr bwMode="auto">
          <a:xfrm>
            <a:off x="304800" y="5470525"/>
            <a:ext cx="3563938" cy="461963"/>
          </a:xfrm>
          <a:prstGeom prst="rect">
            <a:avLst/>
          </a:prstGeom>
          <a:solidFill>
            <a:schemeClr val="accent2">
              <a:lumMod val="75000"/>
            </a:schemeClr>
          </a:solid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基础数据结构</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6" name="Text Box 6"/>
          <p:cNvSpPr txBox="1">
            <a:spLocks noChangeArrowheads="1"/>
          </p:cNvSpPr>
          <p:nvPr/>
        </p:nvSpPr>
        <p:spPr bwMode="auto">
          <a:xfrm>
            <a:off x="3863975" y="5470525"/>
            <a:ext cx="2016125" cy="461963"/>
          </a:xfrm>
          <a:prstGeom prst="rect">
            <a:avLst/>
          </a:prstGeom>
          <a:solidFill>
            <a:schemeClr val="accent6">
              <a:lumMod val="75000"/>
            </a:schemeClr>
          </a:solidFill>
          <a:ln>
            <a:noFill/>
          </a:ln>
          <a:effectLst/>
        </p:spPr>
        <p:txBody>
          <a:bodyPr>
            <a:spAutoFit/>
          </a:bodyPr>
          <a:lstStyle>
            <a:defPPr>
              <a:defRPr lang="zh-CN"/>
            </a:defPPr>
            <a:lvl1pPr algn="ctr" eaLnBrk="1" hangingPunct="1">
              <a:spcBef>
                <a:spcPct val="50000"/>
              </a:spcBef>
              <a:buClrTx/>
              <a:buSzTx/>
              <a:buFontTx/>
              <a:buNone/>
              <a:defRPr sz="2400" b="0">
                <a:solidFill>
                  <a:srgbClr val="000000"/>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应用数据结构</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7" name="Rectangle 7"/>
          <p:cNvSpPr>
            <a:spLocks noChangeArrowheads="1"/>
          </p:cNvSpPr>
          <p:nvPr/>
        </p:nvSpPr>
        <p:spPr bwMode="auto">
          <a:xfrm>
            <a:off x="755650" y="4400550"/>
            <a:ext cx="358775" cy="609600"/>
          </a:xfrm>
          <a:prstGeom prst="rect">
            <a:avLst/>
          </a:prstGeom>
          <a:solidFill>
            <a:schemeClr val="accent2">
              <a:lumMod val="20000"/>
              <a:lumOff val="8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栈</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8" name="Rectangle 8"/>
          <p:cNvSpPr>
            <a:spLocks noChangeArrowheads="1"/>
          </p:cNvSpPr>
          <p:nvPr/>
        </p:nvSpPr>
        <p:spPr bwMode="auto">
          <a:xfrm>
            <a:off x="1216025" y="3943350"/>
            <a:ext cx="358775" cy="1066800"/>
          </a:xfrm>
          <a:prstGeom prst="rect">
            <a:avLst/>
          </a:prstGeom>
          <a:solidFill>
            <a:schemeClr val="accent2">
              <a:lumMod val="20000"/>
              <a:lumOff val="8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队</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列</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9" name="Rectangle 9"/>
          <p:cNvSpPr>
            <a:spLocks noChangeArrowheads="1"/>
          </p:cNvSpPr>
          <p:nvPr/>
        </p:nvSpPr>
        <p:spPr bwMode="auto">
          <a:xfrm>
            <a:off x="304800" y="3692525"/>
            <a:ext cx="360363" cy="1331913"/>
          </a:xfrm>
          <a:prstGeom prst="rect">
            <a:avLst/>
          </a:prstGeom>
          <a:solidFill>
            <a:schemeClr val="accent2">
              <a:lumMod val="20000"/>
              <a:lumOff val="8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线</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性</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表</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0" name="Text Box 10"/>
          <p:cNvSpPr txBox="1">
            <a:spLocks noChangeArrowheads="1"/>
          </p:cNvSpPr>
          <p:nvPr/>
        </p:nvSpPr>
        <p:spPr bwMode="auto">
          <a:xfrm>
            <a:off x="304800" y="5010150"/>
            <a:ext cx="1836738" cy="461963"/>
          </a:xfrm>
          <a:prstGeom prst="rect">
            <a:avLst/>
          </a:prstGeom>
          <a:solidFill>
            <a:schemeClr val="accent2">
              <a:lumMod val="60000"/>
              <a:lumOff val="40000"/>
            </a:schemeClr>
          </a:solid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线性结构</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45069" name="Text Box 11"/>
          <p:cNvSpPr txBox="1"/>
          <p:nvPr/>
        </p:nvSpPr>
        <p:spPr>
          <a:xfrm>
            <a:off x="2079625" y="5010150"/>
            <a:ext cx="1800225" cy="461963"/>
          </a:xfrm>
          <a:prstGeom prst="rect">
            <a:avLst/>
          </a:prstGeom>
          <a:solidFill>
            <a:schemeClr val="accent2"/>
          </a:solid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400" dirty="0">
                <a:solidFill>
                  <a:srgbClr val="000000"/>
                </a:solidFill>
                <a:latin typeface="黑体" panose="02010609060101010101" pitchFamily="49" charset="-122"/>
                <a:ea typeface="黑体" panose="02010609060101010101" pitchFamily="49" charset="-122"/>
              </a:rPr>
              <a:t>非线性结构</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12" name="Rectangle 12"/>
          <p:cNvSpPr>
            <a:spLocks noChangeArrowheads="1"/>
          </p:cNvSpPr>
          <p:nvPr/>
        </p:nvSpPr>
        <p:spPr bwMode="auto">
          <a:xfrm>
            <a:off x="1676400" y="4400550"/>
            <a:ext cx="360363" cy="609600"/>
          </a:xfrm>
          <a:prstGeom prst="rect">
            <a:avLst/>
          </a:prstGeom>
          <a:solidFill>
            <a:schemeClr val="accent2">
              <a:lumMod val="20000"/>
              <a:lumOff val="8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串</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Rectangle 13"/>
          <p:cNvSpPr>
            <a:spLocks noChangeArrowheads="1"/>
          </p:cNvSpPr>
          <p:nvPr/>
        </p:nvSpPr>
        <p:spPr bwMode="auto">
          <a:xfrm>
            <a:off x="4065588" y="4403725"/>
            <a:ext cx="396875" cy="1066800"/>
          </a:xfrm>
          <a:prstGeom prst="rect">
            <a:avLst/>
          </a:prstGeom>
          <a:solidFill>
            <a:schemeClr val="accent2">
              <a:lumMod val="60000"/>
              <a:lumOff val="4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查</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找</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4" name="Rectangle 14"/>
          <p:cNvSpPr>
            <a:spLocks noChangeArrowheads="1"/>
          </p:cNvSpPr>
          <p:nvPr/>
        </p:nvSpPr>
        <p:spPr bwMode="auto">
          <a:xfrm>
            <a:off x="4729163" y="3565525"/>
            <a:ext cx="395288" cy="1905000"/>
          </a:xfrm>
          <a:prstGeom prst="rect">
            <a:avLst/>
          </a:prstGeom>
          <a:solidFill>
            <a:schemeClr val="accent2">
              <a:lumMod val="60000"/>
              <a:lumOff val="4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内</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部</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排</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序</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5" name="Rectangle 15"/>
          <p:cNvSpPr>
            <a:spLocks noChangeArrowheads="1"/>
          </p:cNvSpPr>
          <p:nvPr/>
        </p:nvSpPr>
        <p:spPr bwMode="auto">
          <a:xfrm>
            <a:off x="5376863" y="3565525"/>
            <a:ext cx="396875" cy="1905000"/>
          </a:xfrm>
          <a:prstGeom prst="rect">
            <a:avLst/>
          </a:prstGeom>
          <a:solidFill>
            <a:schemeClr val="accent2">
              <a:lumMod val="60000"/>
              <a:lumOff val="4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外</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部</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排</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序</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6" name="Rectangle 18"/>
          <p:cNvSpPr>
            <a:spLocks noChangeArrowheads="1"/>
          </p:cNvSpPr>
          <p:nvPr/>
        </p:nvSpPr>
        <p:spPr bwMode="auto">
          <a:xfrm>
            <a:off x="2136775" y="3943350"/>
            <a:ext cx="360363" cy="1066800"/>
          </a:xfrm>
          <a:prstGeom prst="rect">
            <a:avLst/>
          </a:prstGeom>
          <a:solidFill>
            <a:schemeClr val="accent2">
              <a:lumMod val="40000"/>
              <a:lumOff val="6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数</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组</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7" name="Rectangle 19"/>
          <p:cNvSpPr>
            <a:spLocks noChangeArrowheads="1"/>
          </p:cNvSpPr>
          <p:nvPr/>
        </p:nvSpPr>
        <p:spPr bwMode="auto">
          <a:xfrm>
            <a:off x="2593975" y="3590925"/>
            <a:ext cx="360363" cy="1404938"/>
          </a:xfrm>
          <a:prstGeom prst="rect">
            <a:avLst/>
          </a:prstGeom>
          <a:solidFill>
            <a:schemeClr val="accent2">
              <a:lumMod val="40000"/>
              <a:lumOff val="6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广</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义</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表</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8" name="Rectangle 20"/>
          <p:cNvSpPr>
            <a:spLocks noChangeArrowheads="1"/>
          </p:cNvSpPr>
          <p:nvPr/>
        </p:nvSpPr>
        <p:spPr bwMode="auto">
          <a:xfrm>
            <a:off x="3041650" y="3154363"/>
            <a:ext cx="360363" cy="1835150"/>
          </a:xfrm>
          <a:prstGeom prst="rect">
            <a:avLst/>
          </a:prstGeom>
          <a:solidFill>
            <a:schemeClr val="accent2">
              <a:lumMod val="40000"/>
              <a:lumOff val="6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树</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和</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二</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叉</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树</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9" name="Rectangle 22"/>
          <p:cNvSpPr>
            <a:spLocks noChangeArrowheads="1"/>
          </p:cNvSpPr>
          <p:nvPr/>
        </p:nvSpPr>
        <p:spPr bwMode="auto">
          <a:xfrm>
            <a:off x="3484563" y="4400550"/>
            <a:ext cx="360363" cy="609600"/>
          </a:xfrm>
          <a:prstGeom prst="rect">
            <a:avLst/>
          </a:prstGeom>
          <a:solidFill>
            <a:schemeClr val="accent2">
              <a:lumMod val="40000"/>
              <a:lumOff val="6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图</a:t>
            </a:r>
            <a:endParaRPr kumimoji="1" lang="zh-CN" altLang="en-US" sz="24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45078" name="灯片编号占位符 1"/>
          <p:cNvSpPr txBox="1"/>
          <p:nvPr/>
        </p:nvSpPr>
        <p:spPr>
          <a:xfrm>
            <a:off x="7240588" y="5969000"/>
            <a:ext cx="1905000" cy="457200"/>
          </a:xfrm>
          <a:prstGeom prst="rect">
            <a:avLst/>
          </a:prstGeom>
          <a:noFill/>
          <a:ln w="9525">
            <a:noFill/>
          </a:ln>
        </p:spPr>
        <p:txBody>
          <a:bodyPr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ea typeface="宋体" panose="02010600030101010101" pitchFamily="2" charset="-122"/>
              </a:rPr>
            </a:fld>
            <a:endParaRPr lang="en-US" altLang="zh-CN" sz="1400" dirty="0">
              <a:solidFill>
                <a:schemeClr val="tx1"/>
              </a:solidFill>
              <a:latin typeface="Tahoma" panose="020B0604030504040204" pitchFamily="34" charset="0"/>
              <a:ea typeface="宋体" panose="02010600030101010101" pitchFamily="2" charset="-122"/>
            </a:endParaRPr>
          </a:p>
        </p:txBody>
      </p:sp>
      <p:sp>
        <p:nvSpPr>
          <p:cNvPr id="21" name="Text Box 4"/>
          <p:cNvSpPr txBox="1">
            <a:spLocks noChangeArrowheads="1"/>
          </p:cNvSpPr>
          <p:nvPr/>
        </p:nvSpPr>
        <p:spPr bwMode="auto">
          <a:xfrm>
            <a:off x="5889625" y="5921375"/>
            <a:ext cx="3024188" cy="460375"/>
          </a:xfrm>
          <a:prstGeom prst="rect">
            <a:avLst/>
          </a:prstGeom>
          <a:solidFill>
            <a:schemeClr val="tx2">
              <a:lumMod val="50000"/>
            </a:schemeClr>
          </a:solid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算 法 分 析</a:t>
            </a:r>
            <a:endParaRPr kumimoji="1" lang="zh-CN" altLang="en-US" sz="24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22" name="Rectangle 18"/>
          <p:cNvSpPr>
            <a:spLocks noChangeArrowheads="1"/>
          </p:cNvSpPr>
          <p:nvPr/>
        </p:nvSpPr>
        <p:spPr bwMode="auto">
          <a:xfrm>
            <a:off x="5951538" y="3582988"/>
            <a:ext cx="396875" cy="1873250"/>
          </a:xfrm>
          <a:prstGeom prst="rect">
            <a:avLst/>
          </a:prstGeom>
          <a:solidFill>
            <a:schemeClr val="tx2">
              <a:lumMod val="20000"/>
              <a:lumOff val="8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递</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归</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与</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分</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治</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Rectangle 19"/>
          <p:cNvSpPr>
            <a:spLocks noChangeArrowheads="1"/>
          </p:cNvSpPr>
          <p:nvPr/>
        </p:nvSpPr>
        <p:spPr bwMode="auto">
          <a:xfrm>
            <a:off x="6470650" y="3932238"/>
            <a:ext cx="395288" cy="1524000"/>
          </a:xfrm>
          <a:prstGeom prst="rect">
            <a:avLst/>
          </a:prstGeom>
          <a:solidFill>
            <a:schemeClr val="tx2">
              <a:lumMod val="20000"/>
              <a:lumOff val="8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动</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态</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规</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划</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4" name="Rectangle 20"/>
          <p:cNvSpPr>
            <a:spLocks noChangeArrowheads="1"/>
          </p:cNvSpPr>
          <p:nvPr/>
        </p:nvSpPr>
        <p:spPr bwMode="auto">
          <a:xfrm>
            <a:off x="6970713" y="4375150"/>
            <a:ext cx="395288" cy="1079500"/>
          </a:xfrm>
          <a:prstGeom prst="rect">
            <a:avLst/>
          </a:prstGeom>
          <a:solidFill>
            <a:schemeClr val="tx2">
              <a:lumMod val="20000"/>
              <a:lumOff val="8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贪</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心</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5" name="Rectangle 20"/>
          <p:cNvSpPr>
            <a:spLocks noChangeArrowheads="1"/>
          </p:cNvSpPr>
          <p:nvPr/>
        </p:nvSpPr>
        <p:spPr bwMode="auto">
          <a:xfrm>
            <a:off x="7466013" y="4376738"/>
            <a:ext cx="395288" cy="1081088"/>
          </a:xfrm>
          <a:prstGeom prst="rect">
            <a:avLst/>
          </a:prstGeom>
          <a:solidFill>
            <a:schemeClr val="tx2">
              <a:lumMod val="20000"/>
              <a:lumOff val="80000"/>
            </a:schemeClr>
          </a:solidFill>
          <a:ln>
            <a:noFill/>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回</a:t>
            </a:r>
            <a:endParaRPr kumimoji="1"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溯</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6" name="Text Box 6"/>
          <p:cNvSpPr txBox="1">
            <a:spLocks noChangeArrowheads="1"/>
          </p:cNvSpPr>
          <p:nvPr/>
        </p:nvSpPr>
        <p:spPr bwMode="auto">
          <a:xfrm>
            <a:off x="7851775" y="5478463"/>
            <a:ext cx="1062038" cy="461963"/>
          </a:xfrm>
          <a:prstGeom prst="rect">
            <a:avLst/>
          </a:prstGeom>
          <a:solidFill>
            <a:schemeClr val="tx2">
              <a:lumMod val="40000"/>
              <a:lumOff val="60000"/>
            </a:schemeClr>
          </a:solidFill>
          <a:ln>
            <a:noFill/>
          </a:ln>
          <a:effectLst/>
        </p:spPr>
        <p:txBody>
          <a:bodyPr>
            <a:spAutoFit/>
          </a:bodyPr>
          <a:lstStyle>
            <a:defPPr>
              <a:defRPr lang="zh-CN"/>
            </a:defPPr>
            <a:lvl1pPr algn="ctr" eaLnBrk="1" hangingPunct="1">
              <a:spcBef>
                <a:spcPct val="50000"/>
              </a:spcBef>
              <a:buClrTx/>
              <a:buSzTx/>
              <a:buFontTx/>
              <a:buNone/>
              <a:defRPr sz="2400" b="0">
                <a:solidFill>
                  <a:srgbClr val="000000"/>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分 析</a:t>
            </a:r>
            <a:endParaRPr kumimoji="1"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45085" name="Rectangle 18"/>
          <p:cNvSpPr/>
          <p:nvPr/>
        </p:nvSpPr>
        <p:spPr>
          <a:xfrm>
            <a:off x="7997825" y="3556000"/>
            <a:ext cx="395288" cy="1908175"/>
          </a:xfrm>
          <a:prstGeom prst="rect">
            <a:avLst/>
          </a:prstGeom>
          <a:solidFill>
            <a:srgbClr val="D7D7EB"/>
          </a:soli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时</a:t>
            </a:r>
            <a:endParaRPr lang="en-US" altLang="zh-CN" sz="2400" dirty="0">
              <a:solidFill>
                <a:srgbClr val="000000"/>
              </a:solidFill>
              <a:latin typeface="黑体" panose="02010609060101010101" pitchFamily="49" charset="-122"/>
              <a:ea typeface="黑体" panose="02010609060101010101" pitchFamily="49" charset="-122"/>
            </a:endParaRPr>
          </a:p>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间</a:t>
            </a:r>
            <a:endParaRPr lang="en-US" altLang="zh-CN" sz="2400" dirty="0">
              <a:solidFill>
                <a:srgbClr val="000000"/>
              </a:solidFill>
              <a:latin typeface="黑体" panose="02010609060101010101" pitchFamily="49" charset="-122"/>
              <a:ea typeface="黑体" panose="02010609060101010101" pitchFamily="49" charset="-122"/>
            </a:endParaRPr>
          </a:p>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复</a:t>
            </a:r>
            <a:endParaRPr lang="en-US" altLang="zh-CN" sz="2400" dirty="0">
              <a:solidFill>
                <a:srgbClr val="000000"/>
              </a:solidFill>
              <a:latin typeface="黑体" panose="02010609060101010101" pitchFamily="49" charset="-122"/>
              <a:ea typeface="黑体" panose="02010609060101010101" pitchFamily="49" charset="-122"/>
            </a:endParaRPr>
          </a:p>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杂</a:t>
            </a:r>
            <a:endParaRPr lang="en-US" altLang="zh-CN" sz="2400" dirty="0">
              <a:solidFill>
                <a:srgbClr val="000000"/>
              </a:solidFill>
              <a:latin typeface="黑体" panose="02010609060101010101" pitchFamily="49" charset="-122"/>
              <a:ea typeface="黑体" panose="02010609060101010101" pitchFamily="49" charset="-122"/>
            </a:endParaRPr>
          </a:p>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度</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45086" name="Rectangle 18"/>
          <p:cNvSpPr/>
          <p:nvPr/>
        </p:nvSpPr>
        <p:spPr>
          <a:xfrm>
            <a:off x="8518525" y="3544888"/>
            <a:ext cx="395288" cy="1908175"/>
          </a:xfrm>
          <a:prstGeom prst="rect">
            <a:avLst/>
          </a:prstGeom>
          <a:solidFill>
            <a:srgbClr val="D7D7EB"/>
          </a:soli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空</a:t>
            </a:r>
            <a:endParaRPr lang="en-US" altLang="zh-CN" sz="2400" dirty="0">
              <a:solidFill>
                <a:srgbClr val="000000"/>
              </a:solidFill>
              <a:latin typeface="黑体" panose="02010609060101010101" pitchFamily="49" charset="-122"/>
              <a:ea typeface="黑体" panose="02010609060101010101" pitchFamily="49" charset="-122"/>
            </a:endParaRPr>
          </a:p>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间</a:t>
            </a:r>
            <a:endParaRPr lang="en-US" altLang="zh-CN" sz="2400" dirty="0">
              <a:solidFill>
                <a:srgbClr val="000000"/>
              </a:solidFill>
              <a:latin typeface="黑体" panose="02010609060101010101" pitchFamily="49" charset="-122"/>
              <a:ea typeface="黑体" panose="02010609060101010101" pitchFamily="49" charset="-122"/>
            </a:endParaRPr>
          </a:p>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复</a:t>
            </a:r>
            <a:endParaRPr lang="en-US" altLang="zh-CN" sz="2400" dirty="0">
              <a:solidFill>
                <a:srgbClr val="000000"/>
              </a:solidFill>
              <a:latin typeface="黑体" panose="02010609060101010101" pitchFamily="49" charset="-122"/>
              <a:ea typeface="黑体" panose="02010609060101010101" pitchFamily="49" charset="-122"/>
            </a:endParaRPr>
          </a:p>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杂</a:t>
            </a:r>
            <a:endParaRPr lang="en-US" altLang="zh-CN" sz="2400" dirty="0">
              <a:solidFill>
                <a:srgbClr val="000000"/>
              </a:solidFill>
              <a:latin typeface="黑体" panose="02010609060101010101" pitchFamily="49" charset="-122"/>
              <a:ea typeface="黑体" panose="02010609060101010101" pitchFamily="49" charset="-122"/>
            </a:endParaRPr>
          </a:p>
          <a:p>
            <a:pPr marL="0" lvl="0" indent="0" algn="ctr" defTabSz="914400" eaLnBrk="1" hangingPunct="1">
              <a:spcBef>
                <a:spcPct val="0"/>
              </a:spcBef>
              <a:buClrTx/>
              <a:buFontTx/>
              <a:buNone/>
            </a:pPr>
            <a:r>
              <a:rPr lang="zh-CN" altLang="en-US" sz="2400" dirty="0">
                <a:solidFill>
                  <a:srgbClr val="000000"/>
                </a:solidFill>
                <a:latin typeface="黑体" panose="02010609060101010101" pitchFamily="49" charset="-122"/>
                <a:ea typeface="黑体" panose="02010609060101010101" pitchFamily="49" charset="-122"/>
              </a:rPr>
              <a:t>度</a:t>
            </a:r>
            <a:endParaRPr lang="zh-CN" altLang="en-US" sz="2400" dirty="0">
              <a:solidFill>
                <a:srgbClr val="000000"/>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50825" y="1052513"/>
            <a:ext cx="8642350" cy="5400675"/>
          </a:xfrm>
          <a:prstGeom prst="rect">
            <a:avLst/>
          </a:prstGeom>
          <a:noFill/>
        </p:spPr>
        <p:txBody>
          <a:bodyPr/>
          <a:lstStyle>
            <a:lvl1pPr marL="469900" indent="-469900" algn="l" rtl="0" eaLnBrk="0" fontAlgn="base" hangingPunct="0">
              <a:spcBef>
                <a:spcPct val="20000"/>
              </a:spcBef>
              <a:spcAft>
                <a:spcPct val="0"/>
              </a:spcAft>
              <a:buClr>
                <a:srgbClr val="FF0000"/>
              </a:buClr>
              <a:buFont typeface="Wingdings" panose="05000000000000000000" pitchFamily="2" charset="2"/>
              <a:buChar char="ü"/>
              <a:defRPr sz="3000">
                <a:solidFill>
                  <a:schemeClr val="tx1"/>
                </a:solidFill>
                <a:latin typeface="+mn-lt"/>
                <a:ea typeface="+mn-ea"/>
                <a:cs typeface="+mn-cs"/>
              </a:defRPr>
            </a:lvl1pPr>
            <a:lvl2pPr marL="908050" indent="-436880" algn="l" rtl="0" eaLnBrk="0" fontAlgn="base" hangingPunct="0">
              <a:spcBef>
                <a:spcPct val="20000"/>
              </a:spcBef>
              <a:spcAft>
                <a:spcPct val="0"/>
              </a:spcAft>
              <a:buClr>
                <a:srgbClr val="FF0000"/>
              </a:buClr>
              <a:buFont typeface="Wingdings" panose="05000000000000000000" pitchFamily="2" charset="2"/>
              <a:buChar char="ü"/>
              <a:defRPr sz="2600">
                <a:solidFill>
                  <a:schemeClr val="tx1"/>
                </a:solidFill>
                <a:latin typeface="+mn-lt"/>
                <a:ea typeface="+mn-ea"/>
              </a:defRPr>
            </a:lvl2pPr>
            <a:lvl3pPr marL="1304925" indent="-395605" algn="l" rtl="0" eaLnBrk="0" fontAlgn="base" hangingPunct="0">
              <a:spcBef>
                <a:spcPct val="20000"/>
              </a:spcBef>
              <a:spcAft>
                <a:spcPct val="0"/>
              </a:spcAft>
              <a:buClr>
                <a:srgbClr val="FF0000"/>
              </a:buClr>
              <a:buFont typeface="Wingdings" panose="05000000000000000000" pitchFamily="2" charset="2"/>
              <a:buChar char="ü"/>
              <a:defRPr sz="2300">
                <a:solidFill>
                  <a:schemeClr val="tx1"/>
                </a:solidFill>
                <a:latin typeface="+mn-lt"/>
                <a:ea typeface="+mn-ea"/>
              </a:defRPr>
            </a:lvl3pPr>
            <a:lvl4pPr marL="1694180" indent="-387350" algn="l" rtl="0" eaLnBrk="0" fontAlgn="base" hangingPunct="0">
              <a:spcBef>
                <a:spcPct val="20000"/>
              </a:spcBef>
              <a:spcAft>
                <a:spcPct val="0"/>
              </a:spcAft>
              <a:buClr>
                <a:srgbClr val="FF0000"/>
              </a:buClr>
              <a:buFont typeface="Wingdings" panose="05000000000000000000" pitchFamily="2" charset="2"/>
              <a:buChar char="ü"/>
              <a:defRPr sz="2000">
                <a:solidFill>
                  <a:schemeClr val="tx1"/>
                </a:solidFill>
                <a:latin typeface="+mn-lt"/>
                <a:ea typeface="+mn-ea"/>
              </a:defRPr>
            </a:lvl4pPr>
            <a:lvl5pPr marL="2094230" indent="-398780" algn="l" rtl="0" eaLnBrk="0" fontAlgn="base" hangingPunct="0">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5pPr>
            <a:lvl6pPr marL="25514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6pPr>
            <a:lvl7pPr marL="30086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7pPr>
            <a:lvl8pPr marL="34658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8pPr>
            <a:lvl9pPr marL="39230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9pPr>
          </a:lstStyle>
          <a:p>
            <a:pPr marL="469900" marR="0" lvl="0" indent="-469900" algn="l" defTabSz="914400" rtl="0" eaLnBrk="1" fontAlgn="base" latinLnBrk="0" hangingPunct="1">
              <a:lnSpc>
                <a:spcPct val="150000"/>
              </a:lnSpc>
              <a:spcBef>
                <a:spcPct val="20000"/>
              </a:spcBef>
              <a:spcAft>
                <a:spcPct val="0"/>
              </a:spcAft>
              <a:buClr>
                <a:srgbClr val="000000"/>
              </a:buClr>
              <a:buSzTx/>
              <a:buFont typeface="Wingdings" panose="05000000000000000000" pitchFamily="2" charset="2"/>
              <a:buChar char="l"/>
              <a:defRPr/>
            </a:pPr>
            <a:r>
              <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课程学习方式</a:t>
            </a:r>
            <a:endPar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469900" marR="0" lvl="0" indent="-46990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Char char="ü"/>
              <a:defRPr/>
            </a:pPr>
            <a:r>
              <a:rPr kumimoji="1" lang="zh-CN" altLang="en-US" sz="2000" b="1" i="0" u="none" strike="noStrike" kern="1200" cap="none" spc="0" normalizeH="0" baseline="0" noProof="0" dirty="0">
                <a:ln>
                  <a:noFill/>
                </a:ln>
                <a:solidFill>
                  <a:schemeClr val="tx2"/>
                </a:solidFill>
                <a:effectLst/>
                <a:uLnTx/>
                <a:uFillTx/>
                <a:latin typeface="+mj-lt"/>
                <a:ea typeface="楷体_GB2312" pitchFamily="49" charset="-122"/>
                <a:cs typeface="+mj-cs"/>
              </a:rPr>
              <a:t>动脑：</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牢记基本概念和经典算法。一定要勤于思考！</a:t>
            </a:r>
            <a:endPar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469900" marR="0" lvl="0" indent="-46990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Char char="ü"/>
              <a:defRPr/>
            </a:pPr>
            <a:r>
              <a:rPr kumimoji="1" lang="zh-CN" altLang="en-US" sz="2000" b="1" i="0" u="none" strike="noStrike" kern="1200" cap="none" spc="0" normalizeH="0" baseline="0" noProof="0" dirty="0">
                <a:ln>
                  <a:noFill/>
                </a:ln>
                <a:solidFill>
                  <a:schemeClr val="tx2"/>
                </a:solidFill>
                <a:effectLst/>
                <a:uLnTx/>
                <a:uFillTx/>
                <a:latin typeface="+mj-lt"/>
                <a:ea typeface="楷体_GB2312" pitchFamily="49" charset="-122"/>
                <a:cs typeface="+mj-cs"/>
              </a:rPr>
              <a:t>动手：</a:t>
            </a:r>
            <a:r>
              <a:rPr kumimoji="1" lang="zh-CN" altLang="pt-BR" sz="2000" b="1" i="0" u="none" strike="noStrike" kern="1200" cap="none" spc="0" normalizeH="0" baseline="0" noProof="0" dirty="0">
                <a:ln>
                  <a:noFill/>
                </a:ln>
                <a:solidFill>
                  <a:schemeClr val="tx1"/>
                </a:solidFill>
                <a:effectLst/>
                <a:uLnTx/>
                <a:uFillTx/>
                <a:latin typeface="+mn-lt"/>
                <a:ea typeface="楷体_GB2312" pitchFamily="49" charset="-122"/>
                <a:cs typeface="+mn-cs"/>
              </a:rPr>
              <a:t>掌握一门编程语言，多做题，注意画图</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。多练、多上机！</a:t>
            </a:r>
            <a:endPar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908050" marR="0" lvl="1" indent="-43688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Char char="ü"/>
              <a:defRPr/>
            </a:pPr>
            <a:r>
              <a:rPr kumimoji="1" lang="zh-CN" altLang="pt-BR" sz="1800" b="1" i="0" u="none" strike="noStrike" kern="1200" cap="none" spc="0" normalizeH="0" baseline="0" noProof="0" dirty="0">
                <a:ln>
                  <a:noFill/>
                </a:ln>
                <a:solidFill>
                  <a:schemeClr val="tx1"/>
                </a:solidFill>
                <a:effectLst/>
                <a:uLnTx/>
                <a:uFillTx/>
                <a:latin typeface="+mn-lt"/>
                <a:ea typeface="楷体_GB2312" pitchFamily="49" charset="-122"/>
                <a:cs typeface="+mn-cs"/>
              </a:rPr>
              <a:t>力扣</a:t>
            </a:r>
            <a:r>
              <a:rPr kumimoji="1" lang="pt-BR" altLang="zh-CN" sz="1800" b="1" i="0" u="none" strike="noStrike" kern="1200" cap="none" spc="0" normalizeH="0" baseline="0" noProof="0" dirty="0">
                <a:ln>
                  <a:noFill/>
                </a:ln>
                <a:solidFill>
                  <a:schemeClr val="tx1"/>
                </a:solidFill>
                <a:effectLst/>
                <a:uLnTx/>
                <a:uFillTx/>
                <a:latin typeface="+mn-lt"/>
                <a:ea typeface="楷体_GB2312" pitchFamily="49" charset="-122"/>
                <a:cs typeface="+mn-cs"/>
              </a:rPr>
              <a:t>leetcode</a:t>
            </a:r>
            <a:r>
              <a:rPr kumimoji="1" lang="zh-CN" altLang="pt-BR" sz="1800" b="1" i="0" u="none" strike="noStrike" kern="1200" cap="none" spc="0" normalizeH="0" baseline="0" noProof="0" dirty="0">
                <a:ln>
                  <a:noFill/>
                </a:ln>
                <a:solidFill>
                  <a:schemeClr val="tx1"/>
                </a:solidFill>
                <a:effectLst/>
                <a:uLnTx/>
                <a:uFillTx/>
                <a:latin typeface="+mn-lt"/>
                <a:ea typeface="楷体_GB2312" pitchFamily="49" charset="-122"/>
                <a:cs typeface="+mn-cs"/>
              </a:rPr>
              <a:t>：</a:t>
            </a:r>
            <a:r>
              <a:rPr kumimoji="1" lang="pt-BR" altLang="zh-CN" sz="1800" b="1" i="0" u="none" strike="noStrike" kern="1200" cap="none" spc="0" normalizeH="0" baseline="0" noProof="0" dirty="0">
                <a:ln>
                  <a:noFill/>
                </a:ln>
                <a:solidFill>
                  <a:schemeClr val="tx1"/>
                </a:solidFill>
                <a:effectLst/>
                <a:uLnTx/>
                <a:uFillTx/>
                <a:latin typeface="+mn-lt"/>
                <a:ea typeface="楷体_GB2312" pitchFamily="49" charset="-122"/>
                <a:cs typeface="+mn-cs"/>
              </a:rPr>
              <a:t>https://leetcode.cn/</a:t>
            </a:r>
            <a:endParaRPr kumimoji="1" lang="en-US" altLang="zh-CN" sz="18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908050" marR="0" lvl="1" indent="-43688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Char char="ü"/>
              <a:defRPr/>
            </a:pPr>
            <a:r>
              <a:rPr kumimoji="1" lang="zh-CN" altLang="pt-BR" sz="1800" b="1" i="0" u="none" strike="noStrike" kern="1200" cap="none" spc="0" normalizeH="0" baseline="0" noProof="0" dirty="0">
                <a:ln>
                  <a:noFill/>
                </a:ln>
                <a:solidFill>
                  <a:schemeClr val="tx1"/>
                </a:solidFill>
                <a:effectLst/>
                <a:uLnTx/>
                <a:uFillTx/>
                <a:latin typeface="+mn-lt"/>
                <a:ea typeface="楷体_GB2312" pitchFamily="49" charset="-122"/>
                <a:cs typeface="+mn-cs"/>
              </a:rPr>
              <a:t>拼题 </a:t>
            </a:r>
            <a:r>
              <a:rPr kumimoji="1" lang="pt-BR" altLang="zh-CN" sz="1800" b="1" i="0" u="none" strike="noStrike" kern="1200" cap="none" spc="0" normalizeH="0" baseline="0" noProof="0" dirty="0">
                <a:ln>
                  <a:noFill/>
                </a:ln>
                <a:solidFill>
                  <a:schemeClr val="tx1"/>
                </a:solidFill>
                <a:effectLst/>
                <a:uLnTx/>
                <a:uFillTx/>
                <a:latin typeface="+mn-lt"/>
                <a:ea typeface="楷体_GB2312" pitchFamily="49" charset="-122"/>
                <a:cs typeface="+mn-cs"/>
              </a:rPr>
              <a:t>A </a:t>
            </a:r>
            <a:r>
              <a:rPr kumimoji="1" lang="zh-CN" altLang="pt-BR" sz="1800" b="1" i="0" u="none" strike="noStrike" kern="1200" cap="none" spc="0" normalizeH="0" baseline="0" noProof="0" dirty="0">
                <a:ln>
                  <a:noFill/>
                </a:ln>
                <a:solidFill>
                  <a:schemeClr val="tx1"/>
                </a:solidFill>
                <a:effectLst/>
                <a:uLnTx/>
                <a:uFillTx/>
                <a:latin typeface="+mn-lt"/>
                <a:ea typeface="楷体_GB2312" pitchFamily="49" charset="-122"/>
                <a:cs typeface="+mn-cs"/>
              </a:rPr>
              <a:t>：</a:t>
            </a:r>
            <a:r>
              <a:rPr kumimoji="1" lang="pt-BR" altLang="zh-CN" sz="1800" b="1" i="0" u="none" strike="noStrike" kern="1200" cap="none" spc="0" normalizeH="0" baseline="0" noProof="0" dirty="0">
                <a:ln>
                  <a:noFill/>
                </a:ln>
                <a:solidFill>
                  <a:schemeClr val="tx1"/>
                </a:solidFill>
                <a:effectLst/>
                <a:uLnTx/>
                <a:uFillTx/>
                <a:latin typeface="+mn-lt"/>
                <a:ea typeface="楷体_GB2312" pitchFamily="49" charset="-122"/>
                <a:cs typeface="+mn-cs"/>
              </a:rPr>
              <a:t>https://pintia.cn/</a:t>
            </a:r>
            <a:endPar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469900" marR="0" lvl="0" indent="-46990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Char char="ü"/>
              <a:defRPr/>
            </a:pPr>
            <a:r>
              <a:rPr kumimoji="1" lang="zh-CN" altLang="en-US" sz="2000" b="1" i="0" u="none" strike="noStrike" kern="1200" cap="none" spc="0" normalizeH="0" baseline="0" noProof="0" dirty="0">
                <a:ln>
                  <a:noFill/>
                </a:ln>
                <a:solidFill>
                  <a:schemeClr val="tx2"/>
                </a:solidFill>
                <a:effectLst/>
                <a:uLnTx/>
                <a:uFillTx/>
                <a:latin typeface="+mj-lt"/>
                <a:ea typeface="楷体_GB2312" pitchFamily="49" charset="-122"/>
                <a:cs typeface="+mj-cs"/>
              </a:rPr>
              <a:t>善用资源：</a:t>
            </a:r>
            <a:r>
              <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rPr>
              <a:t>《</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数据结构与算法图解</a:t>
            </a:r>
            <a:r>
              <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rPr>
              <a:t>》</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a:t>
            </a:r>
            <a:r>
              <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rPr>
              <a:t>《</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剑指</a:t>
            </a:r>
            <a:r>
              <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rPr>
              <a:t>offer》</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、慕课、</a:t>
            </a:r>
            <a:r>
              <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rPr>
              <a:t>B</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站等。</a:t>
            </a:r>
            <a:endPar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469900" marR="0" lvl="0" indent="-46990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Char char="ü"/>
              <a:defRPr/>
            </a:pPr>
            <a:r>
              <a:rPr kumimoji="1" lang="zh-CN" altLang="en-US" sz="2000" b="1" i="0" u="none" strike="noStrike" kern="1200" cap="none" spc="0" normalizeH="0" baseline="0" noProof="0" dirty="0">
                <a:ln>
                  <a:noFill/>
                </a:ln>
                <a:solidFill>
                  <a:schemeClr val="tx2"/>
                </a:solidFill>
                <a:effectLst/>
                <a:uLnTx/>
                <a:uFillTx/>
                <a:latin typeface="+mn-lt"/>
                <a:ea typeface="楷体_GB2312" pitchFamily="49" charset="-122"/>
                <a:cs typeface="+mn-cs"/>
              </a:rPr>
              <a:t>宜：</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联系实际，富于联想，总结共性和特性， </a:t>
            </a:r>
            <a:endPar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0" marR="0" lvl="0" indent="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None/>
              <a:defRPr/>
            </a:pPr>
            <a:r>
              <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rPr>
              <a:t>          </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归类，对比</a:t>
            </a:r>
            <a:r>
              <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rPr>
              <a:t>……</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a:t>
            </a:r>
            <a:endParaRPr kumimoji="1" lang="en-US" altLang="zh-CN" sz="20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469900" marR="0" lvl="0" indent="-46990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Char char="ü"/>
              <a:defRPr/>
            </a:pPr>
            <a:r>
              <a:rPr kumimoji="1" lang="zh-CN" altLang="en-US" sz="2000" b="1" i="0" u="none" strike="noStrike" kern="1200" cap="none" spc="0" normalizeH="0" baseline="0" noProof="0" dirty="0">
                <a:ln>
                  <a:noFill/>
                </a:ln>
                <a:solidFill>
                  <a:schemeClr val="tx2"/>
                </a:solidFill>
                <a:effectLst/>
                <a:uLnTx/>
                <a:uFillTx/>
                <a:latin typeface="+mn-lt"/>
                <a:ea typeface="楷体_GB2312" pitchFamily="49" charset="-122"/>
                <a:cs typeface="+mn-cs"/>
              </a:rPr>
              <a:t>忌</a:t>
            </a:r>
            <a:r>
              <a:rPr kumimoji="1" lang="zh-CN" altLang="en-US" sz="2000" b="0" i="0" u="none" strike="noStrike" kern="1200" cap="none" spc="0" normalizeH="0" baseline="0" noProof="0" dirty="0">
                <a:ln>
                  <a:noFill/>
                </a:ln>
                <a:solidFill>
                  <a:schemeClr val="tx1"/>
                </a:solidFill>
                <a:effectLst/>
                <a:uLnTx/>
                <a:uFillTx/>
                <a:latin typeface="+mn-lt"/>
                <a:ea typeface="楷体_GB2312" pitchFamily="49" charset="-122"/>
                <a:cs typeface="+mn-cs"/>
              </a:rPr>
              <a:t>：</a:t>
            </a:r>
            <a:r>
              <a:rPr kumimoji="1" lang="zh-CN" altLang="en-US" sz="2000" b="1" i="0" u="none" strike="noStrike" kern="1200" cap="none" spc="0" normalizeH="0" baseline="0" noProof="0" dirty="0">
                <a:ln>
                  <a:noFill/>
                </a:ln>
                <a:solidFill>
                  <a:schemeClr val="tx1"/>
                </a:solidFill>
                <a:effectLst/>
                <a:uLnTx/>
                <a:uFillTx/>
                <a:latin typeface="+mn-lt"/>
                <a:ea typeface="楷体_GB2312" pitchFamily="49" charset="-122"/>
                <a:cs typeface="+mn-cs"/>
              </a:rPr>
              <a:t>求偏、求难、重算法轻概念</a:t>
            </a:r>
            <a:r>
              <a:rPr kumimoji="1" lang="zh-CN" altLang="en-US" sz="2000" b="0" i="0" u="none" strike="noStrike" kern="1200" cap="none" spc="0" normalizeH="0" baseline="0" noProof="0" dirty="0">
                <a:ln>
                  <a:noFill/>
                </a:ln>
                <a:solidFill>
                  <a:schemeClr val="tx1"/>
                </a:solidFill>
                <a:effectLst/>
                <a:uLnTx/>
                <a:uFillTx/>
                <a:latin typeface="+mn-lt"/>
                <a:ea typeface="楷体_GB2312" pitchFamily="49" charset="-122"/>
                <a:cs typeface="+mn-cs"/>
              </a:rPr>
              <a:t>。</a:t>
            </a:r>
            <a:endParaRPr kumimoji="1" lang="zh-CN" altLang="en-US" sz="2000" b="0"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469900" marR="0" lvl="0" indent="-46990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Char char="ü"/>
              <a:defRPr/>
            </a:pPr>
            <a:r>
              <a:rPr kumimoji="1" lang="zh-CN" altLang="en-US" sz="2000" b="1" i="0" u="none" strike="noStrike" kern="1200" cap="none" spc="0" normalizeH="0" baseline="0" noProof="0" dirty="0">
                <a:ln>
                  <a:noFill/>
                </a:ln>
                <a:solidFill>
                  <a:schemeClr val="tx2"/>
                </a:solidFill>
                <a:effectLst/>
                <a:uLnTx/>
                <a:uFillTx/>
                <a:latin typeface="+mn-lt"/>
                <a:ea typeface="楷体_GB2312" pitchFamily="49" charset="-122"/>
                <a:cs typeface="+mn-cs"/>
              </a:rPr>
              <a:t>三阶段</a:t>
            </a:r>
            <a:r>
              <a:rPr kumimoji="1" lang="zh-CN" altLang="en-US" sz="2000" b="0" i="0" u="none" strike="noStrike" kern="1200" cap="none" spc="0" normalizeH="0" baseline="0" noProof="0" dirty="0">
                <a:ln>
                  <a:noFill/>
                </a:ln>
                <a:solidFill>
                  <a:schemeClr val="tx1"/>
                </a:solidFill>
                <a:effectLst/>
                <a:uLnTx/>
                <a:uFillTx/>
                <a:latin typeface="+mn-lt"/>
                <a:ea typeface="楷体_GB2312" pitchFamily="49" charset="-122"/>
                <a:cs typeface="+mn-cs"/>
              </a:rPr>
              <a:t>：</a:t>
            </a:r>
            <a:r>
              <a:rPr kumimoji="1"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模仿</a:t>
            </a:r>
            <a:r>
              <a:rPr kumimoji="1" lang="en-US" altLang="zh-CN" sz="2000" b="1" i="0" u="none" strike="noStrike" kern="1200" cap="none" spc="0" normalizeH="0" baseline="0" noProof="0" dirty="0">
                <a:ln>
                  <a:noFill/>
                </a:ln>
                <a:solidFill>
                  <a:srgbClr val="FF0000"/>
                </a:solidFill>
                <a:effectLst/>
                <a:uLnTx/>
                <a:uFillTx/>
                <a:latin typeface="+mn-lt"/>
                <a:ea typeface="楷体_GB2312" pitchFamily="49" charset="-122"/>
                <a:cs typeface="+mn-cs"/>
              </a:rPr>
              <a:t>-&gt;</a:t>
            </a:r>
            <a:r>
              <a:rPr kumimoji="1"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总结</a:t>
            </a:r>
            <a:r>
              <a:rPr kumimoji="1" lang="en-US" altLang="zh-CN" sz="2000" b="1" i="0" u="none" strike="noStrike" kern="1200" cap="none" spc="0" normalizeH="0" baseline="0" noProof="0" dirty="0">
                <a:ln>
                  <a:noFill/>
                </a:ln>
                <a:solidFill>
                  <a:srgbClr val="FF0000"/>
                </a:solidFill>
                <a:effectLst/>
                <a:uLnTx/>
                <a:uFillTx/>
                <a:latin typeface="+mn-lt"/>
                <a:ea typeface="楷体_GB2312" pitchFamily="49" charset="-122"/>
                <a:cs typeface="+mn-cs"/>
              </a:rPr>
              <a:t>-&gt;</a:t>
            </a:r>
            <a:r>
              <a:rPr kumimoji="1"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创新</a:t>
            </a:r>
            <a:r>
              <a:rPr kumimoji="1" lang="zh-CN" altLang="en-US" sz="2000" b="0" i="0" u="none" strike="noStrike" kern="1200" cap="none" spc="0" normalizeH="0" baseline="0" noProof="0" dirty="0">
                <a:ln>
                  <a:noFill/>
                </a:ln>
                <a:solidFill>
                  <a:schemeClr val="tx1"/>
                </a:solidFill>
                <a:effectLst/>
                <a:uLnTx/>
                <a:uFillTx/>
                <a:latin typeface="+mn-lt"/>
                <a:ea typeface="楷体_GB2312" pitchFamily="49" charset="-122"/>
                <a:cs typeface="+mn-cs"/>
              </a:rPr>
              <a:t> </a:t>
            </a:r>
            <a:endParaRPr kumimoji="1" lang="en-US" altLang="zh-CN" sz="2000" b="0"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469900" marR="0" lvl="0" indent="-469900" algn="just" defTabSz="914400" rtl="0" eaLnBrk="1" fontAlgn="base" latinLnBrk="0" hangingPunct="1">
              <a:lnSpc>
                <a:spcPct val="100000"/>
              </a:lnSpc>
              <a:spcBef>
                <a:spcPts val="600"/>
              </a:spcBef>
              <a:spcAft>
                <a:spcPct val="0"/>
              </a:spcAft>
              <a:buClr>
                <a:srgbClr val="FF0000"/>
              </a:buClr>
              <a:buSzTx/>
              <a:buFont typeface="Wingdings" panose="05000000000000000000" pitchFamily="2" charset="2"/>
              <a:buChar char="ü"/>
              <a:defRPr/>
            </a:pPr>
            <a:endParaRPr kumimoji="1" lang="zh-CN" altLang="en-US" sz="2000" b="0"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431800" marR="0" lvl="1"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           不怕困难，不放弃！一定善于寻求帮助！</a:t>
            </a:r>
            <a:endPar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endParaRPr>
          </a:p>
          <a:p>
            <a:pPr marL="431800" marR="0" lvl="1"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defRPr/>
            </a:pPr>
            <a:endParaRPr kumimoji="1"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107" name="标题 1"/>
          <p:cNvSpPr>
            <a:spLocks noGrp="1"/>
          </p:cNvSpPr>
          <p:nvPr>
            <p:ph type="title"/>
          </p:nvPr>
        </p:nvSpPr>
        <p:spPr>
          <a:xfrm>
            <a:off x="357188" y="115888"/>
            <a:ext cx="8266112" cy="649287"/>
          </a:xfrm>
        </p:spPr>
        <p:txBody>
          <a:bodyPr vert="horz" wrap="square" lIns="91440" tIns="45720" rIns="91440" bIns="45720" anchor="t" anchorCtr="0"/>
          <a:lstStyle/>
          <a:p>
            <a:r>
              <a:rPr lang="zh-CN" altLang="en-US" dirty="0">
                <a:latin typeface="微软雅黑" panose="020B0503020204020204" pitchFamily="34" charset="-122"/>
                <a:ea typeface="微软雅黑" panose="020B0503020204020204" pitchFamily="34" charset="-122"/>
              </a:rPr>
              <a:t>三、如何学</a:t>
            </a:r>
            <a:endParaRPr lang="zh-CN" altLang="en-US" dirty="0">
              <a:latin typeface="微软雅黑" panose="020B0503020204020204" pitchFamily="34" charset="-122"/>
              <a:ea typeface="微软雅黑" panose="020B0503020204020204" pitchFamily="34" charset="-122"/>
            </a:endParaRPr>
          </a:p>
        </p:txBody>
      </p:sp>
      <p:sp>
        <p:nvSpPr>
          <p:cNvPr id="47108"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50825" y="1052513"/>
            <a:ext cx="8642350" cy="5400675"/>
          </a:xfrm>
          <a:prstGeom prst="rect">
            <a:avLst/>
          </a:prstGeom>
          <a:noFill/>
        </p:spPr>
        <p:txBody>
          <a:bodyPr/>
          <a:lstStyle>
            <a:lvl1pPr marL="469900" indent="-469900" algn="l" rtl="0" eaLnBrk="0" fontAlgn="base" hangingPunct="0">
              <a:spcBef>
                <a:spcPct val="20000"/>
              </a:spcBef>
              <a:spcAft>
                <a:spcPct val="0"/>
              </a:spcAft>
              <a:buClr>
                <a:srgbClr val="FF0000"/>
              </a:buClr>
              <a:buFont typeface="Wingdings" panose="05000000000000000000" pitchFamily="2" charset="2"/>
              <a:buChar char="ü"/>
              <a:defRPr sz="3000">
                <a:solidFill>
                  <a:schemeClr val="tx1"/>
                </a:solidFill>
                <a:latin typeface="+mn-lt"/>
                <a:ea typeface="+mn-ea"/>
                <a:cs typeface="+mn-cs"/>
              </a:defRPr>
            </a:lvl1pPr>
            <a:lvl2pPr marL="908050" indent="-436880" algn="l" rtl="0" eaLnBrk="0" fontAlgn="base" hangingPunct="0">
              <a:spcBef>
                <a:spcPct val="20000"/>
              </a:spcBef>
              <a:spcAft>
                <a:spcPct val="0"/>
              </a:spcAft>
              <a:buClr>
                <a:srgbClr val="FF0000"/>
              </a:buClr>
              <a:buFont typeface="Wingdings" panose="05000000000000000000" pitchFamily="2" charset="2"/>
              <a:buChar char="ü"/>
              <a:defRPr sz="2600">
                <a:solidFill>
                  <a:schemeClr val="tx1"/>
                </a:solidFill>
                <a:latin typeface="+mn-lt"/>
                <a:ea typeface="+mn-ea"/>
              </a:defRPr>
            </a:lvl2pPr>
            <a:lvl3pPr marL="1304925" indent="-395605" algn="l" rtl="0" eaLnBrk="0" fontAlgn="base" hangingPunct="0">
              <a:spcBef>
                <a:spcPct val="20000"/>
              </a:spcBef>
              <a:spcAft>
                <a:spcPct val="0"/>
              </a:spcAft>
              <a:buClr>
                <a:srgbClr val="FF0000"/>
              </a:buClr>
              <a:buFont typeface="Wingdings" panose="05000000000000000000" pitchFamily="2" charset="2"/>
              <a:buChar char="ü"/>
              <a:defRPr sz="2300">
                <a:solidFill>
                  <a:schemeClr val="tx1"/>
                </a:solidFill>
                <a:latin typeface="+mn-lt"/>
                <a:ea typeface="+mn-ea"/>
              </a:defRPr>
            </a:lvl3pPr>
            <a:lvl4pPr marL="1694180" indent="-387350" algn="l" rtl="0" eaLnBrk="0" fontAlgn="base" hangingPunct="0">
              <a:spcBef>
                <a:spcPct val="20000"/>
              </a:spcBef>
              <a:spcAft>
                <a:spcPct val="0"/>
              </a:spcAft>
              <a:buClr>
                <a:srgbClr val="FF0000"/>
              </a:buClr>
              <a:buFont typeface="Wingdings" panose="05000000000000000000" pitchFamily="2" charset="2"/>
              <a:buChar char="ü"/>
              <a:defRPr sz="2000">
                <a:solidFill>
                  <a:schemeClr val="tx1"/>
                </a:solidFill>
                <a:latin typeface="+mn-lt"/>
                <a:ea typeface="+mn-ea"/>
              </a:defRPr>
            </a:lvl4pPr>
            <a:lvl5pPr marL="2094230" indent="-398780" algn="l" rtl="0" eaLnBrk="0" fontAlgn="base" hangingPunct="0">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5pPr>
            <a:lvl6pPr marL="25514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6pPr>
            <a:lvl7pPr marL="30086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7pPr>
            <a:lvl8pPr marL="34658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8pPr>
            <a:lvl9pPr marL="39230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9pPr>
          </a:lstStyle>
          <a:p>
            <a:pPr marL="469900" marR="0" lvl="1" indent="-469900" algn="l" defTabSz="914400" rtl="0" eaLnBrk="1" fontAlgn="base" latinLnBrk="0" hangingPunct="1">
              <a:lnSpc>
                <a:spcPct val="150000"/>
              </a:lnSpc>
              <a:spcBef>
                <a:spcPct val="20000"/>
              </a:spcBef>
              <a:spcAft>
                <a:spcPct val="0"/>
              </a:spcAft>
              <a:buClr>
                <a:srgbClr val="000000"/>
              </a:buClr>
              <a:buSzTx/>
              <a:buFont typeface="Wingdings" panose="05000000000000000000" pitchFamily="2" charset="2"/>
              <a:buChar char="l"/>
              <a:defRPr/>
            </a:pPr>
            <a:r>
              <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参考资料</a:t>
            </a:r>
            <a:endPar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690245" marR="0" lvl="1" indent="-252095" algn="l" defTabSz="914400" rtl="0" eaLnBrk="0" fontAlgn="base" latinLnBrk="0" hangingPunct="0">
              <a:lnSpc>
                <a:spcPct val="130000"/>
              </a:lnSpc>
              <a:spcBef>
                <a:spcPct val="20000"/>
              </a:spcBef>
              <a:spcAft>
                <a:spcPct val="0"/>
              </a:spcAft>
              <a:buClrTx/>
              <a:buSzTx/>
              <a:buFont typeface="+mj-lt"/>
              <a:buAutoNum type="arabicPeriod"/>
              <a:defRPr/>
            </a:pP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数据结构</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语言版），严蔚敏，吴伟民编著</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北京</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清华大学出版社</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2007</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1"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90245" marR="0" lvl="1" indent="-252095" algn="l" defTabSz="914400" rtl="0" eaLnBrk="0" fontAlgn="base" latinLnBrk="0" hangingPunct="0">
              <a:lnSpc>
                <a:spcPct val="130000"/>
              </a:lnSpc>
              <a:spcBef>
                <a:spcPct val="20000"/>
              </a:spcBef>
              <a:spcAft>
                <a:spcPct val="0"/>
              </a:spcAft>
              <a:buClrTx/>
              <a:buSzTx/>
              <a:buFont typeface="+mj-lt"/>
              <a:buAutoNum type="arabicPeriod"/>
              <a:defRPr/>
            </a:pP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数据结构题集</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语言版），严蔚敏，吴伟民编著</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北京</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清华大学出版社</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2007</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1"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1"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90245" marR="0" lvl="1" indent="-252095" algn="l" defTabSz="914400" rtl="0" eaLnBrk="0" fontAlgn="base" latinLnBrk="0" hangingPunct="0">
              <a:lnSpc>
                <a:spcPct val="130000"/>
              </a:lnSpc>
              <a:spcBef>
                <a:spcPct val="20000"/>
              </a:spcBef>
              <a:spcAft>
                <a:spcPct val="0"/>
              </a:spcAft>
              <a:buClrTx/>
              <a:buSzTx/>
              <a:buFont typeface="+mj-lt"/>
              <a:buAutoNum type="arabicPeriod"/>
              <a:defRPr/>
            </a:pP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算法与数据结构</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范策等著</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北京</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人民邮电出版社</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2004</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a:t>
            </a:r>
            <a:endPar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90245" marR="0" lvl="1" indent="-252095" algn="l" defTabSz="914400" rtl="0" eaLnBrk="0" fontAlgn="base" latinLnBrk="0" hangingPunct="0">
              <a:lnSpc>
                <a:spcPct val="130000"/>
              </a:lnSpc>
              <a:spcBef>
                <a:spcPct val="20000"/>
              </a:spcBef>
              <a:spcAft>
                <a:spcPct val="0"/>
              </a:spcAft>
              <a:buClrTx/>
              <a:buSzTx/>
              <a:buFont typeface="+mj-lt"/>
              <a:buAutoNum type="arabicPeriod"/>
              <a:defRPr/>
            </a:pP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数据结构与算法分析</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语言描述</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Mark Allen Weiss</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著</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冯舜玺等译</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北京</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机械工业出版社</a:t>
            </a:r>
            <a:r>
              <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2019</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a:t>
            </a:r>
            <a:endParaRPr kumimoji="0" lang="zh-CN"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155" name="标题 1"/>
          <p:cNvSpPr>
            <a:spLocks noGrp="1"/>
          </p:cNvSpPr>
          <p:nvPr>
            <p:ph type="title"/>
          </p:nvPr>
        </p:nvSpPr>
        <p:spPr>
          <a:xfrm>
            <a:off x="357188" y="115888"/>
            <a:ext cx="8266112" cy="649287"/>
          </a:xfrm>
        </p:spPr>
        <p:txBody>
          <a:bodyPr vert="horz" wrap="square" lIns="91440" tIns="45720" rIns="91440" bIns="45720" anchor="t" anchorCtr="0"/>
          <a:lstStyle/>
          <a:p>
            <a:r>
              <a:rPr lang="zh-CN" altLang="en-US" dirty="0">
                <a:latin typeface="微软雅黑" panose="020B0503020204020204" pitchFamily="34" charset="-122"/>
                <a:ea typeface="微软雅黑" panose="020B0503020204020204" pitchFamily="34" charset="-122"/>
              </a:rPr>
              <a:t>三、如何学</a:t>
            </a:r>
            <a:endParaRPr lang="zh-CN" altLang="en-US" dirty="0">
              <a:latin typeface="微软雅黑" panose="020B0503020204020204" pitchFamily="34" charset="-122"/>
              <a:ea typeface="微软雅黑" panose="020B0503020204020204" pitchFamily="34" charset="-122"/>
            </a:endParaRPr>
          </a:p>
        </p:txBody>
      </p:sp>
      <p:sp>
        <p:nvSpPr>
          <p:cNvPr id="49156"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50825" y="1195388"/>
            <a:ext cx="8642350" cy="2233613"/>
          </a:xfrm>
          <a:prstGeom prst="rect">
            <a:avLst/>
          </a:prstGeom>
          <a:noFill/>
        </p:spPr>
        <p:txBody>
          <a:bodyPr/>
          <a:lstStyle>
            <a:lvl1pPr marL="469900" indent="-469900" algn="l" rtl="0" eaLnBrk="0" fontAlgn="base" hangingPunct="0">
              <a:spcBef>
                <a:spcPct val="20000"/>
              </a:spcBef>
              <a:spcAft>
                <a:spcPct val="0"/>
              </a:spcAft>
              <a:buClr>
                <a:srgbClr val="FF0000"/>
              </a:buClr>
              <a:buFont typeface="Wingdings" panose="05000000000000000000" pitchFamily="2" charset="2"/>
              <a:buChar char="ü"/>
              <a:defRPr sz="3000">
                <a:solidFill>
                  <a:schemeClr val="tx1"/>
                </a:solidFill>
                <a:latin typeface="+mn-lt"/>
                <a:ea typeface="+mn-ea"/>
                <a:cs typeface="+mn-cs"/>
              </a:defRPr>
            </a:lvl1pPr>
            <a:lvl2pPr marL="908050" indent="-436880" algn="l" rtl="0" eaLnBrk="0" fontAlgn="base" hangingPunct="0">
              <a:spcBef>
                <a:spcPct val="20000"/>
              </a:spcBef>
              <a:spcAft>
                <a:spcPct val="0"/>
              </a:spcAft>
              <a:buClr>
                <a:srgbClr val="FF0000"/>
              </a:buClr>
              <a:buFont typeface="Wingdings" panose="05000000000000000000" pitchFamily="2" charset="2"/>
              <a:buChar char="ü"/>
              <a:defRPr sz="2600">
                <a:solidFill>
                  <a:schemeClr val="tx1"/>
                </a:solidFill>
                <a:latin typeface="+mn-lt"/>
                <a:ea typeface="+mn-ea"/>
              </a:defRPr>
            </a:lvl2pPr>
            <a:lvl3pPr marL="1304925" indent="-395605" algn="l" rtl="0" eaLnBrk="0" fontAlgn="base" hangingPunct="0">
              <a:spcBef>
                <a:spcPct val="20000"/>
              </a:spcBef>
              <a:spcAft>
                <a:spcPct val="0"/>
              </a:spcAft>
              <a:buClr>
                <a:srgbClr val="FF0000"/>
              </a:buClr>
              <a:buFont typeface="Wingdings" panose="05000000000000000000" pitchFamily="2" charset="2"/>
              <a:buChar char="ü"/>
              <a:defRPr sz="2300">
                <a:solidFill>
                  <a:schemeClr val="tx1"/>
                </a:solidFill>
                <a:latin typeface="+mn-lt"/>
                <a:ea typeface="+mn-ea"/>
              </a:defRPr>
            </a:lvl3pPr>
            <a:lvl4pPr marL="1694180" indent="-387350" algn="l" rtl="0" eaLnBrk="0" fontAlgn="base" hangingPunct="0">
              <a:spcBef>
                <a:spcPct val="20000"/>
              </a:spcBef>
              <a:spcAft>
                <a:spcPct val="0"/>
              </a:spcAft>
              <a:buClr>
                <a:srgbClr val="FF0000"/>
              </a:buClr>
              <a:buFont typeface="Wingdings" panose="05000000000000000000" pitchFamily="2" charset="2"/>
              <a:buChar char="ü"/>
              <a:defRPr sz="2000">
                <a:solidFill>
                  <a:schemeClr val="tx1"/>
                </a:solidFill>
                <a:latin typeface="+mn-lt"/>
                <a:ea typeface="+mn-ea"/>
              </a:defRPr>
            </a:lvl4pPr>
            <a:lvl5pPr marL="2094230" indent="-398780" algn="l" rtl="0" eaLnBrk="0" fontAlgn="base" hangingPunct="0">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5pPr>
            <a:lvl6pPr marL="25514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6pPr>
            <a:lvl7pPr marL="30086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7pPr>
            <a:lvl8pPr marL="34658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8pPr>
            <a:lvl9pPr marL="3923030" indent="-398780" algn="l" rtl="0" fontAlgn="base">
              <a:spcBef>
                <a:spcPct val="25000"/>
              </a:spcBef>
              <a:spcAft>
                <a:spcPct val="0"/>
              </a:spcAft>
              <a:buClr>
                <a:srgbClr val="FF0000"/>
              </a:buClr>
              <a:buFont typeface="Wingdings" panose="05000000000000000000" pitchFamily="2" charset="2"/>
              <a:buChar char="ü"/>
              <a:defRPr sz="2000">
                <a:solidFill>
                  <a:schemeClr val="tx1"/>
                </a:solidFill>
                <a:latin typeface="+mn-lt"/>
                <a:ea typeface="+mn-ea"/>
              </a:defRPr>
            </a:lvl9pPr>
          </a:lstStyle>
          <a:p>
            <a:pPr marL="0" marR="0" lvl="0" indent="0" algn="ctr" defTabSz="914400" rtl="0" eaLnBrk="1" fontAlgn="base" latinLnBrk="0" hangingPunct="1">
              <a:lnSpc>
                <a:spcPct val="150000"/>
              </a:lnSpc>
              <a:spcBef>
                <a:spcPct val="20000"/>
              </a:spcBef>
              <a:spcAft>
                <a:spcPct val="0"/>
              </a:spcAft>
              <a:buClr>
                <a:srgbClr val="FF0000"/>
              </a:buClr>
              <a:buSzTx/>
              <a:buFont typeface="Wingdings" panose="05000000000000000000" pitchFamily="2" charset="2"/>
              <a:buNone/>
              <a:defRPr/>
            </a:pPr>
            <a:r>
              <a:rPr kumimoji="1"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总成绩</a:t>
            </a:r>
            <a:r>
              <a:rPr kumimoji="1"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1"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平时成绩（</a:t>
            </a:r>
            <a:r>
              <a:rPr kumimoji="1"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30%</a:t>
            </a:r>
            <a:r>
              <a:rPr kumimoji="1"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1"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1"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期末考试成绩（</a:t>
            </a:r>
            <a:r>
              <a:rPr kumimoji="1"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70%</a:t>
            </a:r>
            <a:r>
              <a:rPr kumimoji="1"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1"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50000"/>
              </a:lnSpc>
              <a:spcBef>
                <a:spcPct val="20000"/>
              </a:spcBef>
              <a:spcAft>
                <a:spcPct val="0"/>
              </a:spcAft>
              <a:buClr>
                <a:srgbClr val="FF0000"/>
              </a:buClr>
              <a:buSzTx/>
              <a:buFont typeface="Wingdings" panose="05000000000000000000" pitchFamily="2" charset="2"/>
              <a:buNone/>
              <a:defRPr/>
            </a:pPr>
            <a:r>
              <a:rPr kumimoji="1"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平时成绩：考勤</a:t>
            </a:r>
            <a:r>
              <a:rPr kumimoji="1"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1"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作业</a:t>
            </a:r>
            <a:r>
              <a:rPr kumimoji="1"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PTA</a:t>
            </a:r>
            <a:endParaRPr kumimoji="1"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50000"/>
              </a:lnSpc>
              <a:spcBef>
                <a:spcPct val="20000"/>
              </a:spcBef>
              <a:spcAft>
                <a:spcPct val="0"/>
              </a:spcAft>
              <a:buClr>
                <a:srgbClr val="FF0000"/>
              </a:buClr>
              <a:buSzTx/>
              <a:buFont typeface="Wingdings" panose="05000000000000000000" pitchFamily="2" charset="2"/>
              <a:buNone/>
              <a:defRPr/>
            </a:pPr>
            <a:r>
              <a:rPr kumimoji="1"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期末考试：闭卷、笔试</a:t>
            </a:r>
            <a:endParaRPr kumimoji="1"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203" name="标题 1"/>
          <p:cNvSpPr>
            <a:spLocks noGrp="1"/>
          </p:cNvSpPr>
          <p:nvPr>
            <p:ph type="title"/>
          </p:nvPr>
        </p:nvSpPr>
        <p:spPr>
          <a:xfrm>
            <a:off x="357188" y="115888"/>
            <a:ext cx="8266112" cy="649287"/>
          </a:xfrm>
        </p:spPr>
        <p:txBody>
          <a:bodyPr vert="horz" wrap="square" lIns="91440" tIns="45720" rIns="91440" bIns="45720" anchor="t" anchorCtr="0"/>
          <a:lstStyle/>
          <a:p>
            <a:r>
              <a:rPr lang="zh-CN" altLang="en-US" dirty="0">
                <a:latin typeface="微软雅黑" panose="020B0503020204020204" pitchFamily="34" charset="-122"/>
                <a:ea typeface="微软雅黑" panose="020B0503020204020204" pitchFamily="34" charset="-122"/>
              </a:rPr>
              <a:t>四、如何评价学习效果</a:t>
            </a:r>
            <a:endParaRPr lang="zh-CN" altLang="en-US" dirty="0">
              <a:latin typeface="微软雅黑" panose="020B0503020204020204" pitchFamily="34" charset="-122"/>
              <a:ea typeface="微软雅黑" panose="020B0503020204020204" pitchFamily="34" charset="-122"/>
            </a:endParaRPr>
          </a:p>
        </p:txBody>
      </p:sp>
      <p:sp>
        <p:nvSpPr>
          <p:cNvPr id="51204"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5"/>
          <p:cNvSpPr>
            <a:spLocks noGrp="1"/>
          </p:cNvSpPr>
          <p:nvPr>
            <p:ph type="title"/>
          </p:nvPr>
        </p:nvSpPr>
        <p:spPr>
          <a:xfrm>
            <a:off x="1476375" y="623888"/>
            <a:ext cx="6588125" cy="1281112"/>
          </a:xfrm>
        </p:spPr>
        <p:txBody>
          <a:bodyPr vert="horz" wrap="square" lIns="91440" tIns="45720" rIns="91440" bIns="45720" anchor="t" anchorCtr="0"/>
          <a:lstStyle/>
          <a:p>
            <a:pPr defTabSz="457200"/>
            <a:r>
              <a:rPr lang="zh-CN" altLang="en-US" kern="1200" dirty="0">
                <a:latin typeface="微软雅黑" panose="020B0503020204020204" pitchFamily="34" charset="-122"/>
                <a:ea typeface="微软雅黑" panose="020B0503020204020204" pitchFamily="34" charset="-122"/>
                <a:cs typeface="+mj-cs"/>
              </a:rPr>
              <a:t>课程概述</a:t>
            </a:r>
            <a:endParaRPr lang="zh-CN" altLang="en-US" kern="1200" dirty="0">
              <a:latin typeface="微软雅黑" panose="020B0503020204020204" pitchFamily="34" charset="-122"/>
              <a:ea typeface="微软雅黑" panose="020B0503020204020204" pitchFamily="34" charset="-122"/>
              <a:cs typeface="+mj-cs"/>
            </a:endParaRPr>
          </a:p>
        </p:txBody>
      </p:sp>
      <p:sp>
        <p:nvSpPr>
          <p:cNvPr id="22531" name="内容占位符 6"/>
          <p:cNvSpPr>
            <a:spLocks noGrp="1"/>
          </p:cNvSpPr>
          <p:nvPr>
            <p:ph idx="1"/>
          </p:nvPr>
        </p:nvSpPr>
        <p:spPr>
          <a:xfrm>
            <a:off x="1476375" y="2133600"/>
            <a:ext cx="6591300" cy="2735263"/>
          </a:xfrm>
        </p:spPr>
        <p:txBody>
          <a:bodyPr vert="horz" wrap="square" lIns="91440" tIns="45720" rIns="91440" bIns="45720" anchor="t" anchorCtr="0"/>
          <a:lstStyle/>
          <a:p>
            <a:pPr marL="0" indent="0" defTabSz="457200">
              <a:lnSpc>
                <a:spcPct val="150000"/>
              </a:lnSpc>
              <a:buFont typeface="Wingdings 3" panose="05040102010807070707" pitchFamily="18" charset="2"/>
              <a:buNone/>
            </a:pPr>
            <a:r>
              <a:rPr lang="zh-CN" altLang="en-US" kern="1200" dirty="0">
                <a:latin typeface="微软雅黑" panose="020B0503020204020204" pitchFamily="34" charset="-122"/>
                <a:ea typeface="微软雅黑" panose="020B0503020204020204" pitchFamily="34" charset="-122"/>
                <a:cs typeface="+mn-cs"/>
              </a:rPr>
              <a:t>一、为什么学这门课程</a:t>
            </a:r>
            <a:r>
              <a:rPr lang="en-US" altLang="zh-CN" kern="1200" dirty="0">
                <a:latin typeface="微软雅黑" panose="020B0503020204020204" pitchFamily="34" charset="-122"/>
                <a:ea typeface="微软雅黑" panose="020B0503020204020204" pitchFamily="34" charset="-122"/>
                <a:cs typeface="+mn-cs"/>
              </a:rPr>
              <a:t>?</a:t>
            </a:r>
            <a:endParaRPr lang="en-US" altLang="zh-CN" kern="1200" dirty="0">
              <a:latin typeface="微软雅黑" panose="020B0503020204020204" pitchFamily="34" charset="-122"/>
              <a:ea typeface="微软雅黑" panose="020B0503020204020204" pitchFamily="34" charset="-122"/>
              <a:cs typeface="+mn-cs"/>
            </a:endParaRPr>
          </a:p>
          <a:p>
            <a:pPr marL="0" indent="0" defTabSz="457200">
              <a:lnSpc>
                <a:spcPct val="150000"/>
              </a:lnSpc>
              <a:buFont typeface="Wingdings 3" panose="05040102010807070707" pitchFamily="18" charset="2"/>
              <a:buNone/>
            </a:pPr>
            <a:r>
              <a:rPr lang="zh-CN" altLang="en-US" kern="1200" dirty="0">
                <a:latin typeface="微软雅黑" panose="020B0503020204020204" pitchFamily="34" charset="-122"/>
                <a:ea typeface="微软雅黑" panose="020B0503020204020204" pitchFamily="34" charset="-122"/>
                <a:cs typeface="+mn-cs"/>
              </a:rPr>
              <a:t>二、这门课程讲什么内容？</a:t>
            </a:r>
            <a:endParaRPr lang="zh-CN" altLang="en-US" kern="1200" dirty="0">
              <a:latin typeface="微软雅黑" panose="020B0503020204020204" pitchFamily="34" charset="-122"/>
              <a:ea typeface="微软雅黑" panose="020B0503020204020204" pitchFamily="34" charset="-122"/>
              <a:cs typeface="+mn-cs"/>
            </a:endParaRPr>
          </a:p>
          <a:p>
            <a:pPr marL="0" indent="0" defTabSz="457200">
              <a:lnSpc>
                <a:spcPct val="150000"/>
              </a:lnSpc>
              <a:buFont typeface="Wingdings 3" panose="05040102010807070707" pitchFamily="18" charset="2"/>
              <a:buNone/>
            </a:pPr>
            <a:r>
              <a:rPr lang="zh-CN" altLang="en-US" kern="1200" dirty="0">
                <a:latin typeface="微软雅黑" panose="020B0503020204020204" pitchFamily="34" charset="-122"/>
                <a:ea typeface="微软雅黑" panose="020B0503020204020204" pitchFamily="34" charset="-122"/>
                <a:cs typeface="+mn-cs"/>
              </a:rPr>
              <a:t>三、如何学习这门课程？</a:t>
            </a:r>
            <a:endParaRPr lang="zh-CN" altLang="en-US" kern="1200" dirty="0">
              <a:latin typeface="微软雅黑" panose="020B0503020204020204" pitchFamily="34" charset="-122"/>
              <a:ea typeface="微软雅黑" panose="020B0503020204020204" pitchFamily="34" charset="-122"/>
              <a:cs typeface="+mn-cs"/>
            </a:endParaRPr>
          </a:p>
          <a:p>
            <a:pPr marL="0" indent="0" defTabSz="457200">
              <a:lnSpc>
                <a:spcPct val="150000"/>
              </a:lnSpc>
              <a:buFont typeface="Wingdings 3" panose="05040102010807070707" pitchFamily="18" charset="2"/>
              <a:buNone/>
            </a:pPr>
            <a:r>
              <a:rPr lang="zh-CN" altLang="en-US" kern="1200" dirty="0">
                <a:latin typeface="微软雅黑" panose="020B0503020204020204" pitchFamily="34" charset="-122"/>
                <a:ea typeface="微软雅黑" panose="020B0503020204020204" pitchFamily="34" charset="-122"/>
                <a:cs typeface="+mn-cs"/>
              </a:rPr>
              <a:t>四、如何评价学习效果？</a:t>
            </a:r>
            <a:endParaRPr lang="en-US" altLang="zh-CN" kern="1200" dirty="0">
              <a:latin typeface="微软雅黑" panose="020B0503020204020204" pitchFamily="34" charset="-122"/>
              <a:ea typeface="微软雅黑" panose="020B0503020204020204" pitchFamily="34" charset="-122"/>
              <a:cs typeface="+mn-cs"/>
            </a:endParaRPr>
          </a:p>
          <a:p>
            <a:pPr marL="0" indent="0" defTabSz="457200">
              <a:lnSpc>
                <a:spcPct val="150000"/>
              </a:lnSpc>
              <a:buFont typeface="Wingdings 3" panose="05040102010807070707" pitchFamily="18" charset="2"/>
              <a:buNone/>
            </a:pPr>
            <a:endParaRPr lang="en-US" altLang="zh-CN" kern="1200" dirty="0">
              <a:latin typeface="微软雅黑" panose="020B0503020204020204" pitchFamily="34" charset="-122"/>
              <a:ea typeface="微软雅黑" panose="020B0503020204020204" pitchFamily="34" charset="-122"/>
              <a:cs typeface="+mn-cs"/>
            </a:endParaRPr>
          </a:p>
        </p:txBody>
      </p:sp>
      <p:sp>
        <p:nvSpPr>
          <p:cNvPr id="22532"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 name="矩形 1"/>
          <p:cNvSpPr/>
          <p:nvPr/>
        </p:nvSpPr>
        <p:spPr>
          <a:xfrm>
            <a:off x="5219700" y="2060575"/>
            <a:ext cx="1296988" cy="6953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学分？</a:t>
            </a:r>
            <a:endPar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6889750" y="2060575"/>
            <a:ext cx="2074863" cy="6953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毕业要求？</a:t>
            </a:r>
            <a:endPar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971550" y="2959100"/>
            <a:ext cx="5688013" cy="3716338"/>
            <a:chOff x="971600" y="2959620"/>
            <a:chExt cx="5688632" cy="3716338"/>
          </a:xfrm>
        </p:grpSpPr>
        <p:pic>
          <p:nvPicPr>
            <p:cNvPr id="22536" name="图片 4"/>
            <p:cNvPicPr>
              <a:picLocks noChangeAspect="1"/>
            </p:cNvPicPr>
            <p:nvPr/>
          </p:nvPicPr>
          <p:blipFill>
            <a:blip r:embed="rId1"/>
            <a:stretch>
              <a:fillRect/>
            </a:stretch>
          </p:blipFill>
          <p:spPr>
            <a:xfrm>
              <a:off x="971600" y="2959620"/>
              <a:ext cx="5688632" cy="3581731"/>
            </a:xfrm>
            <a:prstGeom prst="rect">
              <a:avLst/>
            </a:prstGeom>
            <a:noFill/>
            <a:ln w="9525">
              <a:noFill/>
            </a:ln>
          </p:spPr>
        </p:pic>
        <p:sp>
          <p:nvSpPr>
            <p:cNvPr id="6" name="矩形 5"/>
            <p:cNvSpPr/>
            <p:nvPr/>
          </p:nvSpPr>
          <p:spPr>
            <a:xfrm>
              <a:off x="2771800" y="6021288"/>
              <a:ext cx="2160240" cy="65467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grpSp>
    </p:spTree>
    <p:custDataLst>
      <p:tags r:id="rId2"/>
    </p:custDataLst>
  </p:cSld>
  <p:clrMapOvr>
    <a:masterClrMapping/>
  </p:clrMapOvr>
  <p:transition spd="slow" advTm="291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1403350" y="661988"/>
            <a:ext cx="4338638" cy="692150"/>
          </a:xfrm>
        </p:spPr>
        <p:txBody>
          <a:bodyPr vert="horz" wrap="square" lIns="91440" tIns="45720" rIns="91440" bIns="45720" anchor="t" anchorCtr="0"/>
          <a:lstStyle/>
          <a:p>
            <a:pPr defTabSz="457200"/>
            <a:r>
              <a:rPr lang="zh-CN" altLang="en-US" sz="3400" kern="1200" dirty="0">
                <a:latin typeface="+mj-lt"/>
                <a:ea typeface="楷体_GB2312"/>
                <a:cs typeface="+mj-cs"/>
              </a:rPr>
              <a:t>学习目标</a:t>
            </a:r>
            <a:endParaRPr lang="zh-CN" altLang="en-US" sz="3400" kern="1200" dirty="0">
              <a:latin typeface="+mj-lt"/>
              <a:ea typeface="楷体_GB2312"/>
              <a:cs typeface="+mj-cs"/>
            </a:endParaRPr>
          </a:p>
        </p:txBody>
      </p:sp>
      <p:sp>
        <p:nvSpPr>
          <p:cNvPr id="53251" name="内容占位符 2"/>
          <p:cNvSpPr>
            <a:spLocks noGrp="1"/>
          </p:cNvSpPr>
          <p:nvPr>
            <p:ph idx="1"/>
          </p:nvPr>
        </p:nvSpPr>
        <p:spPr>
          <a:xfrm>
            <a:off x="611188" y="2051050"/>
            <a:ext cx="8497887" cy="4114800"/>
          </a:xfrm>
        </p:spPr>
        <p:txBody>
          <a:bodyPr vert="horz" wrap="square" lIns="91440" tIns="45720" rIns="91440" bIns="45720" anchor="t" anchorCtr="0"/>
          <a:lstStyle/>
          <a:p>
            <a:pPr algn="just" defTabSz="457200">
              <a:spcBef>
                <a:spcPts val="1200"/>
              </a:spcBef>
            </a:pPr>
            <a:r>
              <a:rPr lang="zh-CN" altLang="en-US" sz="2800" kern="1200" dirty="0">
                <a:latin typeface="Times New Roman" panose="02020603050405020304" pitchFamily="18" charset="0"/>
                <a:ea typeface="楷体_GB2312"/>
                <a:cs typeface="+mn-cs"/>
              </a:rPr>
              <a:t>掌握数据结构的基本概念、基本原理和基本方法；</a:t>
            </a:r>
            <a:endParaRPr lang="zh-CN" altLang="en-US" sz="2800" kern="1200" dirty="0">
              <a:latin typeface="Times New Roman" panose="02020603050405020304" pitchFamily="18" charset="0"/>
              <a:ea typeface="楷体_GB2312"/>
              <a:cs typeface="+mn-cs"/>
            </a:endParaRPr>
          </a:p>
          <a:p>
            <a:pPr defTabSz="457200">
              <a:spcBef>
                <a:spcPts val="1200"/>
              </a:spcBef>
            </a:pPr>
            <a:r>
              <a:rPr lang="zh-CN" altLang="en-US" sz="2800" kern="1200" dirty="0">
                <a:latin typeface="Times New Roman" panose="02020603050405020304" pitchFamily="18" charset="0"/>
                <a:ea typeface="楷体_GB2312"/>
                <a:cs typeface="+mn-cs"/>
              </a:rPr>
              <a:t>掌握数据的逻辑结构、存储结构及基本操作的实现，能够对算法进行基本的时间、空间复杂度分析；</a:t>
            </a:r>
            <a:endParaRPr lang="zh-CN" altLang="en-US" sz="2800" kern="1200" dirty="0">
              <a:latin typeface="Times New Roman" panose="02020603050405020304" pitchFamily="18" charset="0"/>
              <a:ea typeface="楷体_GB2312"/>
              <a:cs typeface="+mn-cs"/>
            </a:endParaRPr>
          </a:p>
          <a:p>
            <a:pPr defTabSz="457200">
              <a:spcBef>
                <a:spcPts val="1200"/>
              </a:spcBef>
            </a:pPr>
            <a:r>
              <a:rPr lang="zh-CN" altLang="en-US" sz="2800" kern="1200" dirty="0">
                <a:latin typeface="Times New Roman" panose="02020603050405020304" pitchFamily="18" charset="0"/>
                <a:ea typeface="楷体_GB2312"/>
                <a:cs typeface="+mn-cs"/>
              </a:rPr>
              <a:t>能够运用数据结构的基本原理和方法进行问题的分析与求解，具备使用</a:t>
            </a:r>
            <a:r>
              <a:rPr lang="en-US" altLang="zh-CN" sz="2800" kern="1200" dirty="0">
                <a:latin typeface="Times New Roman" panose="02020603050405020304" pitchFamily="18" charset="0"/>
                <a:ea typeface="楷体_GB2312"/>
                <a:cs typeface="+mn-cs"/>
              </a:rPr>
              <a:t>C</a:t>
            </a:r>
            <a:r>
              <a:rPr lang="zh-CN" altLang="en-US" sz="2800" kern="1200" dirty="0">
                <a:latin typeface="Times New Roman" panose="02020603050405020304" pitchFamily="18" charset="0"/>
                <a:ea typeface="楷体_GB2312"/>
                <a:cs typeface="+mn-cs"/>
              </a:rPr>
              <a:t>或</a:t>
            </a:r>
            <a:r>
              <a:rPr lang="en-US" altLang="zh-CN" sz="2800" kern="1200" dirty="0">
                <a:latin typeface="Times New Roman" panose="02020603050405020304" pitchFamily="18" charset="0"/>
                <a:ea typeface="楷体_GB2312"/>
                <a:cs typeface="+mn-cs"/>
              </a:rPr>
              <a:t>C++</a:t>
            </a:r>
            <a:r>
              <a:rPr lang="zh-CN" altLang="en-US" sz="2800" kern="1200" dirty="0">
                <a:latin typeface="Times New Roman" panose="02020603050405020304" pitchFamily="18" charset="0"/>
                <a:ea typeface="楷体_GB2312"/>
                <a:cs typeface="+mn-cs"/>
              </a:rPr>
              <a:t>语言设计与实现算法的能力。</a:t>
            </a:r>
            <a:endParaRPr lang="zh-CN" altLang="en-US" sz="2800" kern="1200" dirty="0">
              <a:latin typeface="Times New Roman" panose="02020603050405020304" pitchFamily="18" charset="0"/>
              <a:ea typeface="楷体_GB2312"/>
              <a:cs typeface="+mn-cs"/>
            </a:endParaRPr>
          </a:p>
        </p:txBody>
      </p:sp>
      <p:sp>
        <p:nvSpPr>
          <p:cNvPr id="53252" name="灯片编号占位符 3"/>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2000" dirty="0">
                <a:solidFill>
                  <a:schemeClr val="bg1"/>
                </a:solidFill>
                <a:latin typeface="Tahoma" panose="020B0604030504040204" pitchFamily="34" charset="0"/>
              </a:rPr>
            </a:fld>
            <a:endParaRPr lang="en-US" altLang="zh-CN" sz="2000" dirty="0">
              <a:solidFill>
                <a:schemeClr val="bg1"/>
              </a:solidFill>
              <a:latin typeface="Tahoma" panose="020B0604030504040204" pitchFamily="34" charset="0"/>
            </a:endParaRPr>
          </a:p>
        </p:txBody>
      </p:sp>
      <p:sp>
        <p:nvSpPr>
          <p:cNvPr id="53253" name="文本框 5"/>
          <p:cNvSpPr txBox="1"/>
          <p:nvPr/>
        </p:nvSpPr>
        <p:spPr>
          <a:xfrm>
            <a:off x="468313" y="5300663"/>
            <a:ext cx="8783637" cy="50641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a:spcBef>
                <a:spcPct val="0"/>
              </a:spcBef>
              <a:buClrTx/>
              <a:buFontTx/>
              <a:buNone/>
            </a:pPr>
            <a:r>
              <a:rPr lang="zh-CN" altLang="en-US" sz="2700" dirty="0">
                <a:solidFill>
                  <a:srgbClr val="C00000"/>
                </a:solidFill>
                <a:latin typeface="微软雅黑" panose="020B0503020204020204" pitchFamily="34" charset="-122"/>
                <a:ea typeface="微软雅黑" panose="020B0503020204020204" pitchFamily="34" charset="-122"/>
              </a:rPr>
              <a:t>（合理地组织数据，恰当地表示数据，高效地处理数据）</a:t>
            </a:r>
            <a:endParaRPr lang="zh-CN" altLang="en-US" sz="2700" dirty="0">
              <a:solidFill>
                <a:schemeClr val="tx1"/>
              </a:solidFill>
              <a:latin typeface="Tahoma" panose="020B0604030504040204" pitchFamily="34" charset="0"/>
              <a:ea typeface="宋体" panose="02010600030101010101" pitchFamily="2" charset="-122"/>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3600" kern="1200" dirty="0">
                <a:latin typeface="等线" panose="02010600030101010101" pitchFamily="2" charset="-122"/>
                <a:ea typeface="等线" panose="02010600030101010101" pitchFamily="2" charset="-122"/>
                <a:cs typeface="+mj-cs"/>
              </a:rPr>
              <a:t>第一章 绪论</a:t>
            </a:r>
            <a:endParaRPr lang="zh-CN" altLang="en-US" sz="3600" kern="1200" dirty="0">
              <a:latin typeface="等线" panose="02010600030101010101" pitchFamily="2" charset="-122"/>
              <a:ea typeface="等线" panose="02010600030101010101" pitchFamily="2" charset="-122"/>
              <a:cs typeface="+mj-cs"/>
            </a:endParaRPr>
          </a:p>
        </p:txBody>
      </p:sp>
      <p:sp>
        <p:nvSpPr>
          <p:cNvPr id="54275" name="Rectangle 3"/>
          <p:cNvSpPr>
            <a:spLocks noGrp="1"/>
          </p:cNvSpPr>
          <p:nvPr>
            <p:ph idx="1"/>
          </p:nvPr>
        </p:nvSpPr>
        <p:spPr>
          <a:xfrm>
            <a:off x="971550" y="1628775"/>
            <a:ext cx="7561263" cy="4343400"/>
          </a:xfrm>
        </p:spPr>
        <p:txBody>
          <a:bodyPr vert="horz" wrap="square" lIns="91440" tIns="45720" rIns="91440" bIns="45720" anchor="t" anchorCtr="0"/>
          <a:lstStyle/>
          <a:p>
            <a:pPr defTabSz="457200" eaLnBrk="1" hangingPunct="1">
              <a:spcAft>
                <a:spcPts val="1000"/>
              </a:spcAft>
            </a:pPr>
            <a:r>
              <a:rPr lang="zh-CN" altLang="en-US" sz="2800" kern="1200" dirty="0">
                <a:latin typeface="等线" panose="02010600030101010101" pitchFamily="2" charset="-122"/>
                <a:ea typeface="等线" panose="02010600030101010101" pitchFamily="2" charset="-122"/>
                <a:cs typeface="+mn-cs"/>
              </a:rPr>
              <a:t>理解数据、数据结构、数据类型相关的定义和术语；</a:t>
            </a:r>
            <a:endParaRPr lang="zh-CN" altLang="en-US" sz="2800" kern="1200" dirty="0">
              <a:latin typeface="等线" panose="02010600030101010101" pitchFamily="2" charset="-122"/>
              <a:ea typeface="等线" panose="02010600030101010101" pitchFamily="2" charset="-122"/>
              <a:cs typeface="+mn-cs"/>
            </a:endParaRPr>
          </a:p>
          <a:p>
            <a:pPr defTabSz="457200" eaLnBrk="1" hangingPunct="1">
              <a:spcAft>
                <a:spcPts val="1000"/>
              </a:spcAft>
            </a:pPr>
            <a:r>
              <a:rPr lang="zh-CN" altLang="en-US" sz="2800" kern="1200" dirty="0">
                <a:latin typeface="等线" panose="02010600030101010101" pitchFamily="2" charset="-122"/>
                <a:ea typeface="等线" panose="02010600030101010101" pitchFamily="2" charset="-122"/>
                <a:cs typeface="+mn-cs"/>
              </a:rPr>
              <a:t>了解算法的定义、特性、时间代价和空间代价，会计算时间复杂度；</a:t>
            </a:r>
            <a:endParaRPr lang="zh-CN" altLang="en-US" sz="2800" kern="1200" dirty="0">
              <a:latin typeface="等线" panose="02010600030101010101" pitchFamily="2" charset="-122"/>
              <a:ea typeface="等线" panose="02010600030101010101" pitchFamily="2" charset="-122"/>
              <a:cs typeface="+mn-cs"/>
            </a:endParaRPr>
          </a:p>
          <a:p>
            <a:pPr defTabSz="457200" eaLnBrk="1" hangingPunct="1">
              <a:spcAft>
                <a:spcPts val="1000"/>
              </a:spcAft>
            </a:pPr>
            <a:r>
              <a:rPr lang="zh-CN" altLang="en-US" sz="2800" kern="1200" dirty="0">
                <a:latin typeface="等线" panose="02010600030101010101" pitchFamily="2" charset="-122"/>
                <a:ea typeface="等线" panose="02010600030101010101" pitchFamily="2" charset="-122"/>
                <a:cs typeface="+mn-cs"/>
              </a:rPr>
              <a:t>掌握用类</a:t>
            </a:r>
            <a:r>
              <a:rPr lang="en-US" altLang="zh-CN" sz="2800" kern="1200" dirty="0">
                <a:latin typeface="等线" panose="02010600030101010101" pitchFamily="2" charset="-122"/>
                <a:ea typeface="等线" panose="02010600030101010101" pitchFamily="2" charset="-122"/>
                <a:cs typeface="+mn-cs"/>
              </a:rPr>
              <a:t>C</a:t>
            </a:r>
            <a:r>
              <a:rPr lang="zh-CN" altLang="en-US" sz="2800" kern="1200" dirty="0">
                <a:latin typeface="等线" panose="02010600030101010101" pitchFamily="2" charset="-122"/>
                <a:ea typeface="等线" panose="02010600030101010101" pitchFamily="2" charset="-122"/>
                <a:cs typeface="+mn-cs"/>
              </a:rPr>
              <a:t>语言描述算法的方法，能够使用</a:t>
            </a:r>
            <a:r>
              <a:rPr lang="en-US" altLang="zh-CN" sz="2800" kern="1200" dirty="0">
                <a:latin typeface="等线" panose="02010600030101010101" pitchFamily="2" charset="-122"/>
                <a:ea typeface="等线" panose="02010600030101010101" pitchFamily="2" charset="-122"/>
                <a:cs typeface="+mn-cs"/>
              </a:rPr>
              <a:t>C</a:t>
            </a:r>
            <a:r>
              <a:rPr lang="zh-CN" altLang="en-US" sz="2800" kern="1200" dirty="0">
                <a:latin typeface="等线" panose="02010600030101010101" pitchFamily="2" charset="-122"/>
                <a:ea typeface="等线" panose="02010600030101010101" pitchFamily="2" charset="-122"/>
                <a:cs typeface="+mn-cs"/>
              </a:rPr>
              <a:t>语言编写程序。</a:t>
            </a:r>
            <a:endParaRPr lang="zh-CN" altLang="en-US" sz="2800" kern="1200" dirty="0">
              <a:latin typeface="等线" panose="02010600030101010101" pitchFamily="2" charset="-122"/>
              <a:ea typeface="等线" panose="02010600030101010101" pitchFamily="2" charset="-122"/>
              <a:cs typeface="+mn-cs"/>
            </a:endParaRPr>
          </a:p>
        </p:txBody>
      </p:sp>
      <p:sp>
        <p:nvSpPr>
          <p:cNvPr id="54276"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4277" name="Text Box 4"/>
          <p:cNvSpPr txBox="1"/>
          <p:nvPr/>
        </p:nvSpPr>
        <p:spPr>
          <a:xfrm>
            <a:off x="1219200" y="3276600"/>
            <a:ext cx="6858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54278" name="Text Box 6"/>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5299" name="Rectangle 2"/>
          <p:cNvSpPr>
            <a:spLocks noGrp="1"/>
          </p:cNvSpPr>
          <p:nvPr>
            <p:ph type="title"/>
          </p:nvPr>
        </p:nvSpPr>
        <p:spPr>
          <a:xfrm>
            <a:off x="1476375" y="333375"/>
            <a:ext cx="7793038" cy="1143000"/>
          </a:xfrm>
        </p:spPr>
        <p:txBody>
          <a:bodyPr vert="horz" wrap="square" lIns="91440" tIns="45720" rIns="91440" bIns="45720" anchor="ctr" anchorCtr="0"/>
          <a:lstStyle/>
          <a:p>
            <a:pPr eaLnBrk="1" hangingPunct="1"/>
            <a:r>
              <a:rPr lang="zh-CN" altLang="en-US" b="1" dirty="0">
                <a:latin typeface="等线" panose="02010600030101010101" pitchFamily="2" charset="-122"/>
              </a:rPr>
              <a:t>第一章 绪论</a:t>
            </a:r>
            <a:endParaRPr lang="zh-CN" altLang="en-US" b="1" dirty="0">
              <a:latin typeface="等线" panose="02010600030101010101" pitchFamily="2" charset="-122"/>
            </a:endParaRPr>
          </a:p>
        </p:txBody>
      </p:sp>
      <p:grpSp>
        <p:nvGrpSpPr>
          <p:cNvPr id="55300" name="Group 3"/>
          <p:cNvGrpSpPr/>
          <p:nvPr>
            <p:custDataLst>
              <p:tags r:id="rId1"/>
            </p:custDataLst>
          </p:nvPr>
        </p:nvGrpSpPr>
        <p:grpSpPr>
          <a:xfrm>
            <a:off x="1743075" y="2641600"/>
            <a:ext cx="5311775" cy="688975"/>
            <a:chOff x="720" y="1392"/>
            <a:chExt cx="4058" cy="480"/>
          </a:xfrm>
        </p:grpSpPr>
        <p:sp>
          <p:nvSpPr>
            <p:cNvPr id="7172" name="AutoShape 4"/>
            <p:cNvSpPr>
              <a:spLocks noChangeArrowheads="1"/>
            </p:cNvSpPr>
            <p:nvPr>
              <p:custDataLst>
                <p:tags r:id="rId2"/>
              </p:custDataLst>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9" name="Group 5"/>
            <p:cNvGrpSpPr/>
            <p:nvPr/>
          </p:nvGrpSpPr>
          <p:grpSpPr>
            <a:xfrm>
              <a:off x="730" y="1407"/>
              <a:ext cx="4043" cy="444"/>
              <a:chOff x="744" y="1407"/>
              <a:chExt cx="3988" cy="444"/>
            </a:xfrm>
          </p:grpSpPr>
          <p:sp>
            <p:nvSpPr>
              <p:cNvPr id="7174" name="AutoShape 6"/>
              <p:cNvSpPr>
                <a:spLocks noChangeArrowheads="1"/>
              </p:cNvSpPr>
              <p:nvPr>
                <p:custDataLst>
                  <p:tags r:id="rId3"/>
                </p:custDataLst>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75" name="AutoShape 7"/>
              <p:cNvSpPr>
                <a:spLocks noChangeArrowheads="1"/>
              </p:cNvSpPr>
              <p:nvPr>
                <p:custDataLst>
                  <p:tags r:id="rId4"/>
                </p:custDataLst>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1" name="Group 8"/>
          <p:cNvGrpSpPr/>
          <p:nvPr>
            <p:custDataLst>
              <p:tags r:id="rId5"/>
            </p:custDataLst>
          </p:nvPr>
        </p:nvGrpSpPr>
        <p:grpSpPr>
          <a:xfrm>
            <a:off x="1743075" y="3506788"/>
            <a:ext cx="5311775" cy="688975"/>
            <a:chOff x="720" y="1392"/>
            <a:chExt cx="4058" cy="480"/>
          </a:xfrm>
        </p:grpSpPr>
        <p:sp>
          <p:nvSpPr>
            <p:cNvPr id="7177" name="AutoShape 9"/>
            <p:cNvSpPr>
              <a:spLocks noChangeArrowheads="1"/>
            </p:cNvSpPr>
            <p:nvPr>
              <p:custDataLst>
                <p:tags r:id="rId6"/>
              </p:custDataLst>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5" name="Group 10"/>
            <p:cNvGrpSpPr/>
            <p:nvPr/>
          </p:nvGrpSpPr>
          <p:grpSpPr>
            <a:xfrm>
              <a:off x="730" y="1407"/>
              <a:ext cx="4043" cy="444"/>
              <a:chOff x="744" y="1407"/>
              <a:chExt cx="3988" cy="444"/>
            </a:xfrm>
          </p:grpSpPr>
          <p:sp>
            <p:nvSpPr>
              <p:cNvPr id="7179" name="AutoShape 11"/>
              <p:cNvSpPr>
                <a:spLocks noChangeArrowheads="1"/>
              </p:cNvSpPr>
              <p:nvPr>
                <p:custDataLst>
                  <p:tags r:id="rId7"/>
                </p:custDataLst>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80" name="AutoShape 12"/>
              <p:cNvSpPr>
                <a:spLocks noChangeArrowheads="1"/>
              </p:cNvSpPr>
              <p:nvPr>
                <p:custDataLst>
                  <p:tags r:id="rId8"/>
                </p:custDataLst>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2" name="Group 13"/>
          <p:cNvGrpSpPr/>
          <p:nvPr>
            <p:custDataLst>
              <p:tags r:id="rId9"/>
            </p:custDataLst>
          </p:nvPr>
        </p:nvGrpSpPr>
        <p:grpSpPr>
          <a:xfrm>
            <a:off x="1743075" y="4364038"/>
            <a:ext cx="5311775" cy="688975"/>
            <a:chOff x="720" y="1392"/>
            <a:chExt cx="4058" cy="480"/>
          </a:xfrm>
        </p:grpSpPr>
        <p:sp>
          <p:nvSpPr>
            <p:cNvPr id="7182" name="AutoShape 14"/>
            <p:cNvSpPr>
              <a:spLocks noChangeArrowheads="1"/>
            </p:cNvSpPr>
            <p:nvPr>
              <p:custDataLst>
                <p:tags r:id="rId10"/>
              </p:custDataLst>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1" name="Group 15"/>
            <p:cNvGrpSpPr/>
            <p:nvPr/>
          </p:nvGrpSpPr>
          <p:grpSpPr>
            <a:xfrm>
              <a:off x="730" y="1407"/>
              <a:ext cx="4043" cy="444"/>
              <a:chOff x="744" y="1407"/>
              <a:chExt cx="3988" cy="444"/>
            </a:xfrm>
          </p:grpSpPr>
          <p:sp>
            <p:nvSpPr>
              <p:cNvPr id="7184" name="AutoShape 16"/>
              <p:cNvSpPr>
                <a:spLocks noChangeArrowheads="1"/>
              </p:cNvSpPr>
              <p:nvPr>
                <p:custDataLst>
                  <p:tags r:id="rId11"/>
                </p:custDataLst>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85" name="AutoShape 17"/>
              <p:cNvSpPr>
                <a:spLocks noChangeArrowheads="1"/>
              </p:cNvSpPr>
              <p:nvPr>
                <p:custDataLst>
                  <p:tags r:id="rId12"/>
                </p:custDataLst>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3" name="Group 18"/>
          <p:cNvGrpSpPr/>
          <p:nvPr>
            <p:custDataLst>
              <p:tags r:id="rId13"/>
            </p:custDataLst>
          </p:nvPr>
        </p:nvGrpSpPr>
        <p:grpSpPr>
          <a:xfrm>
            <a:off x="1743075" y="1778000"/>
            <a:ext cx="5311775" cy="688975"/>
            <a:chOff x="720" y="1392"/>
            <a:chExt cx="4058" cy="480"/>
          </a:xfrm>
        </p:grpSpPr>
        <p:sp>
          <p:nvSpPr>
            <p:cNvPr id="7187" name="AutoShape 19"/>
            <p:cNvSpPr>
              <a:spLocks noChangeArrowheads="1"/>
            </p:cNvSpPr>
            <p:nvPr>
              <p:custDataLst>
                <p:tags r:id="rId14"/>
              </p:custDataLst>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17" name="Group 20"/>
            <p:cNvGrpSpPr/>
            <p:nvPr/>
          </p:nvGrpSpPr>
          <p:grpSpPr>
            <a:xfrm>
              <a:off x="730" y="1407"/>
              <a:ext cx="4043" cy="444"/>
              <a:chOff x="744" y="1407"/>
              <a:chExt cx="3988" cy="444"/>
            </a:xfrm>
          </p:grpSpPr>
          <p:sp>
            <p:nvSpPr>
              <p:cNvPr id="7189" name="AutoShape 21"/>
              <p:cNvSpPr>
                <a:spLocks noChangeArrowheads="1"/>
              </p:cNvSpPr>
              <p:nvPr>
                <p:custDataLst>
                  <p:tags r:id="rId15"/>
                </p:custDataLst>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90" name="AutoShape 22"/>
              <p:cNvSpPr>
                <a:spLocks noChangeArrowheads="1"/>
              </p:cNvSpPr>
              <p:nvPr>
                <p:custDataLst>
                  <p:tags r:id="rId16"/>
                </p:custDataLst>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sp>
        <p:nvSpPr>
          <p:cNvPr id="55304" name="Text Box 26"/>
          <p:cNvSpPr txBox="1"/>
          <p:nvPr>
            <p:custDataLst>
              <p:tags r:id="rId17"/>
            </p:custDataLst>
          </p:nvPr>
        </p:nvSpPr>
        <p:spPr>
          <a:xfrm>
            <a:off x="2220913" y="4456113"/>
            <a:ext cx="4495800" cy="51911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rgbClr val="FFFFFF"/>
                </a:solidFill>
                <a:latin typeface="Tahoma" panose="020B0604030504040204" pitchFamily="34" charset="0"/>
              </a:rPr>
              <a:t>算法和算法分析</a:t>
            </a:r>
            <a:r>
              <a:rPr lang="zh-CN" altLang="en-US" sz="2800" dirty="0">
                <a:solidFill>
                  <a:schemeClr val="tx1"/>
                </a:solidFill>
                <a:latin typeface="Tahoma" panose="020B0604030504040204" pitchFamily="34" charset="0"/>
              </a:rPr>
              <a:t>    </a:t>
            </a:r>
            <a:r>
              <a:rPr lang="zh-CN" altLang="en-US" sz="2800" b="1" dirty="0">
                <a:solidFill>
                  <a:srgbClr val="FFFFFF"/>
                </a:solidFill>
                <a:latin typeface="等线" panose="02010600030101010101" pitchFamily="2" charset="-122"/>
                <a:cs typeface="Arial" panose="020B0604020202020204" pitchFamily="34" charset="0"/>
              </a:rPr>
              <a:t>    </a:t>
            </a:r>
            <a:endParaRPr lang="zh-CN" altLang="en-US" sz="2800" b="1" dirty="0">
              <a:solidFill>
                <a:srgbClr val="FFFFFF"/>
              </a:solidFill>
              <a:latin typeface="等线" panose="02010600030101010101" pitchFamily="2" charset="-122"/>
              <a:ea typeface="Arial" panose="020B0604020202020204" pitchFamily="34" charset="0"/>
            </a:endParaRPr>
          </a:p>
        </p:txBody>
      </p:sp>
      <p:pic>
        <p:nvPicPr>
          <p:cNvPr id="55305" name="Picture 27" descr="1"/>
          <p:cNvPicPr>
            <a:picLocks noChangeAspect="1"/>
          </p:cNvPicPr>
          <p:nvPr>
            <p:custDataLst>
              <p:tags r:id="rId18"/>
            </p:custDataLst>
          </p:nvPr>
        </p:nvPicPr>
        <p:blipFill>
          <a:blip r:embed="rId19">
            <a:lum bright="-6000" contrast="24000"/>
          </a:blip>
          <a:srcRect l="42606" t="64474" r="19473"/>
          <a:stretch>
            <a:fillRect/>
          </a:stretch>
        </p:blipFill>
        <p:spPr>
          <a:xfrm>
            <a:off x="1579563" y="4351338"/>
            <a:ext cx="792162" cy="949325"/>
          </a:xfrm>
          <a:prstGeom prst="rect">
            <a:avLst/>
          </a:prstGeom>
          <a:noFill/>
          <a:ln w="9525">
            <a:noFill/>
          </a:ln>
        </p:spPr>
      </p:pic>
      <p:pic>
        <p:nvPicPr>
          <p:cNvPr id="55306" name="Picture 28" descr="1"/>
          <p:cNvPicPr>
            <a:picLocks noChangeAspect="1"/>
          </p:cNvPicPr>
          <p:nvPr>
            <p:custDataLst>
              <p:tags r:id="rId20"/>
            </p:custDataLst>
          </p:nvPr>
        </p:nvPicPr>
        <p:blipFill>
          <a:blip r:embed="rId19">
            <a:lum bright="-6000" contrast="24000"/>
          </a:blip>
          <a:srcRect l="42606" t="64474" r="19473"/>
          <a:stretch>
            <a:fillRect/>
          </a:stretch>
        </p:blipFill>
        <p:spPr>
          <a:xfrm>
            <a:off x="1558925" y="3481388"/>
            <a:ext cx="792163" cy="949325"/>
          </a:xfrm>
          <a:prstGeom prst="rect">
            <a:avLst/>
          </a:prstGeom>
          <a:noFill/>
          <a:ln w="9525">
            <a:noFill/>
          </a:ln>
        </p:spPr>
      </p:pic>
      <p:pic>
        <p:nvPicPr>
          <p:cNvPr id="55307" name="Picture 29" descr="1"/>
          <p:cNvPicPr>
            <a:picLocks noChangeAspect="1"/>
          </p:cNvPicPr>
          <p:nvPr>
            <p:custDataLst>
              <p:tags r:id="rId21"/>
            </p:custDataLst>
          </p:nvPr>
        </p:nvPicPr>
        <p:blipFill>
          <a:blip r:embed="rId19">
            <a:lum bright="-6000" contrast="24000"/>
          </a:blip>
          <a:srcRect l="42606" t="64474" r="19473"/>
          <a:stretch>
            <a:fillRect/>
          </a:stretch>
        </p:blipFill>
        <p:spPr>
          <a:xfrm>
            <a:off x="1558925" y="2630488"/>
            <a:ext cx="792163" cy="949325"/>
          </a:xfrm>
          <a:prstGeom prst="rect">
            <a:avLst/>
          </a:prstGeom>
          <a:noFill/>
          <a:ln w="9525">
            <a:noFill/>
          </a:ln>
        </p:spPr>
      </p:pic>
      <p:pic>
        <p:nvPicPr>
          <p:cNvPr id="55308" name="Picture 30" descr="1"/>
          <p:cNvPicPr>
            <a:picLocks noChangeAspect="1"/>
          </p:cNvPicPr>
          <p:nvPr>
            <p:custDataLst>
              <p:tags r:id="rId22"/>
            </p:custDataLst>
          </p:nvPr>
        </p:nvPicPr>
        <p:blipFill>
          <a:blip r:embed="rId19">
            <a:lum bright="-6000" contrast="24000"/>
          </a:blip>
          <a:srcRect l="42606" t="64474" r="19473"/>
          <a:stretch>
            <a:fillRect/>
          </a:stretch>
        </p:blipFill>
        <p:spPr>
          <a:xfrm>
            <a:off x="1547813" y="1773238"/>
            <a:ext cx="792162" cy="949325"/>
          </a:xfrm>
          <a:prstGeom prst="rect">
            <a:avLst/>
          </a:prstGeom>
          <a:noFill/>
          <a:ln w="9525">
            <a:noFill/>
          </a:ln>
        </p:spPr>
      </p:pic>
      <p:sp>
        <p:nvSpPr>
          <p:cNvPr id="55309" name="Text Box 31"/>
          <p:cNvSpPr txBox="1"/>
          <p:nvPr>
            <p:custDataLst>
              <p:tags r:id="rId23"/>
            </p:custDataLst>
          </p:nvPr>
        </p:nvSpPr>
        <p:spPr>
          <a:xfrm>
            <a:off x="1889125" y="4464050"/>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4</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0" name="Text Box 32"/>
          <p:cNvSpPr txBox="1"/>
          <p:nvPr>
            <p:custDataLst>
              <p:tags r:id="rId24"/>
            </p:custDataLst>
          </p:nvPr>
        </p:nvSpPr>
        <p:spPr>
          <a:xfrm>
            <a:off x="1868488" y="1870075"/>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1</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1" name="Text Box 33"/>
          <p:cNvSpPr txBox="1"/>
          <p:nvPr>
            <p:custDataLst>
              <p:tags r:id="rId25"/>
            </p:custDataLst>
          </p:nvPr>
        </p:nvSpPr>
        <p:spPr>
          <a:xfrm>
            <a:off x="1881188" y="2728913"/>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2</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2" name="Text Box 34"/>
          <p:cNvSpPr txBox="1"/>
          <p:nvPr>
            <p:custDataLst>
              <p:tags r:id="rId26"/>
            </p:custDataLst>
          </p:nvPr>
        </p:nvSpPr>
        <p:spPr>
          <a:xfrm>
            <a:off x="1881188" y="3616325"/>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3</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3" name="Text Box 26"/>
          <p:cNvSpPr txBox="1"/>
          <p:nvPr>
            <p:custDataLst>
              <p:tags r:id="rId27"/>
            </p:custDataLst>
          </p:nvPr>
        </p:nvSpPr>
        <p:spPr>
          <a:xfrm>
            <a:off x="2379663" y="3573463"/>
            <a:ext cx="4495800"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chemeClr val="bg1"/>
                </a:solidFill>
                <a:latin typeface="等线" panose="02010600030101010101" pitchFamily="2" charset="-122"/>
              </a:rPr>
              <a:t>抽象数据类型的表示与实现</a:t>
            </a:r>
            <a:endParaRPr lang="zh-CN" altLang="en-US" sz="2800" b="1" dirty="0">
              <a:solidFill>
                <a:srgbClr val="FFFFFF"/>
              </a:solidFill>
              <a:latin typeface="等线" panose="02010600030101010101" pitchFamily="2" charset="-122"/>
              <a:ea typeface="Arial" panose="020B0604020202020204" pitchFamily="34" charset="0"/>
            </a:endParaRPr>
          </a:p>
        </p:txBody>
      </p:sp>
      <p:sp>
        <p:nvSpPr>
          <p:cNvPr id="55314" name="Text Box 26"/>
          <p:cNvSpPr txBox="1"/>
          <p:nvPr>
            <p:custDataLst>
              <p:tags r:id="rId28"/>
            </p:custDataLst>
          </p:nvPr>
        </p:nvSpPr>
        <p:spPr>
          <a:xfrm>
            <a:off x="2414588" y="2728913"/>
            <a:ext cx="3813175"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chemeClr val="bg1"/>
                </a:solidFill>
                <a:latin typeface="等线" panose="02010600030101010101" pitchFamily="2" charset="-122"/>
              </a:rPr>
              <a:t>课程发展史</a:t>
            </a:r>
            <a:endParaRPr lang="zh-CN" altLang="en-US" sz="2800" b="1" dirty="0">
              <a:solidFill>
                <a:srgbClr val="FFFFFF"/>
              </a:solidFill>
              <a:latin typeface="等线" panose="02010600030101010101" pitchFamily="2" charset="-122"/>
              <a:ea typeface="Arial" panose="020B0604020202020204" pitchFamily="34" charset="0"/>
            </a:endParaRPr>
          </a:p>
        </p:txBody>
      </p:sp>
      <p:sp>
        <p:nvSpPr>
          <p:cNvPr id="55315" name="矩形 1"/>
          <p:cNvSpPr/>
          <p:nvPr>
            <p:custDataLst>
              <p:tags r:id="rId29"/>
            </p:custDataLst>
          </p:nvPr>
        </p:nvSpPr>
        <p:spPr>
          <a:xfrm>
            <a:off x="2987675" y="1820863"/>
            <a:ext cx="3095625"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
                <a:schemeClr val="tx1"/>
              </a:buClr>
              <a:buFontTx/>
              <a:buNone/>
            </a:pPr>
            <a:r>
              <a:rPr lang="zh-CN" altLang="en-US" sz="2800" b="1" dirty="0">
                <a:solidFill>
                  <a:srgbClr val="002060"/>
                </a:solidFill>
                <a:latin typeface="等线" panose="02010600030101010101" pitchFamily="2" charset="-122"/>
              </a:rPr>
              <a:t>基本概念及术语</a:t>
            </a:r>
            <a:r>
              <a:rPr lang="zh-CN" altLang="en-US" sz="2800" b="1" dirty="0">
                <a:solidFill>
                  <a:schemeClr val="bg1"/>
                </a:solidFill>
                <a:latin typeface="等线" panose="02010600030101010101" pitchFamily="2" charset="-122"/>
              </a:rPr>
              <a:t>    </a:t>
            </a:r>
            <a:endParaRPr lang="zh-CN" altLang="en-US" sz="2800" b="1" dirty="0">
              <a:solidFill>
                <a:schemeClr val="bg1"/>
              </a:solidFill>
              <a:latin typeface="等线" panose="02010600030101010101" pitchFamily="2"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43"/>
          <p:cNvSpPr>
            <a:spLocks noChangeArrowheads="1"/>
          </p:cNvSpPr>
          <p:nvPr/>
        </p:nvSpPr>
        <p:spPr bwMode="auto">
          <a:xfrm>
            <a:off x="755650" y="5445125"/>
            <a:ext cx="8064500" cy="504825"/>
          </a:xfrm>
          <a:prstGeom prst="ellipse">
            <a:avLst/>
          </a:prstGeom>
          <a:noFill/>
          <a:ln w="28575" algn="ctr">
            <a:solidFill>
              <a:schemeClr val="bg1"/>
            </a:solidFill>
            <a:round/>
          </a:ln>
          <a:effectLst>
            <a:prstShdw prst="shdw17" dist="17961" dir="2700000">
              <a:schemeClr val="bg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Tahoma" panose="020B0604030504040204" pitchFamily="34" charset="0"/>
              <a:ea typeface="等线" panose="02010600030101010101" pitchFamily="2" charset="-122"/>
              <a:cs typeface="+mn-cs"/>
            </a:endParaRPr>
          </a:p>
        </p:txBody>
      </p:sp>
      <p:sp>
        <p:nvSpPr>
          <p:cNvPr id="56323"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关于数据</a:t>
            </a:r>
            <a:endParaRPr lang="zh-CN" altLang="en-US" sz="2400" kern="1200" dirty="0">
              <a:latin typeface="+mj-lt"/>
              <a:ea typeface="等线" panose="02010600030101010101" pitchFamily="2" charset="-122"/>
              <a:cs typeface="+mj-cs"/>
            </a:endParaRPr>
          </a:p>
        </p:txBody>
      </p:sp>
      <p:sp>
        <p:nvSpPr>
          <p:cNvPr id="56324"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6325" name="Text Box 3"/>
          <p:cNvSpPr txBox="1"/>
          <p:nvPr/>
        </p:nvSpPr>
        <p:spPr>
          <a:xfrm>
            <a:off x="1219200" y="3276600"/>
            <a:ext cx="6858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56326"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7" name="Text Box 4"/>
          <p:cNvSpPr txBox="1">
            <a:spLocks noChangeArrowheads="1"/>
          </p:cNvSpPr>
          <p:nvPr/>
        </p:nvSpPr>
        <p:spPr>
          <a:xfrm>
            <a:off x="684213" y="1262063"/>
            <a:ext cx="7775575" cy="844550"/>
          </a:xfrm>
          <a:prstGeom prst="rect">
            <a:avLst/>
          </a:prstGeom>
          <a:noFill/>
        </p:spPr>
        <p:txBody>
          <a:bodyPr>
            <a:normAutofit lnSpcReduction="10000"/>
          </a:bodyPr>
          <a:lstStyle>
            <a:lvl1pPr marL="342900" indent="-342900" algn="l" defTabSz="457200" rtl="0" eaLnBrk="1" latinLnBrk="0" hangingPunct="1">
              <a:spcBef>
                <a:spcPts val="1000"/>
              </a:spcBef>
              <a:spcAft>
                <a:spcPts val="0"/>
              </a:spcAft>
              <a:buClr>
                <a:schemeClr val="accent1"/>
              </a:buClr>
              <a:buFont typeface="Wingdings 3" panose="05040102010807070707" pitchFamily="18"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pitchFamily="18"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pitchFamily="18"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10000"/>
              </a:lnSpc>
              <a:spcBef>
                <a:spcPct val="0"/>
              </a:spcBef>
              <a:spcAft>
                <a:spcPts val="0"/>
              </a:spcAft>
              <a:buClr>
                <a:schemeClr val="bg1"/>
              </a:buClr>
              <a:buSzTx/>
              <a:buFontTx/>
              <a:buNone/>
              <a:defRPr/>
            </a:pPr>
            <a:r>
              <a:rPr kumimoji="0" lang="zh-CN" altLang="en-US" sz="2400" b="1" i="1" u="sng"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数据</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是对客观事物的符号表示，是所有能输入到计算机中并被计算机程序处理的符号的总称。</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aphicFrame>
        <p:nvGraphicFramePr>
          <p:cNvPr id="8" name="Group 15"/>
          <p:cNvGraphicFramePr>
            <a:graphicFrameLocks noGrp="1"/>
          </p:cNvGraphicFramePr>
          <p:nvPr>
            <p:ph sz="half" idx="1"/>
          </p:nvPr>
        </p:nvGraphicFramePr>
        <p:xfrm>
          <a:off x="827088" y="5157788"/>
          <a:ext cx="8101012" cy="731838"/>
        </p:xfrm>
        <a:graphic>
          <a:graphicData uri="http://schemas.openxmlformats.org/drawingml/2006/table">
            <a:tbl>
              <a:tblPr/>
              <a:tblGrid>
                <a:gridCol w="1370012"/>
                <a:gridCol w="1276350"/>
                <a:gridCol w="1978025"/>
                <a:gridCol w="2106613"/>
                <a:gridCol w="1370012"/>
              </a:tblGrid>
              <a:tr h="36591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图书编号</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40" marB="45740" horzOverflow="overflow">
                    <a:lnL cap="flat">
                      <a:noFill/>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书名</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作者</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出版单位</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出版时间</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40" marB="45740" horzOverflow="overflow">
                    <a:lnL w="12700" cap="flat" cmpd="sng" algn="ctr">
                      <a:solidFill>
                        <a:schemeClr val="tx1"/>
                      </a:solidFill>
                      <a:prstDash val="solid"/>
                      <a:miter lim="800000"/>
                      <a:headEnd type="none" w="med" len="med"/>
                      <a:tailEnd type="none" w="med" len="med"/>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91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N.3.73.762</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740" marB="4574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CC99"/>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数据结构</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99"/>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严蔚敏 吴伟民</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CC99"/>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清华大学出版社</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99"/>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2003.12</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740" marB="4574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CC99"/>
                    </a:solidFill>
                  </a:tcPr>
                </a:tc>
              </a:tr>
            </a:tbl>
          </a:graphicData>
        </a:graphic>
      </p:graphicFrame>
      <p:sp>
        <p:nvSpPr>
          <p:cNvPr id="9" name="AutoShape 6"/>
          <p:cNvSpPr/>
          <p:nvPr/>
        </p:nvSpPr>
        <p:spPr>
          <a:xfrm>
            <a:off x="4284663" y="2492375"/>
            <a:ext cx="1657350" cy="576263"/>
          </a:xfrm>
          <a:prstGeom prst="can">
            <a:avLst>
              <a:gd name="adj" fmla="val 32083"/>
            </a:avLst>
          </a:prstGeom>
          <a:gradFill rotWithShape="1">
            <a:gsLst>
              <a:gs pos="0">
                <a:srgbClr val="C0CDB3"/>
              </a:gs>
              <a:gs pos="50000">
                <a:srgbClr val="FFFFFF"/>
              </a:gs>
              <a:gs pos="100000">
                <a:srgbClr val="C0CDB3"/>
              </a:gs>
            </a:gsLst>
            <a:lin ang="0" scaled="1"/>
            <a:tileRect/>
          </a:gra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10" name="Text Box 5"/>
          <p:cNvSpPr txBox="1"/>
          <p:nvPr/>
        </p:nvSpPr>
        <p:spPr>
          <a:xfrm>
            <a:off x="1042988" y="4292600"/>
            <a:ext cx="6858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11" name="Text Box 6"/>
          <p:cNvSpPr txBox="1"/>
          <p:nvPr/>
        </p:nvSpPr>
        <p:spPr>
          <a:xfrm>
            <a:off x="1524000" y="4402138"/>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12" name="Line 50"/>
          <p:cNvSpPr/>
          <p:nvPr/>
        </p:nvSpPr>
        <p:spPr>
          <a:xfrm flipH="1">
            <a:off x="2625725" y="2060575"/>
            <a:ext cx="1588" cy="431800"/>
          </a:xfrm>
          <a:prstGeom prst="line">
            <a:avLst/>
          </a:prstGeom>
          <a:ln w="57150" cap="rnd" cmpd="sng">
            <a:solidFill>
              <a:schemeClr val="accent1"/>
            </a:solidFill>
            <a:prstDash val="sysDot"/>
            <a:headEnd type="none" w="med" len="med"/>
            <a:tailEnd type="triangle" w="med" len="med"/>
          </a:ln>
          <a:effectLst>
            <a:outerShdw dist="56796" dir="3806096" algn="ctr" rotWithShape="0">
              <a:srgbClr val="B2B2B2">
                <a:alpha val="50000"/>
              </a:srgbClr>
            </a:outerShdw>
          </a:effectLst>
        </p:spPr>
      </p:sp>
      <p:sp>
        <p:nvSpPr>
          <p:cNvPr id="13" name="Line 51"/>
          <p:cNvSpPr/>
          <p:nvPr/>
        </p:nvSpPr>
        <p:spPr>
          <a:xfrm flipH="1">
            <a:off x="5076825" y="2060575"/>
            <a:ext cx="1588" cy="431800"/>
          </a:xfrm>
          <a:prstGeom prst="line">
            <a:avLst/>
          </a:prstGeom>
          <a:ln w="57150" cap="rnd" cmpd="sng">
            <a:solidFill>
              <a:schemeClr val="accent1"/>
            </a:solidFill>
            <a:prstDash val="sysDot"/>
            <a:headEnd type="none" w="med" len="med"/>
            <a:tailEnd type="triangle" w="med" len="med"/>
          </a:ln>
          <a:effectLst>
            <a:outerShdw dist="56796" dir="3806096" algn="ctr" rotWithShape="0">
              <a:srgbClr val="B2B2B2">
                <a:alpha val="50000"/>
              </a:srgbClr>
            </a:outerShdw>
          </a:effectLst>
        </p:spPr>
      </p:sp>
      <p:sp>
        <p:nvSpPr>
          <p:cNvPr id="14" name="Text Box 55"/>
          <p:cNvSpPr txBox="1"/>
          <p:nvPr/>
        </p:nvSpPr>
        <p:spPr>
          <a:xfrm>
            <a:off x="4211638" y="2708275"/>
            <a:ext cx="1873250" cy="311150"/>
          </a:xfrm>
          <a:prstGeom prst="rect">
            <a:avLst/>
          </a:prstGeom>
          <a:noFill/>
          <a:ln w="9525">
            <a:noFill/>
          </a:ln>
          <a:effectLst>
            <a:outerShdw dist="17961" dir="2699999" algn="ctr" rotWithShape="0">
              <a:srgbClr val="FFFFFF">
                <a:alpha val="50000"/>
              </a:srgbClr>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lnSpc>
                <a:spcPct val="80000"/>
              </a:lnSpc>
              <a:spcBef>
                <a:spcPct val="0"/>
              </a:spcBef>
              <a:buClrTx/>
              <a:buFontTx/>
              <a:buNone/>
            </a:pPr>
            <a:r>
              <a:rPr lang="zh-CN" altLang="en-US" b="1" dirty="0">
                <a:solidFill>
                  <a:srgbClr val="020603"/>
                </a:solidFill>
                <a:latin typeface="等线" panose="02010600030101010101" pitchFamily="2" charset="-122"/>
              </a:rPr>
              <a:t>非数值型数据</a:t>
            </a:r>
            <a:endParaRPr lang="zh-CN" altLang="en-US" b="1" dirty="0">
              <a:solidFill>
                <a:srgbClr val="020603"/>
              </a:solidFill>
              <a:latin typeface="等线" panose="02010600030101010101" pitchFamily="2" charset="-122"/>
            </a:endParaRPr>
          </a:p>
        </p:txBody>
      </p:sp>
      <p:sp>
        <p:nvSpPr>
          <p:cNvPr id="15" name="Text Box 10"/>
          <p:cNvSpPr txBox="1"/>
          <p:nvPr/>
        </p:nvSpPr>
        <p:spPr>
          <a:xfrm>
            <a:off x="612775" y="3429000"/>
            <a:ext cx="7991475" cy="129540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lvl="0" defTabSz="914400" eaLnBrk="1" hangingPunct="1">
              <a:spcBef>
                <a:spcPct val="0"/>
              </a:spcBef>
              <a:buClr>
                <a:schemeClr val="bg1"/>
              </a:buClr>
              <a:buSzPct val="60000"/>
              <a:buFontTx/>
              <a:buNone/>
            </a:pPr>
            <a:r>
              <a:rPr lang="zh-CN" altLang="en-US" sz="2400" b="1" i="1" u="sng" dirty="0">
                <a:solidFill>
                  <a:schemeClr val="tx1"/>
                </a:solidFill>
                <a:latin typeface="等线" panose="02010600030101010101" pitchFamily="2" charset="-122"/>
              </a:rPr>
              <a:t>数据元素</a:t>
            </a:r>
            <a:r>
              <a:rPr lang="zh-CN" altLang="en-US" sz="2400" b="1" dirty="0">
                <a:solidFill>
                  <a:schemeClr val="tx1"/>
                </a:solidFill>
                <a:latin typeface="Times New Roman" panose="02020603050405020304" pitchFamily="18" charset="0"/>
              </a:rPr>
              <a:t>：是数据的基本单位，在计算机系统中通常作为一个整体进行考虑和处理，也称结点或记录。</a:t>
            </a:r>
            <a:endParaRPr lang="zh-CN" altLang="en-US" sz="2400" b="1" dirty="0">
              <a:solidFill>
                <a:schemeClr val="tx1"/>
              </a:solidFill>
              <a:latin typeface="Times New Roman" panose="02020603050405020304" pitchFamily="18" charset="0"/>
            </a:endParaRPr>
          </a:p>
          <a:p>
            <a:pPr lvl="1" defTabSz="914400" eaLnBrk="1" hangingPunct="1">
              <a:spcBef>
                <a:spcPct val="20000"/>
              </a:spcBef>
              <a:buClr>
                <a:schemeClr val="hlink"/>
              </a:buClr>
              <a:buSzPct val="55000"/>
              <a:buFont typeface="Wingdings" panose="05000000000000000000" pitchFamily="2" charset="2"/>
              <a:buChar char="n"/>
            </a:pPr>
            <a:r>
              <a:rPr lang="zh-CN" altLang="en-US" sz="2400" b="1" dirty="0">
                <a:solidFill>
                  <a:schemeClr val="tx1"/>
                </a:solidFill>
                <a:latin typeface="Times New Roman" panose="02020603050405020304" pitchFamily="18" charset="0"/>
              </a:rPr>
              <a:t>有时一个数据元素可由若干个数据项组成</a:t>
            </a:r>
            <a:endParaRPr lang="zh-CN" altLang="en-US" sz="2400" b="1" dirty="0">
              <a:solidFill>
                <a:schemeClr val="tx1"/>
              </a:solidFill>
              <a:latin typeface="等线" panose="02010600030101010101" pitchFamily="2" charset="-122"/>
            </a:endParaRPr>
          </a:p>
          <a:p>
            <a:pPr lvl="1" defTabSz="914400" eaLnBrk="1" hangingPunct="1">
              <a:spcBef>
                <a:spcPct val="20000"/>
              </a:spcBef>
              <a:buClr>
                <a:schemeClr val="hlink"/>
              </a:buClr>
              <a:buSzPct val="55000"/>
              <a:buFont typeface="Wingdings" panose="05000000000000000000" pitchFamily="2" charset="2"/>
              <a:buChar char="n"/>
            </a:pPr>
            <a:endParaRPr lang="zh-CN" altLang="en-US" sz="2000" b="1" dirty="0">
              <a:solidFill>
                <a:schemeClr val="tx1"/>
              </a:solidFill>
              <a:latin typeface="等线" panose="02010600030101010101" pitchFamily="2" charset="-122"/>
            </a:endParaRPr>
          </a:p>
          <a:p>
            <a:pPr lvl="1" defTabSz="914400" eaLnBrk="1" hangingPunct="1">
              <a:spcBef>
                <a:spcPct val="20000"/>
              </a:spcBef>
              <a:buClr>
                <a:schemeClr val="hlink"/>
              </a:buClr>
              <a:buSzPct val="55000"/>
              <a:buFont typeface="Wingdings" panose="05000000000000000000" pitchFamily="2" charset="2"/>
              <a:buChar char="n"/>
            </a:pPr>
            <a:endParaRPr lang="zh-CN" altLang="en-US" sz="2000" b="1" dirty="0">
              <a:solidFill>
                <a:schemeClr val="tx1"/>
              </a:solidFill>
              <a:latin typeface="等线" panose="02010600030101010101" pitchFamily="2" charset="-122"/>
            </a:endParaRPr>
          </a:p>
          <a:p>
            <a:pPr lvl="1" defTabSz="914400" eaLnBrk="1" hangingPunct="1">
              <a:spcBef>
                <a:spcPct val="20000"/>
              </a:spcBef>
              <a:buClr>
                <a:schemeClr val="hlink"/>
              </a:buClr>
              <a:buSzPct val="55000"/>
              <a:buFont typeface="Wingdings" panose="05000000000000000000" pitchFamily="2" charset="2"/>
              <a:buChar char="n"/>
            </a:pPr>
            <a:endParaRPr lang="zh-CN" altLang="en-US" sz="2000" b="1" dirty="0">
              <a:solidFill>
                <a:schemeClr val="tx1"/>
              </a:solidFill>
              <a:latin typeface="等线" panose="02010600030101010101" pitchFamily="2" charset="-122"/>
            </a:endParaRPr>
          </a:p>
          <a:p>
            <a:pPr lvl="1" defTabSz="914400" eaLnBrk="1" hangingPunct="1">
              <a:spcBef>
                <a:spcPct val="20000"/>
              </a:spcBef>
              <a:buClr>
                <a:schemeClr val="hlink"/>
              </a:buClr>
              <a:buSzPct val="55000"/>
              <a:buFont typeface="Wingdings" panose="05000000000000000000" pitchFamily="2" charset="2"/>
              <a:buChar char="n"/>
            </a:pPr>
            <a:endParaRPr lang="zh-CN" altLang="en-US" sz="2000" b="1" dirty="0">
              <a:solidFill>
                <a:schemeClr val="tx1"/>
              </a:solidFill>
              <a:latin typeface="等线" panose="02010600030101010101" pitchFamily="2" charset="-122"/>
            </a:endParaRPr>
          </a:p>
          <a:p>
            <a:pPr lvl="1" defTabSz="914400" eaLnBrk="1" hangingPunct="1">
              <a:spcBef>
                <a:spcPct val="20000"/>
              </a:spcBef>
              <a:buClr>
                <a:schemeClr val="hlink"/>
              </a:buClr>
              <a:buSzPct val="55000"/>
              <a:buFont typeface="Wingdings" panose="05000000000000000000" pitchFamily="2" charset="2"/>
              <a:buChar char="n"/>
            </a:pPr>
            <a:r>
              <a:rPr lang="zh-CN" altLang="en-US" sz="2400" b="1" dirty="0">
                <a:solidFill>
                  <a:schemeClr val="tx1"/>
                </a:solidFill>
                <a:latin typeface="等线" panose="02010600030101010101" pitchFamily="2" charset="-122"/>
              </a:rPr>
              <a:t>数据项是有独立含义的、数据不可分割的最小单位。</a:t>
            </a:r>
            <a:endParaRPr lang="zh-CN" altLang="en-US" sz="2400" b="1" dirty="0">
              <a:solidFill>
                <a:schemeClr val="tx1"/>
              </a:solidFill>
              <a:latin typeface="等线" panose="02010600030101010101" pitchFamily="2" charset="-122"/>
            </a:endParaRPr>
          </a:p>
          <a:p>
            <a:pPr lvl="0" defTabSz="914400" eaLnBrk="1" hangingPunct="1">
              <a:spcBef>
                <a:spcPct val="0"/>
              </a:spcBef>
              <a:buClr>
                <a:schemeClr val="bg1"/>
              </a:buClr>
              <a:buSzPct val="60000"/>
              <a:buFontTx/>
              <a:buNone/>
            </a:pPr>
            <a:endParaRPr lang="en-US" altLang="zh-CN" sz="2000" b="1" dirty="0">
              <a:solidFill>
                <a:schemeClr val="tx1"/>
              </a:solidFill>
              <a:latin typeface="Times New Roman" panose="02020603050405020304" pitchFamily="18" charset="0"/>
            </a:endParaRPr>
          </a:p>
        </p:txBody>
      </p:sp>
      <p:sp>
        <p:nvSpPr>
          <p:cNvPr id="16" name="AutoShape 6"/>
          <p:cNvSpPr/>
          <p:nvPr/>
        </p:nvSpPr>
        <p:spPr>
          <a:xfrm>
            <a:off x="1835150" y="2492375"/>
            <a:ext cx="1657350" cy="576263"/>
          </a:xfrm>
          <a:prstGeom prst="can">
            <a:avLst>
              <a:gd name="adj" fmla="val 32083"/>
            </a:avLst>
          </a:prstGeom>
          <a:gradFill rotWithShape="1">
            <a:gsLst>
              <a:gs pos="0">
                <a:srgbClr val="C0CDB3"/>
              </a:gs>
              <a:gs pos="50000">
                <a:srgbClr val="FFFFFF"/>
              </a:gs>
              <a:gs pos="100000">
                <a:srgbClr val="C0CDB3"/>
              </a:gs>
            </a:gsLst>
            <a:lin ang="0" scaled="1"/>
            <a:tileRect/>
          </a:gra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17" name="Text Box 54"/>
          <p:cNvSpPr txBox="1"/>
          <p:nvPr/>
        </p:nvSpPr>
        <p:spPr>
          <a:xfrm>
            <a:off x="1908175" y="2708275"/>
            <a:ext cx="1512888" cy="314325"/>
          </a:xfrm>
          <a:prstGeom prst="rect">
            <a:avLst/>
          </a:prstGeom>
          <a:noFill/>
          <a:ln w="9525">
            <a:noFill/>
          </a:ln>
          <a:effectLst>
            <a:outerShdw dist="17961" dir="2699999" algn="ctr" rotWithShape="0">
              <a:srgbClr val="FFFFFF">
                <a:alpha val="50000"/>
              </a:srgbClr>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lnSpc>
                <a:spcPct val="80000"/>
              </a:lnSpc>
              <a:spcBef>
                <a:spcPct val="0"/>
              </a:spcBef>
              <a:buClrTx/>
              <a:buFontTx/>
              <a:buNone/>
            </a:pPr>
            <a:r>
              <a:rPr lang="zh-CN" altLang="en-US" b="1" dirty="0">
                <a:solidFill>
                  <a:srgbClr val="020603"/>
                </a:solidFill>
                <a:latin typeface="等线" panose="02010600030101010101" pitchFamily="2" charset="-122"/>
              </a:rPr>
              <a:t>数值型数据</a:t>
            </a:r>
            <a:endParaRPr lang="zh-CN" altLang="en-US" b="1" dirty="0">
              <a:solidFill>
                <a:srgbClr val="020603"/>
              </a:solidFill>
              <a:latin typeface="等线" panose="02010600030101010101" pitchFamily="2" charset="-122"/>
            </a:endParaRPr>
          </a:p>
        </p:txBody>
      </p:sp>
      <p:sp>
        <p:nvSpPr>
          <p:cNvPr id="18" name="AutoShape 13"/>
          <p:cNvSpPr/>
          <p:nvPr/>
        </p:nvSpPr>
        <p:spPr>
          <a:xfrm>
            <a:off x="179388" y="2132013"/>
            <a:ext cx="1223962" cy="649287"/>
          </a:xfrm>
          <a:prstGeom prst="cloudCallout">
            <a:avLst>
              <a:gd name="adj1" fmla="val 103565"/>
              <a:gd name="adj2" fmla="val 52444"/>
            </a:avLst>
          </a:prstGeom>
          <a:solidFill>
            <a:srgbClr val="B8E28E"/>
          </a:solidFill>
          <a:ln w="9525">
            <a:noFill/>
          </a:ln>
          <a:effectLst>
            <a:prstShdw prst="shdw17" dist="17961" dir="2699999">
              <a:srgbClr val="6E8855"/>
            </a:prstShdw>
          </a:effectLst>
        </p:spPr>
        <p:txBody>
          <a:bodyPr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en-US" altLang="zh-CN" b="1" dirty="0">
                <a:solidFill>
                  <a:srgbClr val="020603"/>
                </a:solidFill>
                <a:latin typeface="等线" panose="02010600030101010101" pitchFamily="2" charset="-122"/>
              </a:rPr>
              <a:t>10</a:t>
            </a:r>
            <a:r>
              <a:rPr lang="zh-CN" altLang="en-US" b="1" dirty="0">
                <a:solidFill>
                  <a:srgbClr val="020603"/>
                </a:solidFill>
                <a:latin typeface="等线" panose="02010600030101010101" pitchFamily="2" charset="-122"/>
              </a:rPr>
              <a:t>，</a:t>
            </a:r>
            <a:r>
              <a:rPr lang="en-US" altLang="zh-CN" b="1" dirty="0">
                <a:solidFill>
                  <a:srgbClr val="020603"/>
                </a:solidFill>
                <a:latin typeface="等线" panose="02010600030101010101" pitchFamily="2" charset="-122"/>
              </a:rPr>
              <a:t>3.14</a:t>
            </a:r>
            <a:endParaRPr lang="en-US" altLang="zh-CN" b="1" dirty="0">
              <a:solidFill>
                <a:srgbClr val="020603"/>
              </a:solidFill>
              <a:latin typeface="等线" panose="02010600030101010101" pitchFamily="2" charset="-122"/>
            </a:endParaRPr>
          </a:p>
        </p:txBody>
      </p:sp>
      <p:sp>
        <p:nvSpPr>
          <p:cNvPr id="19" name="AutoShape 14"/>
          <p:cNvSpPr/>
          <p:nvPr/>
        </p:nvSpPr>
        <p:spPr>
          <a:xfrm>
            <a:off x="6804025" y="2132013"/>
            <a:ext cx="1871663" cy="649287"/>
          </a:xfrm>
          <a:prstGeom prst="cloudCallout">
            <a:avLst>
              <a:gd name="adj1" fmla="val -101995"/>
              <a:gd name="adj2" fmla="val 44375"/>
            </a:avLst>
          </a:prstGeom>
          <a:solidFill>
            <a:srgbClr val="B8E28E"/>
          </a:solidFill>
          <a:ln w="9525">
            <a:noFill/>
          </a:ln>
          <a:effectLst>
            <a:prstShdw prst="shdw17" dist="17961" dir="2699999">
              <a:srgbClr val="6E8855"/>
            </a:prstShdw>
          </a:effectLst>
        </p:spPr>
        <p:txBody>
          <a:bodyPr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b="1" dirty="0">
                <a:solidFill>
                  <a:srgbClr val="020603"/>
                </a:solidFill>
                <a:latin typeface="等线" panose="02010600030101010101" pitchFamily="2" charset="-122"/>
              </a:rPr>
              <a:t>图、文、声、像</a:t>
            </a:r>
            <a:endParaRPr lang="zh-CN" altLang="en-US" b="1" dirty="0">
              <a:solidFill>
                <a:srgbClr val="020603"/>
              </a:solidFill>
              <a:latin typeface="等线" panose="02010600030101010101" pitchFamily="2" charset="-122"/>
            </a:endParaRPr>
          </a:p>
        </p:txBody>
      </p:sp>
      <p:sp>
        <p:nvSpPr>
          <p:cNvPr id="20" name="Line 38"/>
          <p:cNvSpPr/>
          <p:nvPr/>
        </p:nvSpPr>
        <p:spPr>
          <a:xfrm flipH="1">
            <a:off x="1908175" y="4581525"/>
            <a:ext cx="3673475" cy="1016000"/>
          </a:xfrm>
          <a:prstGeom prst="line">
            <a:avLst/>
          </a:prstGeom>
          <a:ln w="12700" cap="flat" cmpd="sng">
            <a:solidFill>
              <a:srgbClr val="DE6306"/>
            </a:solidFill>
            <a:prstDash val="solid"/>
            <a:headEnd type="none" w="med" len="med"/>
            <a:tailEnd type="triangle" w="med" len="med"/>
          </a:ln>
          <a:effectLst>
            <a:prstShdw prst="shdw17" dist="17961" dir="2699999">
              <a:srgbClr val="853B04"/>
            </a:prstShdw>
          </a:effectLst>
        </p:spPr>
      </p:sp>
      <p:sp>
        <p:nvSpPr>
          <p:cNvPr id="21" name="Line 39"/>
          <p:cNvSpPr/>
          <p:nvPr/>
        </p:nvSpPr>
        <p:spPr>
          <a:xfrm flipH="1">
            <a:off x="3203575" y="4581525"/>
            <a:ext cx="2522538" cy="1079500"/>
          </a:xfrm>
          <a:prstGeom prst="line">
            <a:avLst/>
          </a:prstGeom>
          <a:ln w="12700" cap="flat" cmpd="sng">
            <a:solidFill>
              <a:srgbClr val="DE6306"/>
            </a:solidFill>
            <a:prstDash val="solid"/>
            <a:headEnd type="none" w="med" len="med"/>
            <a:tailEnd type="triangle" w="med" len="med"/>
          </a:ln>
          <a:effectLst>
            <a:prstShdw prst="shdw17" dist="17961" dir="2699999">
              <a:srgbClr val="853B04"/>
            </a:prstShdw>
          </a:effectLst>
        </p:spPr>
      </p:sp>
      <p:sp>
        <p:nvSpPr>
          <p:cNvPr id="22" name="Line 40"/>
          <p:cNvSpPr/>
          <p:nvPr/>
        </p:nvSpPr>
        <p:spPr>
          <a:xfrm flipH="1">
            <a:off x="5003800" y="4581525"/>
            <a:ext cx="722313" cy="1079500"/>
          </a:xfrm>
          <a:prstGeom prst="line">
            <a:avLst/>
          </a:prstGeom>
          <a:ln w="12700" cap="flat" cmpd="sng">
            <a:solidFill>
              <a:srgbClr val="DE6306"/>
            </a:solidFill>
            <a:prstDash val="solid"/>
            <a:headEnd type="none" w="med" len="med"/>
            <a:tailEnd type="triangle" w="med" len="med"/>
          </a:ln>
          <a:effectLst>
            <a:prstShdw prst="shdw17" dist="17961" dir="2699999">
              <a:srgbClr val="853B04"/>
            </a:prstShdw>
          </a:effectLst>
        </p:spPr>
      </p:sp>
      <p:sp>
        <p:nvSpPr>
          <p:cNvPr id="24" name="Line 42"/>
          <p:cNvSpPr/>
          <p:nvPr/>
        </p:nvSpPr>
        <p:spPr>
          <a:xfrm>
            <a:off x="5726113" y="4581525"/>
            <a:ext cx="2374900" cy="1031875"/>
          </a:xfrm>
          <a:prstGeom prst="line">
            <a:avLst/>
          </a:prstGeom>
          <a:ln w="12700" cap="flat" cmpd="sng">
            <a:solidFill>
              <a:srgbClr val="DE6306"/>
            </a:solidFill>
            <a:prstDash val="solid"/>
            <a:headEnd type="none" w="med" len="med"/>
            <a:tailEnd type="triangle" w="med" len="med"/>
          </a:ln>
          <a:effectLst>
            <a:prstShdw prst="shdw17" dist="17961" dir="2699999">
              <a:srgbClr val="853B04"/>
            </a:prstShdw>
          </a:effectLst>
        </p:spPr>
      </p:sp>
      <p:sp>
        <p:nvSpPr>
          <p:cNvPr id="26" name="Line 40"/>
          <p:cNvSpPr/>
          <p:nvPr/>
        </p:nvSpPr>
        <p:spPr>
          <a:xfrm>
            <a:off x="5689600" y="4611688"/>
            <a:ext cx="538163" cy="960437"/>
          </a:xfrm>
          <a:prstGeom prst="line">
            <a:avLst/>
          </a:prstGeom>
          <a:ln w="12700" cap="flat" cmpd="sng">
            <a:solidFill>
              <a:srgbClr val="DE6306"/>
            </a:solidFill>
            <a:prstDash val="solid"/>
            <a:headEnd type="none" w="med" len="med"/>
            <a:tailEnd type="triangle" w="med" len="med"/>
          </a:ln>
          <a:effectLst>
            <a:prstShdw prst="shdw17" dist="17961" dir="2699999">
              <a:srgbClr val="853B04"/>
            </a:prstShdw>
          </a:effectLst>
        </p:spPr>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par>
                          <p:cTn id="37" fill="hold">
                            <p:stCondLst>
                              <p:cond delay="0"/>
                            </p:stCondLst>
                            <p:childTnLst>
                              <p:par>
                                <p:cTn id="38" presetID="1" presetClass="exit" presetSubtype="0" fill="hold" nodeType="afterEffect">
                                  <p:stCondLst>
                                    <p:cond delay="200"/>
                                  </p:stCondLst>
                                  <p:childTnLst>
                                    <p:set>
                                      <p:cBhvr>
                                        <p:cTn id="39" dur="1" fill="hold">
                                          <p:stCondLst>
                                            <p:cond delay="0"/>
                                          </p:stCondLst>
                                        </p:cTn>
                                        <p:tgtEl>
                                          <p:spTgt spid="25"/>
                                        </p:tgtEl>
                                        <p:attrNameLst>
                                          <p:attrName>style.visibility</p:attrName>
                                        </p:attrNameLst>
                                      </p:cBhvr>
                                      <p:to>
                                        <p:strVal val="hidden"/>
                                      </p:to>
                                    </p:set>
                                  </p:childTnLst>
                                </p:cTn>
                              </p:par>
                            </p:childTnLst>
                          </p:cTn>
                        </p:par>
                        <p:par>
                          <p:cTn id="40" fill="hold">
                            <p:stCondLst>
                              <p:cond delay="200"/>
                            </p:stCondLst>
                            <p:childTnLst>
                              <p:par>
                                <p:cTn id="41" presetID="1" presetClass="entr" presetSubtype="0" fill="hold" nodeType="afterEffect">
                                  <p:stCondLst>
                                    <p:cond delay="20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400"/>
                            </p:stCondLst>
                            <p:childTnLst>
                              <p:par>
                                <p:cTn id="44" presetID="1" presetClass="exit" presetSubtype="0" fill="hold" nodeType="afterEffect">
                                  <p:stCondLst>
                                    <p:cond delay="200"/>
                                  </p:stCondLst>
                                  <p:childTnLst>
                                    <p:set>
                                      <p:cBhvr>
                                        <p:cTn id="45" dur="1" fill="hold">
                                          <p:stCondLst>
                                            <p:cond delay="0"/>
                                          </p:stCondLst>
                                        </p:cTn>
                                        <p:tgtEl>
                                          <p:spTgt spid="25"/>
                                        </p:tgtEl>
                                        <p:attrNameLst>
                                          <p:attrName>style.visibility</p:attrName>
                                        </p:attrNameLst>
                                      </p:cBhvr>
                                      <p:to>
                                        <p:strVal val="hidden"/>
                                      </p:to>
                                    </p:set>
                                  </p:childTnLst>
                                </p:cTn>
                              </p:par>
                            </p:childTnLst>
                          </p:cTn>
                        </p:par>
                        <p:par>
                          <p:cTn id="46" fill="hold">
                            <p:stCondLst>
                              <p:cond delay="600"/>
                            </p:stCondLst>
                            <p:childTnLst>
                              <p:par>
                                <p:cTn id="47" presetID="1" presetClass="entr" presetSubtype="0" fill="hold" nodeType="afterEffect">
                                  <p:stCondLst>
                                    <p:cond delay="2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5" grpId="3" animBg="1"/>
      <p:bldP spid="25" grpId="4" animBg="1"/>
      <p:bldP spid="9" grpId="0" animBg="1"/>
      <p:bldP spid="10" grpId="0"/>
      <p:bldP spid="11" grpId="0"/>
      <p:bldP spid="14" grpId="0"/>
      <p:bldP spid="15" grpId="0" build="allAtOnce"/>
      <p:bldP spid="16" grpId="0" animBg="1"/>
      <p:bldP spid="17" grpId="0"/>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关于数据</a:t>
            </a:r>
            <a:endParaRPr lang="zh-CN" altLang="en-US" sz="2400" kern="1200" dirty="0">
              <a:latin typeface="+mj-lt"/>
              <a:ea typeface="等线" panose="02010600030101010101" pitchFamily="2" charset="-122"/>
              <a:cs typeface="+mj-cs"/>
            </a:endParaRPr>
          </a:p>
        </p:txBody>
      </p:sp>
      <p:sp>
        <p:nvSpPr>
          <p:cNvPr id="57347"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7348" name="Text Box 3"/>
          <p:cNvSpPr txBox="1"/>
          <p:nvPr/>
        </p:nvSpPr>
        <p:spPr>
          <a:xfrm>
            <a:off x="1219200" y="3276600"/>
            <a:ext cx="6858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57349"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8" name="Text Box 2"/>
          <p:cNvSpPr txBox="1">
            <a:spLocks noChangeArrowheads="1"/>
          </p:cNvSpPr>
          <p:nvPr/>
        </p:nvSpPr>
        <p:spPr>
          <a:xfrm>
            <a:off x="466725" y="1411288"/>
            <a:ext cx="8642350" cy="2305050"/>
          </a:xfrm>
          <a:prstGeom prst="rect">
            <a:avLst/>
          </a:prstGeom>
          <a:noFill/>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panose="05040102010807070707" pitchFamily="18"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pitchFamily="18"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pitchFamily="18"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20000"/>
              </a:lnSpc>
              <a:spcBef>
                <a:spcPct val="0"/>
              </a:spcBef>
              <a:spcAft>
                <a:spcPts val="0"/>
              </a:spcAft>
              <a:buClr>
                <a:schemeClr val="bg1"/>
              </a:buClr>
              <a:buSzTx/>
              <a:buFontTx/>
              <a:buNone/>
              <a:defRPr/>
            </a:pPr>
            <a:r>
              <a:rPr kumimoji="0" lang="zh-CN" altLang="en-US" sz="2400" b="1" i="1" u="sng"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数据对象</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：性质相同的数据元素的集合，是数据的一个子集。</a:t>
            </a:r>
            <a:endPar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742950" marR="0" lvl="1" indent="-28575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可以是有限集。例如：字母字符数据对象</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B</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可以是无限集。例如：整数数据对象 </a:t>
            </a:r>
            <a:r>
              <a:rPr kumimoji="0" lang="en-US"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N = { 0, </a:t>
            </a:r>
            <a:r>
              <a:rPr kumimoji="0" lang="en-US"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sym typeface="Symbol" panose="05050102010706020507" pitchFamily="18" charset="2"/>
              </a:rPr>
              <a:t>1, 2, … }</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sym typeface="Symbol" panose="05050102010706020507" pitchFamily="18" charset="2"/>
            </a:endParaRPr>
          </a:p>
          <a:p>
            <a:pPr marL="742950" marR="0" lvl="1" indent="-28575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sym typeface="Symbol" panose="05050102010706020507" pitchFamily="18" charset="2"/>
              </a:rPr>
              <a:t>可以是像上面例子中的单一数据项的元素的集合</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sym typeface="Symbol" panose="05050102010706020507" pitchFamily="18" charset="2"/>
            </a:endParaRPr>
          </a:p>
          <a:p>
            <a:pPr marL="742950" marR="0" lvl="1" indent="-28575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sym typeface="Symbol" panose="05050102010706020507" pitchFamily="18" charset="2"/>
              </a:rPr>
              <a:t>也可以是多数据项组成的元素的集合</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sym typeface="Symbol" panose="05050102010706020507" pitchFamily="18" charset="2"/>
            </a:endParaRPr>
          </a:p>
          <a:p>
            <a:pPr marL="342900" marR="0" lvl="0" indent="-342900" algn="l" defTabSz="457200" rtl="0" eaLnBrk="1" fontAlgn="auto" latinLnBrk="0" hangingPunct="1">
              <a:lnSpc>
                <a:spcPct val="120000"/>
              </a:lnSpc>
              <a:spcBef>
                <a:spcPct val="0"/>
              </a:spcBef>
              <a:spcAft>
                <a:spcPts val="0"/>
              </a:spcAft>
              <a:buClr>
                <a:schemeClr val="bg1"/>
              </a:buClr>
              <a:buSzTx/>
              <a:buFontTx/>
              <a:buNone/>
              <a:defRPr/>
            </a:pP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p:txBody>
      </p:sp>
      <p:graphicFrame>
        <p:nvGraphicFramePr>
          <p:cNvPr id="9" name="Group 5"/>
          <p:cNvGraphicFramePr>
            <a:graphicFrameLocks noGrp="1"/>
          </p:cNvGraphicFramePr>
          <p:nvPr>
            <p:ph sz="half" idx="1"/>
          </p:nvPr>
        </p:nvGraphicFramePr>
        <p:xfrm>
          <a:off x="611188" y="3716338"/>
          <a:ext cx="8291513" cy="2317749"/>
        </p:xfrm>
        <a:graphic>
          <a:graphicData uri="http://schemas.openxmlformats.org/drawingml/2006/table">
            <a:tbl>
              <a:tblPr/>
              <a:tblGrid>
                <a:gridCol w="1403350"/>
                <a:gridCol w="1620838"/>
                <a:gridCol w="1708150"/>
                <a:gridCol w="2155825"/>
                <a:gridCol w="1403350"/>
              </a:tblGrid>
              <a:tr h="36586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图书编号</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33" marB="45733" horzOverflow="overflow">
                    <a:lnL cap="flat">
                      <a:noFill/>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书名</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作者</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出版单位</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rPr>
                        <a:t>出版时间</a:t>
                      </a:r>
                      <a:endParaRPr kumimoji="1" lang="zh-CN" altLang="en-US" sz="1800" b="1" i="0" u="none" strike="noStrike" cap="none" normalizeH="0" baseline="0" dirty="0">
                        <a:ln>
                          <a:noFill/>
                        </a:ln>
                        <a:solidFill>
                          <a:schemeClr val="tx2"/>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36682">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N.3.73.762</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数据结构</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严蔚敏 吴伟民</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清华大学出版社</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2003.12</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0255">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H. 41.683</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实用英语语法 </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张道真 </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外语教学与研究出版社 </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1995.4</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27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N.3.73.768</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数据结构</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吴小平 马桂媛</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机械工业出版社</a:t>
                      </a:r>
                      <a:endParaRPr kumimoji="1"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2009.8</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6682">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en-US" altLang="zh-CN" sz="18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en-US" altLang="zh-CN" sz="18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en-US" altLang="zh-CN" sz="18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en-US" altLang="zh-CN" sz="18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endParaRPr kumimoji="1"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txBody>
                  <a:tcPr marT="45733" marB="45733"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7387" name="Text Box 3"/>
          <p:cNvSpPr txBox="1"/>
          <p:nvPr/>
        </p:nvSpPr>
        <p:spPr>
          <a:xfrm>
            <a:off x="1506538" y="2987675"/>
            <a:ext cx="6858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11" name="Text Box 4"/>
          <p:cNvSpPr txBox="1"/>
          <p:nvPr/>
        </p:nvSpPr>
        <p:spPr>
          <a:xfrm>
            <a:off x="1811338" y="3825875"/>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12" name="Rectangle 45"/>
          <p:cNvSpPr/>
          <p:nvPr/>
        </p:nvSpPr>
        <p:spPr>
          <a:xfrm>
            <a:off x="611188" y="4076700"/>
            <a:ext cx="8280400" cy="1957388"/>
          </a:xfrm>
          <a:prstGeom prst="rect">
            <a:avLst/>
          </a:prstGeom>
          <a:noFill/>
          <a:ln w="19050" cap="flat" cmpd="sng">
            <a:solidFill>
              <a:srgbClr val="DE6306"/>
            </a:solidFill>
            <a:prstDash val="solid"/>
            <a:miter/>
            <a:headEnd type="none" w="med" len="med"/>
            <a:tailEnd type="none" w="med" len="med"/>
          </a:ln>
          <a:effectLst>
            <a:prstShdw prst="shdw17" dist="17961" dir="2699999">
              <a:srgbClr val="853B04"/>
            </a:prst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ahoma" panose="020B0604030504040204" pitchFamily="34" charset="0"/>
            </a:endParaRPr>
          </a:p>
        </p:txBody>
      </p:sp>
      <p:sp>
        <p:nvSpPr>
          <p:cNvPr id="13" name="AutoShape 46"/>
          <p:cNvSpPr/>
          <p:nvPr/>
        </p:nvSpPr>
        <p:spPr>
          <a:xfrm>
            <a:off x="3563938" y="3571875"/>
            <a:ext cx="215900" cy="863600"/>
          </a:xfrm>
          <a:prstGeom prst="downArrow">
            <a:avLst>
              <a:gd name="adj1" fmla="val 50000"/>
              <a:gd name="adj2" fmla="val 100000"/>
            </a:avLst>
          </a:prstGeom>
          <a:solidFill>
            <a:srgbClr val="B8E28E"/>
          </a:solidFill>
          <a:ln w="9525" cap="flat" cmpd="sng">
            <a:solidFill>
              <a:srgbClr val="DE6306"/>
            </a:solidFill>
            <a:prstDash val="solid"/>
            <a:miter/>
            <a:headEnd type="none" w="med" len="med"/>
            <a:tailEnd type="none" w="med" len="med"/>
          </a:ln>
          <a:effectLst>
            <a:prstShdw prst="shdw17" dist="17961" dir="2699999">
              <a:srgbClr val="853B04"/>
            </a:prst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ahoma" panose="020B0604030504040204" pitchFamily="34" charset="0"/>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strips(downLeft)">
                                      <p:cBhvr>
                                        <p:cTn id="29" dur="500"/>
                                        <p:tgtEl>
                                          <p:spTgt spid="13"/>
                                        </p:tgtEl>
                                      </p:cBhvr>
                                    </p:animEffect>
                                  </p:childTnLst>
                                </p:cTn>
                              </p:par>
                            </p:childTnLst>
                          </p:cTn>
                        </p:par>
                        <p:par>
                          <p:cTn id="30" fill="hold">
                            <p:stCondLst>
                              <p:cond delay="500"/>
                            </p:stCondLst>
                            <p:childTnLst>
                              <p:par>
                                <p:cTn id="31" presetID="47"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Times New Roman" panose="02020603050405020304" pitchFamily="18" charset="0"/>
                <a:ea typeface="等线" panose="02010600030101010101" pitchFamily="2" charset="-122"/>
                <a:cs typeface="+mj-cs"/>
              </a:rPr>
              <a:t>数据的逻辑结构</a:t>
            </a:r>
            <a:endParaRPr lang="zh-CN" altLang="en-US" sz="2400" kern="1200" dirty="0">
              <a:latin typeface="Times New Roman" panose="02020603050405020304" pitchFamily="18" charset="0"/>
              <a:ea typeface="等线" panose="02010600030101010101" pitchFamily="2" charset="-122"/>
              <a:cs typeface="+mj-cs"/>
            </a:endParaRPr>
          </a:p>
        </p:txBody>
      </p:sp>
      <p:sp>
        <p:nvSpPr>
          <p:cNvPr id="19462" name="Text Box 6"/>
          <p:cNvSpPr>
            <a:spLocks noGrp="1"/>
          </p:cNvSpPr>
          <p:nvPr>
            <p:ph idx="1"/>
          </p:nvPr>
        </p:nvSpPr>
        <p:spPr>
          <a:xfrm>
            <a:off x="611188" y="1268413"/>
            <a:ext cx="8497887" cy="5445125"/>
          </a:xfrm>
        </p:spPr>
        <p:txBody>
          <a:bodyPr vert="horz" wrap="square" lIns="91440" tIns="45720" rIns="91440" bIns="45720" anchor="t" anchorCtr="0"/>
          <a:lstStyle/>
          <a:p>
            <a:pPr defTabSz="457200" eaLnBrk="1" hangingPunct="1">
              <a:lnSpc>
                <a:spcPct val="110000"/>
              </a:lnSpc>
              <a:spcBef>
                <a:spcPct val="0"/>
              </a:spcBef>
              <a:buClrTx/>
              <a:buFontTx/>
              <a:buNone/>
            </a:pPr>
            <a:r>
              <a:rPr lang="zh-CN" altLang="en-US" kern="1200" dirty="0">
                <a:latin typeface="Times New Roman" panose="02020603050405020304" pitchFamily="18" charset="0"/>
                <a:ea typeface="等线" panose="02010600030101010101" pitchFamily="2" charset="-122"/>
                <a:cs typeface="+mn-cs"/>
              </a:rPr>
              <a:t>数据的</a:t>
            </a:r>
            <a:r>
              <a:rPr lang="zh-CN" altLang="en-US" i="1" u="sng" kern="1200" dirty="0">
                <a:latin typeface="Times New Roman" panose="02020603050405020304" pitchFamily="18" charset="0"/>
                <a:ea typeface="等线" panose="02010600030101010101" pitchFamily="2" charset="-122"/>
                <a:cs typeface="+mn-cs"/>
              </a:rPr>
              <a:t>逻辑结构</a:t>
            </a:r>
            <a:r>
              <a:rPr lang="zh-CN" altLang="en-US" kern="1200" dirty="0">
                <a:latin typeface="Times New Roman" panose="02020603050405020304" pitchFamily="18" charset="0"/>
                <a:ea typeface="等线" panose="02010600030101010101" pitchFamily="2" charset="-122"/>
                <a:cs typeface="+mn-cs"/>
              </a:rPr>
              <a:t>：描述数据元素之间的逻辑关系。存</a:t>
            </a:r>
            <a:endParaRPr lang="zh-CN" altLang="en-US" kern="1200" dirty="0">
              <a:latin typeface="Times New Roman" panose="02020603050405020304" pitchFamily="18" charset="0"/>
              <a:ea typeface="等线" panose="02010600030101010101" pitchFamily="2" charset="-122"/>
              <a:cs typeface="+mn-cs"/>
            </a:endParaRPr>
          </a:p>
          <a:p>
            <a:pPr defTabSz="457200" eaLnBrk="1" hangingPunct="1">
              <a:lnSpc>
                <a:spcPct val="110000"/>
              </a:lnSpc>
              <a:spcBef>
                <a:spcPct val="0"/>
              </a:spcBef>
              <a:buClrTx/>
              <a:buFontTx/>
              <a:buNone/>
            </a:pPr>
            <a:r>
              <a:rPr lang="zh-CN" altLang="en-US" kern="1200" dirty="0">
                <a:latin typeface="Times New Roman" panose="02020603050405020304" pitchFamily="18" charset="0"/>
                <a:ea typeface="等线" panose="02010600030101010101" pitchFamily="2" charset="-122"/>
                <a:cs typeface="+mn-cs"/>
              </a:rPr>
              <a:t>                                在</a:t>
            </a:r>
            <a:r>
              <a:rPr lang="zh-CN" altLang="en-US" kern="1200" dirty="0">
                <a:solidFill>
                  <a:srgbClr val="FF0000"/>
                </a:solidFill>
                <a:latin typeface="Times New Roman" panose="02020603050405020304" pitchFamily="18" charset="0"/>
                <a:ea typeface="等线" panose="02010600030101010101" pitchFamily="2" charset="-122"/>
                <a:cs typeface="+mn-cs"/>
                <a:hlinkClick r:id="" action="ppaction://noaction"/>
              </a:rPr>
              <a:t>集合、表、树、图</a:t>
            </a:r>
            <a:r>
              <a:rPr lang="zh-CN" altLang="en-US" kern="1200" dirty="0">
                <a:latin typeface="Times New Roman" panose="02020603050405020304" pitchFamily="18" charset="0"/>
                <a:ea typeface="等线" panose="02010600030101010101" pitchFamily="2" charset="-122"/>
                <a:cs typeface="+mn-cs"/>
              </a:rPr>
              <a:t>四种基本结构。   </a:t>
            </a:r>
            <a:endParaRPr lang="zh-CN" altLang="en-US" kern="1200" dirty="0">
              <a:latin typeface="Times New Roman" panose="02020603050405020304" pitchFamily="18" charset="0"/>
              <a:ea typeface="等线" panose="02010600030101010101" pitchFamily="2" charset="-122"/>
              <a:cs typeface="+mn-cs"/>
            </a:endParaRPr>
          </a:p>
          <a:p>
            <a:pPr defTabSz="457200" eaLnBrk="1" hangingPunct="1">
              <a:lnSpc>
                <a:spcPct val="80000"/>
              </a:lnSpc>
              <a:spcBef>
                <a:spcPct val="40000"/>
              </a:spcBef>
              <a:buClrTx/>
              <a:buFontTx/>
              <a:buNone/>
            </a:pPr>
            <a:r>
              <a:rPr lang="zh-CN" altLang="en-US" kern="1200" dirty="0">
                <a:latin typeface="Times New Roman" panose="02020603050405020304" pitchFamily="18" charset="0"/>
                <a:ea typeface="等线" panose="02010600030101010101" pitchFamily="2" charset="-122"/>
                <a:cs typeface="+mn-cs"/>
              </a:rPr>
              <a:t>     </a:t>
            </a:r>
            <a:r>
              <a:rPr lang="en-US" altLang="zh-CN" kern="1200" dirty="0">
                <a:latin typeface="Times New Roman" panose="02020603050405020304" pitchFamily="18" charset="0"/>
                <a:ea typeface="等线" panose="02010600030101010101" pitchFamily="2" charset="-122"/>
                <a:cs typeface="+mn-cs"/>
              </a:rPr>
              <a:t>Data_Structure=(D,S)</a:t>
            </a:r>
            <a:endParaRPr lang="en-US" altLang="zh-CN" kern="1200" dirty="0">
              <a:latin typeface="Times New Roman" panose="02020603050405020304" pitchFamily="18" charset="0"/>
              <a:ea typeface="等线" panose="02010600030101010101" pitchFamily="2" charset="-122"/>
              <a:cs typeface="+mn-cs"/>
            </a:endParaRPr>
          </a:p>
          <a:p>
            <a:pPr lvl="1" defTabSz="457200" eaLnBrk="1" hangingPunct="1">
              <a:lnSpc>
                <a:spcPct val="80000"/>
              </a:lnSpc>
            </a:pPr>
            <a:r>
              <a:rPr lang="en-US" altLang="zh-CN" kern="1200" dirty="0">
                <a:latin typeface="等线" panose="02010600030101010101" pitchFamily="2" charset="-122"/>
                <a:ea typeface="等线" panose="02010600030101010101" pitchFamily="2" charset="-122"/>
                <a:cs typeface="+mn-cs"/>
              </a:rPr>
              <a:t>D</a:t>
            </a:r>
            <a:r>
              <a:rPr lang="zh-CN" altLang="en-US" kern="1200" dirty="0">
                <a:latin typeface="等线" panose="02010600030101010101" pitchFamily="2" charset="-122"/>
                <a:ea typeface="等线" panose="02010600030101010101" pitchFamily="2" charset="-122"/>
                <a:cs typeface="+mn-cs"/>
              </a:rPr>
              <a:t>：数据元素的</a:t>
            </a:r>
            <a:r>
              <a:rPr lang="zh-CN" altLang="en-US" kern="1200" dirty="0">
                <a:solidFill>
                  <a:srgbClr val="FF0000"/>
                </a:solidFill>
                <a:latin typeface="等线" panose="02010600030101010101" pitchFamily="2" charset="-122"/>
                <a:ea typeface="等线" panose="02010600030101010101" pitchFamily="2" charset="-122"/>
                <a:cs typeface="+mn-cs"/>
              </a:rPr>
              <a:t>有限</a:t>
            </a:r>
            <a:r>
              <a:rPr lang="zh-CN" altLang="en-US" kern="1200" dirty="0">
                <a:latin typeface="等线" panose="02010600030101010101" pitchFamily="2" charset="-122"/>
                <a:ea typeface="等线" panose="02010600030101010101" pitchFamily="2" charset="-122"/>
                <a:cs typeface="+mn-cs"/>
              </a:rPr>
              <a:t>集合，Ｄ＝</a:t>
            </a:r>
            <a:r>
              <a:rPr lang="en-US" altLang="zh-CN" kern="1200" dirty="0">
                <a:latin typeface="等线" panose="02010600030101010101" pitchFamily="2" charset="-122"/>
                <a:ea typeface="等线" panose="02010600030101010101" pitchFamily="2" charset="-122"/>
                <a:cs typeface="+mn-cs"/>
              </a:rPr>
              <a:t>{a</a:t>
            </a:r>
            <a:r>
              <a:rPr lang="en-US" altLang="zh-CN" kern="1200" baseline="-25000" dirty="0">
                <a:latin typeface="等线" panose="02010600030101010101" pitchFamily="2" charset="-122"/>
                <a:ea typeface="等线" panose="02010600030101010101" pitchFamily="2" charset="-122"/>
                <a:cs typeface="+mn-cs"/>
              </a:rPr>
              <a:t>1</a:t>
            </a:r>
            <a:r>
              <a:rPr lang="en-US" altLang="zh-CN" kern="1200" dirty="0">
                <a:latin typeface="等线" panose="02010600030101010101" pitchFamily="2" charset="-122"/>
                <a:ea typeface="等线" panose="02010600030101010101" pitchFamily="2" charset="-122"/>
                <a:cs typeface="+mn-cs"/>
              </a:rPr>
              <a:t>,a</a:t>
            </a:r>
            <a:r>
              <a:rPr lang="en-US" altLang="zh-CN" kern="1200" baseline="-25000" dirty="0">
                <a:latin typeface="等线" panose="02010600030101010101" pitchFamily="2" charset="-122"/>
                <a:ea typeface="等线" panose="02010600030101010101" pitchFamily="2" charset="-122"/>
                <a:cs typeface="+mn-cs"/>
              </a:rPr>
              <a:t>2</a:t>
            </a:r>
            <a:r>
              <a:rPr lang="en-US" altLang="zh-CN" kern="1200" dirty="0">
                <a:latin typeface="等线" panose="02010600030101010101" pitchFamily="2" charset="-122"/>
                <a:ea typeface="等线" panose="02010600030101010101" pitchFamily="2" charset="-122"/>
                <a:cs typeface="+mn-cs"/>
              </a:rPr>
              <a:t>,…, a</a:t>
            </a:r>
            <a:r>
              <a:rPr lang="en-US" altLang="zh-CN" kern="1200" baseline="-25000" dirty="0">
                <a:latin typeface="等线" panose="02010600030101010101" pitchFamily="2" charset="-122"/>
                <a:ea typeface="等线" panose="02010600030101010101" pitchFamily="2" charset="-122"/>
                <a:cs typeface="+mn-cs"/>
              </a:rPr>
              <a:t>n</a:t>
            </a:r>
            <a:r>
              <a:rPr lang="en-US" altLang="zh-CN" kern="1200" dirty="0">
                <a:latin typeface="等线" panose="02010600030101010101" pitchFamily="2" charset="-122"/>
                <a:ea typeface="等线" panose="02010600030101010101" pitchFamily="2" charset="-122"/>
                <a:cs typeface="+mn-cs"/>
              </a:rPr>
              <a:t>}</a:t>
            </a:r>
            <a:endParaRPr lang="en-US" altLang="zh-CN" kern="1200" dirty="0">
              <a:latin typeface="等线" panose="02010600030101010101" pitchFamily="2" charset="-122"/>
              <a:ea typeface="等线" panose="02010600030101010101" pitchFamily="2" charset="-122"/>
              <a:cs typeface="+mn-cs"/>
            </a:endParaRPr>
          </a:p>
          <a:p>
            <a:pPr lvl="1" defTabSz="457200" eaLnBrk="1" hangingPunct="1">
              <a:lnSpc>
                <a:spcPct val="80000"/>
              </a:lnSpc>
            </a:pPr>
            <a:r>
              <a:rPr lang="en-US" altLang="zh-CN" kern="1200" dirty="0">
                <a:latin typeface="等线" panose="02010600030101010101" pitchFamily="2" charset="-122"/>
                <a:ea typeface="等线" panose="02010600030101010101" pitchFamily="2" charset="-122"/>
                <a:cs typeface="+mn-cs"/>
              </a:rPr>
              <a:t>S</a:t>
            </a:r>
            <a:r>
              <a:rPr lang="zh-CN" altLang="en-US" kern="1200" dirty="0">
                <a:latin typeface="等线" panose="02010600030101010101" pitchFamily="2" charset="-122"/>
                <a:ea typeface="等线" panose="02010600030101010101" pitchFamily="2" charset="-122"/>
                <a:cs typeface="+mn-cs"/>
              </a:rPr>
              <a:t>：定义在</a:t>
            </a:r>
            <a:r>
              <a:rPr lang="en-US" altLang="zh-CN" kern="1200" dirty="0">
                <a:latin typeface="等线" panose="02010600030101010101" pitchFamily="2" charset="-122"/>
                <a:ea typeface="等线" panose="02010600030101010101" pitchFamily="2" charset="-122"/>
                <a:cs typeface="+mn-cs"/>
              </a:rPr>
              <a:t>D</a:t>
            </a:r>
            <a:r>
              <a:rPr lang="zh-CN" altLang="en-US" kern="1200" dirty="0">
                <a:latin typeface="等线" panose="02010600030101010101" pitchFamily="2" charset="-122"/>
                <a:ea typeface="等线" panose="02010600030101010101" pitchFamily="2" charset="-122"/>
                <a:cs typeface="+mn-cs"/>
              </a:rPr>
              <a:t>上的关系的</a:t>
            </a:r>
            <a:r>
              <a:rPr lang="zh-CN" altLang="en-US" kern="1200" dirty="0">
                <a:solidFill>
                  <a:srgbClr val="FF0000"/>
                </a:solidFill>
                <a:latin typeface="等线" panose="02010600030101010101" pitchFamily="2" charset="-122"/>
                <a:ea typeface="等线" panose="02010600030101010101" pitchFamily="2" charset="-122"/>
                <a:cs typeface="+mn-cs"/>
              </a:rPr>
              <a:t>有限</a:t>
            </a:r>
            <a:r>
              <a:rPr lang="zh-CN" altLang="en-US" kern="1200" dirty="0">
                <a:latin typeface="等线" panose="02010600030101010101" pitchFamily="2" charset="-122"/>
                <a:ea typeface="等线" panose="02010600030101010101" pitchFamily="2" charset="-122"/>
                <a:cs typeface="+mn-cs"/>
              </a:rPr>
              <a:t>集合。</a:t>
            </a:r>
            <a:endParaRPr lang="zh-CN" altLang="en-US" kern="1200" dirty="0">
              <a:latin typeface="等线" panose="02010600030101010101" pitchFamily="2" charset="-122"/>
              <a:ea typeface="等线" panose="02010600030101010101" pitchFamily="2" charset="-122"/>
              <a:cs typeface="+mn-cs"/>
            </a:endParaRPr>
          </a:p>
          <a:p>
            <a:pPr lvl="2" defTabSz="457200" eaLnBrk="1" hangingPunct="1">
              <a:lnSpc>
                <a:spcPct val="120000"/>
              </a:lnSpc>
            </a:pPr>
            <a:r>
              <a:rPr lang="zh-CN" altLang="en-US" sz="2000" kern="1200" dirty="0">
                <a:latin typeface="等线" panose="02010600030101010101" pitchFamily="2" charset="-122"/>
                <a:ea typeface="等线" panose="02010600030101010101" pitchFamily="2" charset="-122"/>
                <a:cs typeface="+mn-cs"/>
              </a:rPr>
              <a:t>若</a:t>
            </a:r>
            <a:r>
              <a:rPr lang="en-US" altLang="zh-CN" sz="2000" kern="1200" dirty="0">
                <a:latin typeface="等线" panose="02010600030101010101" pitchFamily="2" charset="-122"/>
                <a:ea typeface="等线" panose="02010600030101010101" pitchFamily="2" charset="-122"/>
                <a:cs typeface="+mn-cs"/>
              </a:rPr>
              <a:t>a</a:t>
            </a:r>
            <a:r>
              <a:rPr lang="en-US" altLang="zh-CN" sz="2000" kern="1200" baseline="-25000" dirty="0">
                <a:latin typeface="等线" panose="02010600030101010101" pitchFamily="2" charset="-122"/>
                <a:ea typeface="等线" panose="02010600030101010101" pitchFamily="2" charset="-122"/>
                <a:cs typeface="+mn-cs"/>
              </a:rPr>
              <a:t>i</a:t>
            </a:r>
            <a:r>
              <a:rPr lang="en-US" altLang="zh-CN" sz="2000" kern="1200" dirty="0">
                <a:latin typeface="等线" panose="02010600030101010101" pitchFamily="2" charset="-122"/>
                <a:ea typeface="等线" panose="02010600030101010101" pitchFamily="2" charset="-122"/>
                <a:cs typeface="+mn-cs"/>
              </a:rPr>
              <a:t>Ra</a:t>
            </a:r>
            <a:r>
              <a:rPr lang="en-US" altLang="zh-CN" sz="2000" kern="1200" baseline="-25000" dirty="0">
                <a:latin typeface="等线" panose="02010600030101010101" pitchFamily="2" charset="-122"/>
                <a:ea typeface="等线" panose="02010600030101010101" pitchFamily="2" charset="-122"/>
                <a:cs typeface="+mn-cs"/>
              </a:rPr>
              <a:t>j</a:t>
            </a:r>
            <a:r>
              <a:rPr lang="en-US" altLang="zh-CN" sz="2000" kern="1200" dirty="0">
                <a:latin typeface="等线" panose="02010600030101010101" pitchFamily="2" charset="-122"/>
                <a:ea typeface="等线" panose="02010600030101010101" pitchFamily="2" charset="-122"/>
                <a:cs typeface="+mn-cs"/>
              </a:rPr>
              <a:t>, </a:t>
            </a:r>
            <a:r>
              <a:rPr lang="zh-CN" altLang="en-US" sz="2000" kern="1200" dirty="0">
                <a:latin typeface="等线" panose="02010600030101010101" pitchFamily="2" charset="-122"/>
                <a:ea typeface="等线" panose="02010600030101010101" pitchFamily="2" charset="-122"/>
                <a:cs typeface="+mn-cs"/>
              </a:rPr>
              <a:t>则</a:t>
            </a:r>
            <a:r>
              <a:rPr lang="zh-CN" altLang="en-US" sz="2000" kern="1200" dirty="0">
                <a:solidFill>
                  <a:srgbClr val="FF0000"/>
                </a:solidFill>
                <a:latin typeface="等线" panose="02010600030101010101" pitchFamily="2" charset="-122"/>
                <a:ea typeface="等线" panose="02010600030101010101" pitchFamily="2" charset="-122"/>
                <a:cs typeface="+mn-cs"/>
              </a:rPr>
              <a:t>＜</a:t>
            </a:r>
            <a:r>
              <a:rPr lang="en-US" altLang="zh-CN" sz="2000" kern="1200" dirty="0">
                <a:latin typeface="等线" panose="02010600030101010101" pitchFamily="2" charset="-122"/>
                <a:ea typeface="等线" panose="02010600030101010101" pitchFamily="2" charset="-122"/>
                <a:cs typeface="+mn-cs"/>
              </a:rPr>
              <a:t>a</a:t>
            </a:r>
            <a:r>
              <a:rPr lang="en-US" altLang="zh-CN" sz="2000" kern="1200" baseline="-25000" dirty="0">
                <a:latin typeface="等线" panose="02010600030101010101" pitchFamily="2" charset="-122"/>
                <a:ea typeface="等线" panose="02010600030101010101" pitchFamily="2" charset="-122"/>
                <a:cs typeface="+mn-cs"/>
              </a:rPr>
              <a:t>i</a:t>
            </a:r>
            <a:r>
              <a:rPr lang="en-US" altLang="zh-CN" sz="2000" kern="1200" dirty="0">
                <a:latin typeface="等线" panose="02010600030101010101" pitchFamily="2" charset="-122"/>
                <a:ea typeface="等线" panose="02010600030101010101" pitchFamily="2" charset="-122"/>
                <a:cs typeface="+mn-cs"/>
              </a:rPr>
              <a:t>,a</a:t>
            </a:r>
            <a:r>
              <a:rPr lang="en-US" altLang="zh-CN" sz="2000" kern="1200" baseline="-25000" dirty="0">
                <a:latin typeface="等线" panose="02010600030101010101" pitchFamily="2" charset="-122"/>
                <a:ea typeface="等线" panose="02010600030101010101" pitchFamily="2" charset="-122"/>
                <a:cs typeface="+mn-cs"/>
              </a:rPr>
              <a:t>j</a:t>
            </a:r>
            <a:r>
              <a:rPr lang="zh-CN" altLang="en-US" sz="2000" kern="1200" dirty="0">
                <a:solidFill>
                  <a:srgbClr val="FF0000"/>
                </a:solidFill>
                <a:latin typeface="等线" panose="02010600030101010101" pitchFamily="2" charset="-122"/>
                <a:ea typeface="等线" panose="02010600030101010101" pitchFamily="2" charset="-122"/>
                <a:cs typeface="+mn-cs"/>
              </a:rPr>
              <a:t>＞</a:t>
            </a:r>
            <a:r>
              <a:rPr lang="zh-CN" altLang="en-US" sz="2000" kern="1200" dirty="0">
                <a:latin typeface="等线" panose="02010600030101010101" pitchFamily="2" charset="-122"/>
                <a:ea typeface="等线" panose="02010600030101010101" pitchFamily="2" charset="-122"/>
                <a:cs typeface="+mn-cs"/>
              </a:rPr>
              <a:t>∈</a:t>
            </a:r>
            <a:r>
              <a:rPr lang="en-US" altLang="zh-CN" sz="2000" kern="1200" dirty="0">
                <a:latin typeface="等线" panose="02010600030101010101" pitchFamily="2" charset="-122"/>
                <a:ea typeface="等线" panose="02010600030101010101" pitchFamily="2" charset="-122"/>
                <a:cs typeface="+mn-cs"/>
              </a:rPr>
              <a:t>S</a:t>
            </a:r>
            <a:endParaRPr lang="en-US" altLang="zh-CN" sz="2000" kern="1200" dirty="0">
              <a:latin typeface="等线" panose="02010600030101010101" pitchFamily="2" charset="-122"/>
              <a:ea typeface="等线" panose="02010600030101010101" pitchFamily="2" charset="-122"/>
              <a:cs typeface="+mn-cs"/>
            </a:endParaRPr>
          </a:p>
          <a:p>
            <a:pPr lvl="2" defTabSz="457200" eaLnBrk="1" hangingPunct="1">
              <a:lnSpc>
                <a:spcPct val="120000"/>
              </a:lnSpc>
            </a:pPr>
            <a:r>
              <a:rPr lang="zh-CN" altLang="en-US" sz="2000" kern="1200" dirty="0">
                <a:latin typeface="等线" panose="02010600030101010101" pitchFamily="2" charset="-122"/>
                <a:ea typeface="等线" panose="02010600030101010101" pitchFamily="2" charset="-122"/>
                <a:cs typeface="+mn-cs"/>
              </a:rPr>
              <a:t>若</a:t>
            </a:r>
            <a:r>
              <a:rPr lang="en-US" altLang="zh-CN" sz="2000" kern="1200" dirty="0">
                <a:latin typeface="等线" panose="02010600030101010101" pitchFamily="2" charset="-122"/>
                <a:ea typeface="等线" panose="02010600030101010101" pitchFamily="2" charset="-122"/>
                <a:cs typeface="+mn-cs"/>
              </a:rPr>
              <a:t>a</a:t>
            </a:r>
            <a:r>
              <a:rPr lang="en-US" altLang="zh-CN" sz="2000" kern="1200" baseline="-25000" dirty="0">
                <a:latin typeface="等线" panose="02010600030101010101" pitchFamily="2" charset="-122"/>
                <a:ea typeface="等线" panose="02010600030101010101" pitchFamily="2" charset="-122"/>
                <a:cs typeface="+mn-cs"/>
              </a:rPr>
              <a:t>i</a:t>
            </a:r>
            <a:r>
              <a:rPr lang="en-US" altLang="zh-CN" sz="2000" kern="1200" dirty="0">
                <a:latin typeface="等线" panose="02010600030101010101" pitchFamily="2" charset="-122"/>
                <a:ea typeface="等线" panose="02010600030101010101" pitchFamily="2" charset="-122"/>
                <a:cs typeface="+mn-cs"/>
              </a:rPr>
              <a:t>Ra</a:t>
            </a:r>
            <a:r>
              <a:rPr lang="en-US" altLang="zh-CN" sz="2000" kern="1200" baseline="-25000" dirty="0">
                <a:latin typeface="等线" panose="02010600030101010101" pitchFamily="2" charset="-122"/>
                <a:ea typeface="等线" panose="02010600030101010101" pitchFamily="2" charset="-122"/>
                <a:cs typeface="+mn-cs"/>
              </a:rPr>
              <a:t>j </a:t>
            </a:r>
            <a:r>
              <a:rPr lang="zh-CN" altLang="en-US" sz="2000" kern="1200" dirty="0">
                <a:latin typeface="等线" panose="02010600030101010101" pitchFamily="2" charset="-122"/>
                <a:ea typeface="等线" panose="02010600030101010101" pitchFamily="2" charset="-122"/>
                <a:cs typeface="+mn-cs"/>
              </a:rPr>
              <a:t>且 </a:t>
            </a:r>
            <a:r>
              <a:rPr lang="en-US" altLang="zh-CN" sz="2000" kern="1200" dirty="0">
                <a:latin typeface="等线" panose="02010600030101010101" pitchFamily="2" charset="-122"/>
                <a:ea typeface="等线" panose="02010600030101010101" pitchFamily="2" charset="-122"/>
                <a:cs typeface="+mn-cs"/>
              </a:rPr>
              <a:t>a</a:t>
            </a:r>
            <a:r>
              <a:rPr lang="en-US" altLang="zh-CN" sz="2000" kern="1200" baseline="-25000" dirty="0">
                <a:latin typeface="等线" panose="02010600030101010101" pitchFamily="2" charset="-122"/>
                <a:ea typeface="等线" panose="02010600030101010101" pitchFamily="2" charset="-122"/>
                <a:cs typeface="+mn-cs"/>
              </a:rPr>
              <a:t>j</a:t>
            </a:r>
            <a:r>
              <a:rPr lang="en-US" altLang="zh-CN" sz="2000" kern="1200" dirty="0">
                <a:latin typeface="等线" panose="02010600030101010101" pitchFamily="2" charset="-122"/>
                <a:ea typeface="等线" panose="02010600030101010101" pitchFamily="2" charset="-122"/>
                <a:cs typeface="+mn-cs"/>
              </a:rPr>
              <a:t>Ra</a:t>
            </a:r>
            <a:r>
              <a:rPr lang="en-US" altLang="zh-CN" sz="2000" kern="1200" baseline="-25000" dirty="0">
                <a:latin typeface="等线" panose="02010600030101010101" pitchFamily="2" charset="-122"/>
                <a:ea typeface="等线" panose="02010600030101010101" pitchFamily="2" charset="-122"/>
                <a:cs typeface="+mn-cs"/>
              </a:rPr>
              <a:t>i</a:t>
            </a:r>
            <a:r>
              <a:rPr lang="en-US" altLang="zh-CN" sz="2000" kern="1200" dirty="0">
                <a:latin typeface="等线" panose="02010600030101010101" pitchFamily="2" charset="-122"/>
                <a:ea typeface="等线" panose="02010600030101010101" pitchFamily="2" charset="-122"/>
                <a:cs typeface="+mn-cs"/>
              </a:rPr>
              <a:t>, </a:t>
            </a:r>
            <a:r>
              <a:rPr lang="zh-CN" altLang="en-US" sz="2000" kern="1200" dirty="0">
                <a:latin typeface="等线" panose="02010600030101010101" pitchFamily="2" charset="-122"/>
                <a:ea typeface="等线" panose="02010600030101010101" pitchFamily="2" charset="-122"/>
                <a:cs typeface="+mn-cs"/>
              </a:rPr>
              <a:t>则</a:t>
            </a:r>
            <a:r>
              <a:rPr lang="en-US" altLang="zh-CN" sz="2000" kern="1200" dirty="0">
                <a:solidFill>
                  <a:srgbClr val="FF0000"/>
                </a:solidFill>
                <a:latin typeface="等线" panose="02010600030101010101" pitchFamily="2" charset="-122"/>
                <a:ea typeface="等线" panose="02010600030101010101" pitchFamily="2" charset="-122"/>
                <a:cs typeface="+mn-cs"/>
              </a:rPr>
              <a:t>(</a:t>
            </a:r>
            <a:r>
              <a:rPr lang="en-US" altLang="zh-CN" sz="2000" kern="1200" dirty="0">
                <a:latin typeface="等线" panose="02010600030101010101" pitchFamily="2" charset="-122"/>
                <a:ea typeface="等线" panose="02010600030101010101" pitchFamily="2" charset="-122"/>
                <a:cs typeface="+mn-cs"/>
              </a:rPr>
              <a:t>a</a:t>
            </a:r>
            <a:r>
              <a:rPr lang="en-US" altLang="zh-CN" sz="2000" kern="1200" baseline="-25000" dirty="0">
                <a:latin typeface="等线" panose="02010600030101010101" pitchFamily="2" charset="-122"/>
                <a:ea typeface="等线" panose="02010600030101010101" pitchFamily="2" charset="-122"/>
                <a:cs typeface="+mn-cs"/>
              </a:rPr>
              <a:t>i</a:t>
            </a:r>
            <a:r>
              <a:rPr lang="en-US" altLang="zh-CN" sz="2000" kern="1200" dirty="0">
                <a:latin typeface="等线" panose="02010600030101010101" pitchFamily="2" charset="-122"/>
                <a:ea typeface="等线" panose="02010600030101010101" pitchFamily="2" charset="-122"/>
                <a:cs typeface="+mn-cs"/>
              </a:rPr>
              <a:t>, a</a:t>
            </a:r>
            <a:r>
              <a:rPr lang="en-US" altLang="zh-CN" sz="2000" kern="1200" baseline="-25000" dirty="0">
                <a:latin typeface="等线" panose="02010600030101010101" pitchFamily="2" charset="-122"/>
                <a:ea typeface="等线" panose="02010600030101010101" pitchFamily="2" charset="-122"/>
                <a:cs typeface="+mn-cs"/>
              </a:rPr>
              <a:t>j</a:t>
            </a:r>
            <a:r>
              <a:rPr lang="en-US" altLang="zh-CN" sz="2000" kern="1200" dirty="0">
                <a:solidFill>
                  <a:srgbClr val="FF0000"/>
                </a:solidFill>
                <a:latin typeface="等线" panose="02010600030101010101" pitchFamily="2" charset="-122"/>
                <a:ea typeface="等线" panose="02010600030101010101" pitchFamily="2" charset="-122"/>
                <a:cs typeface="+mn-cs"/>
              </a:rPr>
              <a:t>)</a:t>
            </a:r>
            <a:r>
              <a:rPr lang="en-US" altLang="zh-CN" sz="2000" kern="1200" dirty="0">
                <a:latin typeface="等线" panose="02010600030101010101" pitchFamily="2" charset="-122"/>
                <a:ea typeface="等线" panose="02010600030101010101" pitchFamily="2" charset="-122"/>
                <a:cs typeface="+mn-cs"/>
              </a:rPr>
              <a:t>∈S</a:t>
            </a:r>
            <a:endParaRPr lang="en-US" altLang="zh-CN" sz="2000" kern="1200" dirty="0">
              <a:latin typeface="等线" panose="02010600030101010101" pitchFamily="2" charset="-122"/>
              <a:ea typeface="等线" panose="02010600030101010101" pitchFamily="2" charset="-122"/>
              <a:cs typeface="+mn-cs"/>
            </a:endParaRPr>
          </a:p>
          <a:p>
            <a:pPr algn="just" defTabSz="457200" eaLnBrk="1" hangingPunct="1">
              <a:lnSpc>
                <a:spcPct val="110000"/>
              </a:lnSpc>
              <a:spcBef>
                <a:spcPct val="50000"/>
              </a:spcBef>
            </a:pPr>
            <a:r>
              <a:rPr lang="zh-CN" altLang="en-US" sz="2000" kern="1200" dirty="0">
                <a:latin typeface="Times New Roman" panose="02020603050405020304" pitchFamily="18" charset="0"/>
                <a:ea typeface="等线" panose="02010600030101010101" pitchFamily="2" charset="-122"/>
                <a:cs typeface="+mn-cs"/>
              </a:rPr>
              <a:t>例：复数可定义为一种数据结构 </a:t>
            </a:r>
            <a:r>
              <a:rPr lang="en-US" altLang="zh-CN" sz="2000" kern="1200" dirty="0">
                <a:latin typeface="Times New Roman" panose="02020603050405020304" pitchFamily="18" charset="0"/>
                <a:ea typeface="等线" panose="02010600030101010101" pitchFamily="2" charset="-122"/>
                <a:cs typeface="+mn-cs"/>
              </a:rPr>
              <a:t>COMPLEX=(C, R)</a:t>
            </a:r>
            <a:endParaRPr lang="en-US" altLang="zh-CN" sz="2000" kern="1200" dirty="0">
              <a:latin typeface="Times New Roman" panose="02020603050405020304" pitchFamily="18" charset="0"/>
              <a:ea typeface="等线" panose="02010600030101010101" pitchFamily="2" charset="-122"/>
              <a:cs typeface="+mn-cs"/>
            </a:endParaRPr>
          </a:p>
          <a:p>
            <a:pPr lvl="1" algn="just" defTabSz="457200" eaLnBrk="1" hangingPunct="1">
              <a:lnSpc>
                <a:spcPct val="110000"/>
              </a:lnSpc>
              <a:buFont typeface="Wingdings" panose="05000000000000000000" pitchFamily="2" charset="2"/>
              <a:buNone/>
            </a:pPr>
            <a:r>
              <a:rPr lang="en-US" altLang="zh-CN" kern="1200" dirty="0">
                <a:latin typeface="Times New Roman" panose="02020603050405020304" pitchFamily="18" charset="0"/>
                <a:ea typeface="等线" panose="02010600030101010101" pitchFamily="2" charset="-122"/>
                <a:cs typeface="+mn-cs"/>
              </a:rPr>
              <a:t>C= {C</a:t>
            </a:r>
            <a:r>
              <a:rPr lang="en-US" altLang="zh-CN" kern="1200" baseline="-25000" dirty="0">
                <a:latin typeface="Times New Roman" panose="02020603050405020304" pitchFamily="18" charset="0"/>
                <a:ea typeface="等线" panose="02010600030101010101" pitchFamily="2" charset="-122"/>
                <a:cs typeface="+mn-cs"/>
              </a:rPr>
              <a:t>1</a:t>
            </a:r>
            <a:r>
              <a:rPr lang="en-US" altLang="zh-CN" kern="1200" dirty="0">
                <a:latin typeface="Times New Roman" panose="02020603050405020304" pitchFamily="18" charset="0"/>
                <a:ea typeface="等线" panose="02010600030101010101" pitchFamily="2" charset="-122"/>
                <a:cs typeface="+mn-cs"/>
              </a:rPr>
              <a:t>, C</a:t>
            </a:r>
            <a:r>
              <a:rPr lang="en-US" altLang="zh-CN" kern="1200" baseline="-25000" dirty="0">
                <a:latin typeface="Times New Roman" panose="02020603050405020304" pitchFamily="18" charset="0"/>
                <a:ea typeface="等线" panose="02010600030101010101" pitchFamily="2" charset="-122"/>
                <a:cs typeface="+mn-cs"/>
              </a:rPr>
              <a:t>2</a:t>
            </a:r>
            <a:r>
              <a:rPr lang="en-US" altLang="zh-CN" kern="1200" dirty="0">
                <a:latin typeface="Times New Roman" panose="02020603050405020304" pitchFamily="18" charset="0"/>
                <a:ea typeface="等线" panose="02010600030101010101" pitchFamily="2" charset="-122"/>
                <a:cs typeface="+mn-cs"/>
              </a:rPr>
              <a:t>}</a:t>
            </a:r>
            <a:r>
              <a:rPr lang="zh-CN" altLang="en-US" kern="1200" dirty="0">
                <a:latin typeface="Times New Roman" panose="02020603050405020304" pitchFamily="18" charset="0"/>
                <a:ea typeface="等线" panose="02010600030101010101" pitchFamily="2" charset="-122"/>
                <a:cs typeface="+mn-cs"/>
              </a:rPr>
              <a:t>，是含有两个实数的集合；</a:t>
            </a:r>
            <a:endParaRPr lang="zh-CN" altLang="en-US" kern="1200" dirty="0">
              <a:latin typeface="Times New Roman" panose="02020603050405020304" pitchFamily="18" charset="0"/>
              <a:ea typeface="等线" panose="02010600030101010101" pitchFamily="2" charset="-122"/>
              <a:cs typeface="+mn-cs"/>
            </a:endParaRPr>
          </a:p>
          <a:p>
            <a:pPr lvl="1" algn="just" defTabSz="457200" eaLnBrk="1" hangingPunct="1">
              <a:lnSpc>
                <a:spcPct val="110000"/>
              </a:lnSpc>
              <a:buFont typeface="Wingdings" panose="05000000000000000000" pitchFamily="2" charset="2"/>
              <a:buNone/>
            </a:pPr>
            <a:r>
              <a:rPr lang="en-US" altLang="zh-CN" kern="1200" dirty="0">
                <a:latin typeface="Times New Roman" panose="02020603050405020304" pitchFamily="18" charset="0"/>
                <a:ea typeface="等线" panose="02010600030101010101" pitchFamily="2" charset="-122"/>
                <a:cs typeface="+mn-cs"/>
              </a:rPr>
              <a:t>R={P}</a:t>
            </a:r>
            <a:r>
              <a:rPr lang="zh-CN" altLang="en-US" kern="1200" dirty="0">
                <a:latin typeface="Times New Roman" panose="02020603050405020304" pitchFamily="18" charset="0"/>
                <a:ea typeface="等线" panose="02010600030101010101" pitchFamily="2" charset="-122"/>
                <a:cs typeface="+mn-cs"/>
              </a:rPr>
              <a:t>是定义在</a:t>
            </a:r>
            <a:r>
              <a:rPr lang="en-US" altLang="zh-CN" kern="1200" dirty="0">
                <a:latin typeface="Times New Roman" panose="02020603050405020304" pitchFamily="18" charset="0"/>
                <a:ea typeface="等线" panose="02010600030101010101" pitchFamily="2" charset="-122"/>
                <a:cs typeface="+mn-cs"/>
              </a:rPr>
              <a:t>C</a:t>
            </a:r>
            <a:r>
              <a:rPr lang="zh-CN" altLang="en-US" kern="1200" dirty="0">
                <a:latin typeface="Times New Roman" panose="02020603050405020304" pitchFamily="18" charset="0"/>
                <a:ea typeface="等线" panose="02010600030101010101" pitchFamily="2" charset="-122"/>
                <a:cs typeface="+mn-cs"/>
              </a:rPr>
              <a:t>上的一种关系</a:t>
            </a:r>
            <a:r>
              <a:rPr lang="en-US" altLang="zh-CN" kern="1200" dirty="0">
                <a:latin typeface="Times New Roman" panose="02020603050405020304" pitchFamily="18" charset="0"/>
                <a:ea typeface="等线" panose="02010600030101010101" pitchFamily="2" charset="-122"/>
                <a:cs typeface="+mn-cs"/>
              </a:rPr>
              <a:t>{&lt;C</a:t>
            </a:r>
            <a:r>
              <a:rPr lang="en-US" altLang="zh-CN" kern="1200" baseline="-25000" dirty="0">
                <a:latin typeface="Times New Roman" panose="02020603050405020304" pitchFamily="18" charset="0"/>
                <a:ea typeface="等线" panose="02010600030101010101" pitchFamily="2" charset="-122"/>
                <a:cs typeface="+mn-cs"/>
              </a:rPr>
              <a:t>1</a:t>
            </a:r>
            <a:r>
              <a:rPr lang="en-US" altLang="zh-CN" kern="1200" dirty="0">
                <a:latin typeface="Times New Roman" panose="02020603050405020304" pitchFamily="18" charset="0"/>
                <a:ea typeface="等线" panose="02010600030101010101" pitchFamily="2" charset="-122"/>
                <a:cs typeface="+mn-cs"/>
              </a:rPr>
              <a:t>,C</a:t>
            </a:r>
            <a:r>
              <a:rPr lang="en-US" altLang="zh-CN" kern="1200" baseline="-25000" dirty="0">
                <a:latin typeface="Times New Roman" panose="02020603050405020304" pitchFamily="18" charset="0"/>
                <a:ea typeface="等线" panose="02010600030101010101" pitchFamily="2" charset="-122"/>
                <a:cs typeface="+mn-cs"/>
              </a:rPr>
              <a:t>2</a:t>
            </a:r>
            <a:r>
              <a:rPr lang="en-US" altLang="zh-CN" kern="1200" dirty="0">
                <a:latin typeface="Times New Roman" panose="02020603050405020304" pitchFamily="18" charset="0"/>
                <a:ea typeface="等线" panose="02010600030101010101" pitchFamily="2" charset="-122"/>
                <a:cs typeface="+mn-cs"/>
              </a:rPr>
              <a:t>&gt;}</a:t>
            </a:r>
            <a:endParaRPr lang="en-US" altLang="zh-CN" kern="1200" dirty="0">
              <a:latin typeface="Times New Roman" panose="02020603050405020304" pitchFamily="18" charset="0"/>
              <a:ea typeface="等线" panose="02010600030101010101" pitchFamily="2" charset="-122"/>
              <a:cs typeface="+mn-cs"/>
            </a:endParaRPr>
          </a:p>
          <a:p>
            <a:pPr defTabSz="457200" eaLnBrk="1" hangingPunct="1">
              <a:lnSpc>
                <a:spcPct val="110000"/>
              </a:lnSpc>
              <a:spcBef>
                <a:spcPct val="50000"/>
              </a:spcBef>
            </a:pPr>
            <a:r>
              <a:rPr lang="zh-CN" altLang="en-US" sz="2000" kern="1200" dirty="0">
                <a:latin typeface="Times New Roman" panose="02020603050405020304" pitchFamily="18" charset="0"/>
                <a:ea typeface="等线" panose="02010600030101010101" pitchFamily="2" charset="-122"/>
                <a:cs typeface="+mn-cs"/>
              </a:rPr>
              <a:t>课堂练习：</a:t>
            </a:r>
            <a:r>
              <a:rPr lang="en-US" altLang="zh-CN" sz="2000" kern="1200" dirty="0">
                <a:latin typeface="Times New Roman" panose="02020603050405020304" pitchFamily="18" charset="0"/>
                <a:ea typeface="等线" panose="02010600030101010101" pitchFamily="2" charset="-122"/>
                <a:cs typeface="+mn-cs"/>
              </a:rPr>
              <a:t>T=(K, R)</a:t>
            </a:r>
            <a:r>
              <a:rPr lang="zh-CN" altLang="en-US" sz="2000" kern="1200" dirty="0">
                <a:latin typeface="Times New Roman" panose="02020603050405020304" pitchFamily="18" charset="0"/>
                <a:ea typeface="等线" panose="02010600030101010101" pitchFamily="2" charset="-122"/>
                <a:cs typeface="+mn-cs"/>
              </a:rPr>
              <a:t>，画出它所对应的逻辑结构。其中：</a:t>
            </a:r>
            <a:r>
              <a:rPr lang="en-US" altLang="zh-CN" sz="2000" kern="1200" dirty="0">
                <a:latin typeface="Times New Roman" panose="02020603050405020304" pitchFamily="18" charset="0"/>
                <a:ea typeface="等线" panose="02010600030101010101" pitchFamily="2" charset="-122"/>
                <a:cs typeface="+mn-cs"/>
              </a:rPr>
              <a:t>K={1,2,3,4,5,6} </a:t>
            </a:r>
            <a:r>
              <a:rPr lang="zh-CN" altLang="en-US" sz="2000" kern="1200" dirty="0">
                <a:latin typeface="Times New Roman" panose="02020603050405020304" pitchFamily="18" charset="0"/>
                <a:ea typeface="等线" panose="02010600030101010101" pitchFamily="2" charset="-122"/>
                <a:cs typeface="+mn-cs"/>
              </a:rPr>
              <a:t>；Ｒ</a:t>
            </a:r>
            <a:r>
              <a:rPr lang="en-US" altLang="zh-CN" sz="2000" kern="1200" dirty="0">
                <a:latin typeface="Times New Roman" panose="02020603050405020304" pitchFamily="18" charset="0"/>
                <a:ea typeface="等线" panose="02010600030101010101" pitchFamily="2" charset="-122"/>
                <a:cs typeface="+mn-cs"/>
              </a:rPr>
              <a:t>={r}</a:t>
            </a:r>
            <a:r>
              <a:rPr lang="zh-CN" altLang="en-US" sz="2000" kern="1200" dirty="0">
                <a:latin typeface="Times New Roman" panose="02020603050405020304" pitchFamily="18" charset="0"/>
                <a:ea typeface="等线" panose="02010600030101010101" pitchFamily="2" charset="-122"/>
                <a:cs typeface="+mn-cs"/>
              </a:rPr>
              <a:t>， </a:t>
            </a:r>
            <a:r>
              <a:rPr lang="en-US" altLang="zh-CN" sz="2000" kern="1200" dirty="0">
                <a:latin typeface="Times New Roman" panose="02020603050405020304" pitchFamily="18" charset="0"/>
                <a:ea typeface="等线" panose="02010600030101010101" pitchFamily="2" charset="-122"/>
                <a:cs typeface="+mn-cs"/>
              </a:rPr>
              <a:t>r={&lt;1,2&gt;,&lt;1,3&gt;,&lt;2,4&gt;,&lt;2,5,&gt;,&lt;3,6&gt;}</a:t>
            </a:r>
            <a:endParaRPr lang="en-US" altLang="zh-CN" sz="2000" kern="1200" dirty="0">
              <a:latin typeface="Times New Roman" panose="02020603050405020304" pitchFamily="18" charset="0"/>
              <a:ea typeface="等线" panose="02010600030101010101" pitchFamily="2" charset="-122"/>
              <a:cs typeface="+mn-cs"/>
            </a:endParaRPr>
          </a:p>
        </p:txBody>
      </p:sp>
      <p:sp>
        <p:nvSpPr>
          <p:cNvPr id="58372"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8373" name="Text Box 4"/>
          <p:cNvSpPr txBox="1"/>
          <p:nvPr/>
        </p:nvSpPr>
        <p:spPr>
          <a:xfrm>
            <a:off x="1524000" y="36830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grpSp>
        <p:nvGrpSpPr>
          <p:cNvPr id="19463" name="Group 7"/>
          <p:cNvGrpSpPr/>
          <p:nvPr/>
        </p:nvGrpSpPr>
        <p:grpSpPr>
          <a:xfrm>
            <a:off x="6010275" y="3357563"/>
            <a:ext cx="1657350" cy="358775"/>
            <a:chOff x="4059" y="2115"/>
            <a:chExt cx="1044" cy="226"/>
          </a:xfrm>
        </p:grpSpPr>
        <p:sp>
          <p:nvSpPr>
            <p:cNvPr id="58380" name="Oval 8"/>
            <p:cNvSpPr/>
            <p:nvPr/>
          </p:nvSpPr>
          <p:spPr>
            <a:xfrm>
              <a:off x="4059" y="2115"/>
              <a:ext cx="227" cy="226"/>
            </a:xfrm>
            <a:prstGeom prst="ellipse">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en-US" altLang="zh-CN" sz="2400" b="1" dirty="0">
                  <a:solidFill>
                    <a:schemeClr val="tx1"/>
                  </a:solidFill>
                  <a:latin typeface="Times New Roman" panose="02020603050405020304" pitchFamily="18" charset="0"/>
                </a:rPr>
                <a:t>a</a:t>
              </a:r>
              <a:r>
                <a:rPr lang="en-US" altLang="zh-CN" sz="2400" b="1" baseline="-25000" dirty="0">
                  <a:solidFill>
                    <a:schemeClr val="tx1"/>
                  </a:solidFill>
                  <a:latin typeface="Times New Roman" panose="02020603050405020304" pitchFamily="18" charset="0"/>
                </a:rPr>
                <a:t>i</a:t>
              </a:r>
              <a:endParaRPr lang="en-US" altLang="zh-CN" sz="2400" b="1" baseline="-25000" dirty="0">
                <a:solidFill>
                  <a:schemeClr val="tx1"/>
                </a:solidFill>
                <a:latin typeface="Times New Roman" panose="02020603050405020304" pitchFamily="18" charset="0"/>
              </a:endParaRPr>
            </a:p>
          </p:txBody>
        </p:sp>
        <p:sp>
          <p:nvSpPr>
            <p:cNvPr id="58381" name="Line 9"/>
            <p:cNvSpPr/>
            <p:nvPr/>
          </p:nvSpPr>
          <p:spPr>
            <a:xfrm>
              <a:off x="4286" y="2232"/>
              <a:ext cx="590" cy="0"/>
            </a:xfrm>
            <a:prstGeom prst="line">
              <a:avLst/>
            </a:prstGeom>
            <a:ln w="28575" cap="flat" cmpd="sng">
              <a:solidFill>
                <a:srgbClr val="FF0000"/>
              </a:solidFill>
              <a:prstDash val="solid"/>
              <a:miter/>
              <a:headEnd type="none" w="med" len="med"/>
              <a:tailEnd type="triangle" w="med" len="med"/>
            </a:ln>
          </p:spPr>
        </p:sp>
        <p:sp>
          <p:nvSpPr>
            <p:cNvPr id="58382" name="Oval 10"/>
            <p:cNvSpPr/>
            <p:nvPr/>
          </p:nvSpPr>
          <p:spPr>
            <a:xfrm>
              <a:off x="4876" y="2115"/>
              <a:ext cx="227" cy="226"/>
            </a:xfrm>
            <a:prstGeom prst="ellipse">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en-US" altLang="zh-CN" sz="2400" b="1" dirty="0">
                  <a:solidFill>
                    <a:schemeClr val="tx1"/>
                  </a:solidFill>
                  <a:latin typeface="Times New Roman" panose="02020603050405020304" pitchFamily="18" charset="0"/>
                </a:rPr>
                <a:t>a</a:t>
              </a:r>
              <a:r>
                <a:rPr lang="en-US" altLang="zh-CN" sz="2400" b="1" baseline="-25000" dirty="0">
                  <a:solidFill>
                    <a:schemeClr val="tx1"/>
                  </a:solidFill>
                  <a:latin typeface="Times New Roman" panose="02020603050405020304" pitchFamily="18" charset="0"/>
                </a:rPr>
                <a:t>j</a:t>
              </a:r>
              <a:endParaRPr lang="en-US" altLang="zh-CN" sz="2400" b="1" baseline="-25000" dirty="0">
                <a:solidFill>
                  <a:schemeClr val="tx1"/>
                </a:solidFill>
                <a:latin typeface="Times New Roman" panose="02020603050405020304" pitchFamily="18" charset="0"/>
              </a:endParaRPr>
            </a:p>
          </p:txBody>
        </p:sp>
      </p:grpSp>
      <p:grpSp>
        <p:nvGrpSpPr>
          <p:cNvPr id="19467" name="Group 11"/>
          <p:cNvGrpSpPr/>
          <p:nvPr/>
        </p:nvGrpSpPr>
        <p:grpSpPr>
          <a:xfrm>
            <a:off x="6010275" y="3860800"/>
            <a:ext cx="1657350" cy="358775"/>
            <a:chOff x="4059" y="2388"/>
            <a:chExt cx="1044" cy="226"/>
          </a:xfrm>
        </p:grpSpPr>
        <p:sp>
          <p:nvSpPr>
            <p:cNvPr id="58377" name="Oval 12"/>
            <p:cNvSpPr/>
            <p:nvPr/>
          </p:nvSpPr>
          <p:spPr>
            <a:xfrm>
              <a:off x="4059" y="2388"/>
              <a:ext cx="227" cy="226"/>
            </a:xfrm>
            <a:prstGeom prst="ellipse">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en-US" altLang="zh-CN" sz="2400" b="1" dirty="0">
                  <a:solidFill>
                    <a:schemeClr val="tx1"/>
                  </a:solidFill>
                  <a:latin typeface="Times New Roman" panose="02020603050405020304" pitchFamily="18" charset="0"/>
                </a:rPr>
                <a:t>a</a:t>
              </a:r>
              <a:r>
                <a:rPr lang="en-US" altLang="zh-CN" sz="2400" b="1" baseline="-25000" dirty="0">
                  <a:solidFill>
                    <a:schemeClr val="tx1"/>
                  </a:solidFill>
                  <a:latin typeface="Times New Roman" panose="02020603050405020304" pitchFamily="18" charset="0"/>
                </a:rPr>
                <a:t>i</a:t>
              </a:r>
              <a:endParaRPr lang="en-US" altLang="zh-CN" sz="2400" b="1" baseline="-25000" dirty="0">
                <a:solidFill>
                  <a:schemeClr val="tx1"/>
                </a:solidFill>
                <a:latin typeface="Times New Roman" panose="02020603050405020304" pitchFamily="18" charset="0"/>
              </a:endParaRPr>
            </a:p>
          </p:txBody>
        </p:sp>
        <p:sp>
          <p:nvSpPr>
            <p:cNvPr id="58378" name="Line 13"/>
            <p:cNvSpPr/>
            <p:nvPr/>
          </p:nvSpPr>
          <p:spPr>
            <a:xfrm>
              <a:off x="4286" y="2505"/>
              <a:ext cx="590" cy="0"/>
            </a:xfrm>
            <a:prstGeom prst="line">
              <a:avLst/>
            </a:prstGeom>
            <a:ln w="28575" cap="flat" cmpd="sng">
              <a:solidFill>
                <a:srgbClr val="FF0000"/>
              </a:solidFill>
              <a:prstDash val="solid"/>
              <a:miter/>
              <a:headEnd type="none" w="med" len="med"/>
              <a:tailEnd type="none" w="med" len="med"/>
            </a:ln>
          </p:spPr>
        </p:sp>
        <p:sp>
          <p:nvSpPr>
            <p:cNvPr id="58379" name="Oval 14"/>
            <p:cNvSpPr/>
            <p:nvPr/>
          </p:nvSpPr>
          <p:spPr>
            <a:xfrm>
              <a:off x="4876" y="2388"/>
              <a:ext cx="227" cy="226"/>
            </a:xfrm>
            <a:prstGeom prst="ellipse">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en-US" altLang="zh-CN" sz="2400" b="1" dirty="0">
                  <a:solidFill>
                    <a:schemeClr val="tx1"/>
                  </a:solidFill>
                  <a:latin typeface="Times New Roman" panose="02020603050405020304" pitchFamily="18" charset="0"/>
                </a:rPr>
                <a:t>a</a:t>
              </a:r>
              <a:r>
                <a:rPr lang="en-US" altLang="zh-CN" sz="2400" b="1" baseline="-25000" dirty="0">
                  <a:solidFill>
                    <a:schemeClr val="tx1"/>
                  </a:solidFill>
                  <a:latin typeface="Times New Roman" panose="02020603050405020304" pitchFamily="18" charset="0"/>
                </a:rPr>
                <a:t>j</a:t>
              </a:r>
              <a:endParaRPr lang="en-US" altLang="zh-CN" sz="2400" b="1" baseline="-25000" dirty="0">
                <a:solidFill>
                  <a:schemeClr val="tx1"/>
                </a:solidFill>
                <a:latin typeface="Times New Roman" panose="02020603050405020304" pitchFamily="18" charset="0"/>
              </a:endParaRPr>
            </a:p>
          </p:txBody>
        </p:sp>
      </p:grpSp>
      <p:sp>
        <p:nvSpPr>
          <p:cNvPr id="19471" name="AutoShape 15"/>
          <p:cNvSpPr/>
          <p:nvPr/>
        </p:nvSpPr>
        <p:spPr>
          <a:xfrm>
            <a:off x="6373813" y="4965700"/>
            <a:ext cx="1296987" cy="360363"/>
          </a:xfrm>
          <a:prstGeom prst="borderCallout2">
            <a:avLst>
              <a:gd name="adj1" fmla="val 31718"/>
              <a:gd name="adj2" fmla="val -5875"/>
              <a:gd name="adj3" fmla="val 31718"/>
              <a:gd name="adj4" fmla="val -38435"/>
              <a:gd name="adj5" fmla="val 110134"/>
              <a:gd name="adj6" fmla="val -71972"/>
            </a:avLst>
          </a:prstGeom>
          <a:noFill/>
          <a:ln w="28575" cap="flat" cmpd="sng">
            <a:solidFill>
              <a:srgbClr val="16CE1F"/>
            </a:solidFill>
            <a:prstDash val="solid"/>
            <a:miter/>
            <a:headEnd type="none" w="med" len="med"/>
            <a:tailEnd type="none" w="med" len="med"/>
          </a:ln>
          <a:effectLst>
            <a:prstShdw prst="shdw17" dist="17961" dir="2699999">
              <a:srgbClr val="0D7C13"/>
            </a:prstShdw>
          </a:effectLst>
        </p:spPr>
        <p:txBody>
          <a:bodyPr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sz="2400" b="1" dirty="0">
                <a:solidFill>
                  <a:schemeClr val="tx1"/>
                </a:solidFill>
                <a:latin typeface="等线" panose="02010600030101010101" pitchFamily="2" charset="-122"/>
              </a:rPr>
              <a:t>有序！</a:t>
            </a:r>
            <a:endParaRPr lang="zh-CN" altLang="en-US" sz="2400" b="1" dirty="0">
              <a:solidFill>
                <a:schemeClr val="tx1"/>
              </a:solidFill>
              <a:latin typeface="等线" panose="02010600030101010101" pitchFamily="2"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6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6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2">
                                            <p:txEl>
                                              <p:pRg st="5" end="5"/>
                                            </p:txEl>
                                          </p:spTgt>
                                        </p:tgtEl>
                                        <p:attrNameLst>
                                          <p:attrName>style.visibility</p:attrName>
                                        </p:attrNameLst>
                                      </p:cBhvr>
                                      <p:to>
                                        <p:strVal val="visible"/>
                                      </p:to>
                                    </p:set>
                                  </p:childTnLst>
                                </p:cTn>
                              </p:par>
                              <p:par>
                                <p:cTn id="15" presetID="9" presetClass="entr" presetSubtype="0" fill="hold" nodeType="withEffect">
                                  <p:stCondLst>
                                    <p:cond delay="0"/>
                                  </p:stCondLst>
                                  <p:childTnLst>
                                    <p:set>
                                      <p:cBhvr>
                                        <p:cTn id="16" dur="1" fill="hold">
                                          <p:stCondLst>
                                            <p:cond delay="0"/>
                                          </p:stCondLst>
                                        </p:cTn>
                                        <p:tgtEl>
                                          <p:spTgt spid="19463"/>
                                        </p:tgtEl>
                                        <p:attrNameLst>
                                          <p:attrName>style.visibility</p:attrName>
                                        </p:attrNameLst>
                                      </p:cBhvr>
                                      <p:to>
                                        <p:strVal val="visible"/>
                                      </p:to>
                                    </p:set>
                                    <p:animEffect transition="in" filter="dissolve">
                                      <p:cBhvr>
                                        <p:cTn id="17" dur="500"/>
                                        <p:tgtEl>
                                          <p:spTgt spid="1946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462">
                                            <p:txEl>
                                              <p:pRg st="6" end="6"/>
                                            </p:txEl>
                                          </p:spTgt>
                                        </p:tgtEl>
                                        <p:attrNameLst>
                                          <p:attrName>style.visibility</p:attrName>
                                        </p:attrNameLst>
                                      </p:cBhvr>
                                      <p:to>
                                        <p:strVal val="visible"/>
                                      </p:to>
                                    </p:set>
                                  </p:childTnLst>
                                </p:cTn>
                              </p:par>
                              <p:par>
                                <p:cTn id="22" presetID="9" presetClass="entr" presetSubtype="0" fill="hold" nodeType="withEffect">
                                  <p:stCondLst>
                                    <p:cond delay="0"/>
                                  </p:stCondLst>
                                  <p:childTnLst>
                                    <p:set>
                                      <p:cBhvr>
                                        <p:cTn id="23" dur="1" fill="hold">
                                          <p:stCondLst>
                                            <p:cond delay="0"/>
                                          </p:stCondLst>
                                        </p:cTn>
                                        <p:tgtEl>
                                          <p:spTgt spid="19467"/>
                                        </p:tgtEl>
                                        <p:attrNameLst>
                                          <p:attrName>style.visibility</p:attrName>
                                        </p:attrNameLst>
                                      </p:cBhvr>
                                      <p:to>
                                        <p:strVal val="visible"/>
                                      </p:to>
                                    </p:set>
                                    <p:animEffect transition="in" filter="dissolve">
                                      <p:cBhvr>
                                        <p:cTn id="24" dur="500"/>
                                        <p:tgtEl>
                                          <p:spTgt spid="1946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46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6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462">
                                            <p:txEl>
                                              <p:pRg st="9" end="9"/>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94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946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txBox="1"/>
          <p:nvPr/>
        </p:nvSpPr>
        <p:spPr>
          <a:xfrm>
            <a:off x="1403350" y="690563"/>
            <a:ext cx="6588125" cy="1281112"/>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eaLnBrk="1" hangingPunct="1">
              <a:spcBef>
                <a:spcPct val="0"/>
              </a:spcBef>
              <a:buClrTx/>
              <a:buFontTx/>
              <a:buNone/>
            </a:pPr>
            <a:r>
              <a:rPr lang="zh-CN" altLang="en-US" sz="2800" b="1" dirty="0">
                <a:solidFill>
                  <a:srgbClr val="262626"/>
                </a:solidFill>
              </a:rPr>
              <a:t>基本概念和术语：</a:t>
            </a:r>
            <a:r>
              <a:rPr lang="zh-CN" altLang="en-US" sz="2400" b="1" dirty="0">
                <a:solidFill>
                  <a:srgbClr val="262626"/>
                </a:solidFill>
                <a:latin typeface="Times New Roman" panose="02020603050405020304" pitchFamily="18" charset="0"/>
              </a:rPr>
              <a:t>数据的逻辑结构</a:t>
            </a:r>
            <a:endParaRPr lang="zh-CN" altLang="en-US" sz="2400" b="1" dirty="0">
              <a:solidFill>
                <a:srgbClr val="262626"/>
              </a:solidFill>
              <a:latin typeface="Times New Roman" panose="02020603050405020304" pitchFamily="18" charset="0"/>
            </a:endParaRPr>
          </a:p>
        </p:txBody>
      </p:sp>
      <p:graphicFrame>
        <p:nvGraphicFramePr>
          <p:cNvPr id="3" name="Group 160"/>
          <p:cNvGraphicFramePr/>
          <p:nvPr/>
        </p:nvGraphicFramePr>
        <p:xfrm>
          <a:off x="1150938" y="1989138"/>
          <a:ext cx="7453312" cy="3960810"/>
        </p:xfrm>
        <a:graphic>
          <a:graphicData uri="http://schemas.openxmlformats.org/drawingml/2006/table">
            <a:tbl>
              <a:tblPr/>
              <a:tblGrid>
                <a:gridCol w="2193623"/>
                <a:gridCol w="1739884"/>
                <a:gridCol w="3519805"/>
              </a:tblGrid>
              <a:tr h="79216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a:ln>
                            <a:noFill/>
                          </a:ln>
                          <a:solidFill>
                            <a:schemeClr val="tx1"/>
                          </a:solidFill>
                          <a:effectLst/>
                          <a:latin typeface="Tahoma" panose="020B0604030504040204" pitchFamily="34" charset="0"/>
                          <a:ea typeface="楷体_GB2312" pitchFamily="49" charset="-122"/>
                        </a:rPr>
                        <a:t>特定关系</a:t>
                      </a:r>
                      <a:endParaRPr kumimoji="1" lang="zh-CN" altLang="en-US" sz="2800" b="1"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cap="flat">
                      <a:noFill/>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a:ln>
                            <a:noFill/>
                          </a:ln>
                          <a:solidFill>
                            <a:schemeClr val="tx1"/>
                          </a:solidFill>
                          <a:effectLst/>
                          <a:latin typeface="Tahoma" panose="020B0604030504040204" pitchFamily="34" charset="0"/>
                          <a:ea typeface="楷体_GB2312" pitchFamily="49" charset="-122"/>
                        </a:rPr>
                        <a:t>数据结构</a:t>
                      </a:r>
                      <a:endParaRPr kumimoji="1" lang="zh-CN" altLang="en-US" sz="2800" b="1"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a:ln>
                            <a:noFill/>
                          </a:ln>
                          <a:solidFill>
                            <a:schemeClr val="tx1"/>
                          </a:solidFill>
                          <a:effectLst/>
                          <a:latin typeface="Tahoma" panose="020B0604030504040204" pitchFamily="34" charset="0"/>
                          <a:ea typeface="楷体_GB2312" pitchFamily="49" charset="-122"/>
                        </a:rPr>
                        <a:t>示例</a:t>
                      </a:r>
                      <a:endParaRPr kumimoji="1" lang="zh-CN" altLang="en-US" sz="2800" b="1"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9216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楷体_GB2312" pitchFamily="49" charset="-122"/>
                        </a:rPr>
                        <a:t>没有关系</a:t>
                      </a:r>
                      <a:endParaRPr kumimoji="1" lang="zh-CN" altLang="en-US" sz="2800" b="0"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楷体_GB2312" pitchFamily="49" charset="-122"/>
                        </a:rPr>
                        <a:t>集合</a:t>
                      </a:r>
                      <a:endParaRPr kumimoji="1" lang="zh-CN" altLang="en-US" sz="2800" b="0"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0" i="0" u="none" strike="noStrike" cap="none" normalizeH="0" baseline="0">
                          <a:ln>
                            <a:noFill/>
                          </a:ln>
                          <a:solidFill>
                            <a:schemeClr val="tx1"/>
                          </a:solidFill>
                          <a:effectLst/>
                          <a:latin typeface="Tahoma" panose="020B0604030504040204" pitchFamily="34" charset="0"/>
                          <a:ea typeface="楷体_GB2312" pitchFamily="49" charset="-122"/>
                        </a:rPr>
                        <a:t>正整数</a:t>
                      </a:r>
                      <a:endParaRPr kumimoji="1" lang="zh-CN" altLang="en-US" sz="2400" b="0" i="0" u="none" strike="noStrike" cap="none" normalizeH="0" baseline="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9216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楷体_GB2312" pitchFamily="49" charset="-122"/>
                        </a:rPr>
                        <a:t>一对一关系</a:t>
                      </a:r>
                      <a:endParaRPr kumimoji="1" lang="zh-CN" altLang="en-US" sz="2800" b="0" i="0" u="none" strike="noStrike" cap="none" normalizeH="0" baseline="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楷体_GB2312" pitchFamily="49" charset="-122"/>
                        </a:rPr>
                        <a:t>线性表</a:t>
                      </a:r>
                      <a:endParaRPr kumimoji="1" lang="zh-CN" altLang="en-US" sz="2800" b="0"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0" i="0" u="none" strike="noStrike" cap="none" normalizeH="0" baseline="0" dirty="0">
                          <a:ln>
                            <a:noFill/>
                          </a:ln>
                          <a:solidFill>
                            <a:schemeClr val="tx1"/>
                          </a:solidFill>
                          <a:effectLst/>
                          <a:latin typeface="Tahoma" panose="020B0604030504040204" pitchFamily="34" charset="0"/>
                          <a:ea typeface="楷体_GB2312" pitchFamily="49" charset="-122"/>
                        </a:rPr>
                        <a:t>图书管理</a:t>
                      </a:r>
                      <a:endParaRPr kumimoji="1" lang="zh-CN" altLang="en-US" sz="2400" b="0"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9216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楷体_GB2312" pitchFamily="49" charset="-122"/>
                        </a:rPr>
                        <a:t>一对多关系</a:t>
                      </a:r>
                      <a:endParaRPr kumimoji="1" lang="zh-CN" altLang="en-US" sz="2800" b="0" i="0" u="none" strike="noStrike" cap="none" normalizeH="0" baseline="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楷体_GB2312" pitchFamily="49" charset="-122"/>
                        </a:rPr>
                        <a:t>树</a:t>
                      </a:r>
                      <a:endParaRPr kumimoji="1" lang="zh-CN" altLang="en-US" sz="2800" b="0" i="0" u="none" strike="noStrike" cap="none" normalizeH="0" baseline="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0" i="0" u="none" strike="noStrike" cap="none" normalizeH="0" baseline="0" dirty="0">
                          <a:ln>
                            <a:noFill/>
                          </a:ln>
                          <a:solidFill>
                            <a:schemeClr val="tx1"/>
                          </a:solidFill>
                          <a:effectLst/>
                          <a:latin typeface="Tahoma" panose="020B0604030504040204" pitchFamily="34" charset="0"/>
                          <a:ea typeface="楷体_GB2312" pitchFamily="49" charset="-122"/>
                        </a:rPr>
                        <a:t>棋局对弈树</a:t>
                      </a:r>
                      <a:endParaRPr kumimoji="1" lang="zh-CN" altLang="en-US" sz="2400" b="0"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9216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楷体_GB2312" pitchFamily="49" charset="-122"/>
                        </a:rPr>
                        <a:t>多对多关系</a:t>
                      </a:r>
                      <a:endParaRPr kumimoji="1" lang="zh-CN" altLang="en-US" sz="2800" b="0" i="0" u="none" strike="noStrike" cap="none" normalizeH="0" baseline="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楷体_GB2312" pitchFamily="49" charset="-122"/>
                        </a:rPr>
                        <a:t>图（网）</a:t>
                      </a:r>
                      <a:endParaRPr kumimoji="1" lang="zh-CN" altLang="en-US" sz="2800" b="0"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0" i="0" u="none" strike="noStrike" cap="none" normalizeH="0" baseline="0" dirty="0">
                          <a:ln>
                            <a:noFill/>
                          </a:ln>
                          <a:solidFill>
                            <a:schemeClr val="tx1"/>
                          </a:solidFill>
                          <a:effectLst/>
                          <a:latin typeface="Tahoma" panose="020B0604030504040204" pitchFamily="34" charset="0"/>
                          <a:ea typeface="楷体_GB2312" pitchFamily="49" charset="-122"/>
                        </a:rPr>
                        <a:t>课程开设先后关系图</a:t>
                      </a:r>
                      <a:endParaRPr kumimoji="1" lang="zh-CN" altLang="en-US" sz="2400" b="0" i="0" u="none" strike="noStrike" cap="none" normalizeH="0" baseline="0" dirty="0">
                        <a:ln>
                          <a:noFill/>
                        </a:ln>
                        <a:solidFill>
                          <a:schemeClr val="tx1"/>
                        </a:solidFill>
                        <a:effectLst/>
                        <a:latin typeface="Tahoma" panose="020B0604030504040204" pitchFamily="34" charset="0"/>
                        <a:ea typeface="楷体_GB2312" pitchFamily="49" charset="-122"/>
                      </a:endParaRPr>
                    </a:p>
                  </a:txBody>
                  <a:tcPr marL="91438" marR="91438" marT="45724" marB="45724"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9419"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9" name="Rectangle 1033"/>
          <p:cNvSpPr>
            <a:spLocks noChangeArrowheads="1"/>
          </p:cNvSpPr>
          <p:nvPr/>
        </p:nvSpPr>
        <p:spPr bwMode="auto">
          <a:xfrm>
            <a:off x="4505325" y="2006600"/>
            <a:ext cx="1435100" cy="431800"/>
          </a:xfrm>
          <a:prstGeom prst="rect">
            <a:avLst/>
          </a:prstGeom>
          <a:noFill/>
          <a:ln w="9525">
            <a:noFill/>
            <a:miter lim="800000"/>
          </a:ln>
          <a:effectLst/>
        </p:spPr>
        <p:txBody>
          <a:bodyPr anchor="b"/>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333399"/>
                </a:solidFill>
                <a:effectLst>
                  <a:outerShdw blurRad="38100" dist="38100" dir="2700000" algn="tl">
                    <a:srgbClr val="C0C0C0"/>
                  </a:outerShdw>
                </a:effectLst>
                <a:uLnTx/>
                <a:uFillTx/>
                <a:latin typeface="Times New Roman" panose="02020603050405020304" pitchFamily="18" charset="0"/>
                <a:ea typeface="仿宋_GB2312" pitchFamily="49" charset="-122"/>
                <a:cs typeface="+mn-cs"/>
              </a:rPr>
              <a:t>线性结构</a:t>
            </a:r>
            <a:endParaRPr kumimoji="1" lang="zh-CN" altLang="en-US" sz="2400" b="1" i="0" u="none" strike="noStrike" kern="1200" cap="none" spc="0" normalizeH="0" baseline="0" noProof="0">
              <a:ln>
                <a:noFill/>
              </a:ln>
              <a:solidFill>
                <a:srgbClr val="333399"/>
              </a:solidFill>
              <a:effectLst/>
              <a:uLnTx/>
              <a:uFillTx/>
              <a:latin typeface="Times New Roman" panose="02020603050405020304" pitchFamily="18" charset="0"/>
              <a:ea typeface="仿宋_GB2312" pitchFamily="49" charset="-122"/>
              <a:cs typeface="+mn-cs"/>
            </a:endParaRPr>
          </a:p>
        </p:txBody>
      </p:sp>
      <p:sp>
        <p:nvSpPr>
          <p:cNvPr id="158730" name="Rectangle 1034"/>
          <p:cNvSpPr>
            <a:spLocks noChangeArrowheads="1"/>
          </p:cNvSpPr>
          <p:nvPr/>
        </p:nvSpPr>
        <p:spPr bwMode="auto">
          <a:xfrm>
            <a:off x="1325563" y="3903663"/>
            <a:ext cx="1517650" cy="533400"/>
          </a:xfrm>
          <a:prstGeom prst="rect">
            <a:avLst/>
          </a:prstGeom>
          <a:noFill/>
          <a:ln w="9525">
            <a:noFill/>
            <a:miter lim="800000"/>
          </a:ln>
          <a:effectLst/>
        </p:spPr>
        <p:txBody>
          <a:bodyPr lIns="112947" tIns="56473" rIns="112947" bIns="56473" anchor="ctr"/>
          <a:lstStyle/>
          <a:p>
            <a:pPr marL="0" marR="0" lvl="0" indent="0" algn="l" defTabSz="112903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333399"/>
                </a:solidFill>
                <a:effectLst>
                  <a:outerShdw blurRad="38100" dist="38100" dir="2700000" algn="tl">
                    <a:srgbClr val="C0C0C0"/>
                  </a:outerShdw>
                </a:effectLst>
                <a:uLnTx/>
                <a:uFillTx/>
                <a:latin typeface="Times New Roman" panose="02020603050405020304" pitchFamily="18" charset="0"/>
                <a:ea typeface="仿宋_GB2312" pitchFamily="49" charset="-122"/>
                <a:cs typeface="+mn-cs"/>
              </a:rPr>
              <a:t>树形结构</a:t>
            </a:r>
            <a:endParaRPr kumimoji="0" lang="zh-CN" altLang="en-US" sz="2400" b="0" i="0" u="none" strike="noStrike" kern="1200" cap="none" spc="0" normalizeH="0" baseline="0" noProof="0">
              <a:ln>
                <a:noFill/>
              </a:ln>
              <a:solidFill>
                <a:srgbClr val="333399"/>
              </a:solidFill>
              <a:effectLst/>
              <a:uLnTx/>
              <a:uFillTx/>
              <a:latin typeface="Times New Roman" panose="02020603050405020304" pitchFamily="18" charset="0"/>
              <a:ea typeface="隶书" panose="02010509060101010101" pitchFamily="49" charset="-122"/>
              <a:cs typeface="+mn-cs"/>
            </a:endParaRPr>
          </a:p>
        </p:txBody>
      </p:sp>
      <p:grpSp>
        <p:nvGrpSpPr>
          <p:cNvPr id="61444" name="Group 1095"/>
          <p:cNvGrpSpPr/>
          <p:nvPr/>
        </p:nvGrpSpPr>
        <p:grpSpPr>
          <a:xfrm>
            <a:off x="896938" y="4508500"/>
            <a:ext cx="2667000" cy="1879600"/>
            <a:chOff x="336" y="2640"/>
            <a:chExt cx="1680" cy="1184"/>
          </a:xfrm>
        </p:grpSpPr>
        <p:sp>
          <p:nvSpPr>
            <p:cNvPr id="61485" name="Line 1028"/>
            <p:cNvSpPr/>
            <p:nvPr/>
          </p:nvSpPr>
          <p:spPr>
            <a:xfrm>
              <a:off x="1392" y="2832"/>
              <a:ext cx="432" cy="288"/>
            </a:xfrm>
            <a:prstGeom prst="line">
              <a:avLst/>
            </a:prstGeom>
            <a:ln w="28575" cap="flat" cmpd="sng">
              <a:solidFill>
                <a:srgbClr val="FF0000"/>
              </a:solidFill>
              <a:prstDash val="solid"/>
              <a:headEnd type="none" w="med" len="med"/>
              <a:tailEnd type="triangle" w="med" len="med"/>
            </a:ln>
          </p:spPr>
        </p:sp>
        <p:sp>
          <p:nvSpPr>
            <p:cNvPr id="61486" name="Line 1029"/>
            <p:cNvSpPr/>
            <p:nvPr/>
          </p:nvSpPr>
          <p:spPr>
            <a:xfrm flipH="1">
              <a:off x="839" y="2832"/>
              <a:ext cx="409" cy="281"/>
            </a:xfrm>
            <a:prstGeom prst="line">
              <a:avLst/>
            </a:prstGeom>
            <a:ln w="28575" cap="flat" cmpd="sng">
              <a:solidFill>
                <a:srgbClr val="FF0000"/>
              </a:solidFill>
              <a:prstDash val="solid"/>
              <a:headEnd type="none" w="med" len="med"/>
              <a:tailEnd type="triangle" w="med" len="med"/>
            </a:ln>
          </p:spPr>
        </p:sp>
        <p:sp>
          <p:nvSpPr>
            <p:cNvPr id="61487" name="Line 1030"/>
            <p:cNvSpPr/>
            <p:nvPr/>
          </p:nvSpPr>
          <p:spPr>
            <a:xfrm>
              <a:off x="768" y="3216"/>
              <a:ext cx="207" cy="350"/>
            </a:xfrm>
            <a:prstGeom prst="line">
              <a:avLst/>
            </a:prstGeom>
            <a:ln w="28575" cap="flat" cmpd="sng">
              <a:solidFill>
                <a:srgbClr val="FF0000"/>
              </a:solidFill>
              <a:prstDash val="solid"/>
              <a:headEnd type="none" w="med" len="med"/>
              <a:tailEnd type="triangle" w="med" len="med"/>
            </a:ln>
          </p:spPr>
        </p:sp>
        <p:sp>
          <p:nvSpPr>
            <p:cNvPr id="61488" name="Line 1031"/>
            <p:cNvSpPr/>
            <p:nvPr/>
          </p:nvSpPr>
          <p:spPr>
            <a:xfrm flipH="1">
              <a:off x="1655" y="3216"/>
              <a:ext cx="217" cy="350"/>
            </a:xfrm>
            <a:prstGeom prst="line">
              <a:avLst/>
            </a:prstGeom>
            <a:ln w="28575" cap="flat" cmpd="sng">
              <a:solidFill>
                <a:srgbClr val="FF0000"/>
              </a:solidFill>
              <a:prstDash val="solid"/>
              <a:headEnd type="none" w="med" len="med"/>
              <a:tailEnd type="triangle" w="med" len="med"/>
            </a:ln>
          </p:spPr>
        </p:sp>
        <p:sp>
          <p:nvSpPr>
            <p:cNvPr id="61489" name="Line 1032"/>
            <p:cNvSpPr/>
            <p:nvPr/>
          </p:nvSpPr>
          <p:spPr>
            <a:xfrm flipH="1">
              <a:off x="521" y="3216"/>
              <a:ext cx="199" cy="350"/>
            </a:xfrm>
            <a:prstGeom prst="line">
              <a:avLst/>
            </a:prstGeom>
            <a:ln w="28575" cap="flat" cmpd="sng">
              <a:solidFill>
                <a:srgbClr val="FF0000"/>
              </a:solidFill>
              <a:prstDash val="solid"/>
              <a:headEnd type="none" w="med" len="med"/>
              <a:tailEnd type="triangle" w="med" len="med"/>
            </a:ln>
          </p:spPr>
        </p:sp>
        <p:sp>
          <p:nvSpPr>
            <p:cNvPr id="61490" name="Oval 1035"/>
            <p:cNvSpPr/>
            <p:nvPr/>
          </p:nvSpPr>
          <p:spPr>
            <a:xfrm>
              <a:off x="624" y="3072"/>
              <a:ext cx="240" cy="240"/>
            </a:xfrm>
            <a:prstGeom prst="ellipse">
              <a:avLst/>
            </a:prstGeom>
            <a:solidFill>
              <a:schemeClr val="accent1"/>
            </a:solidFill>
            <a:ln w="28575" cap="flat" cmpd="sng">
              <a:solidFill>
                <a:srgbClr val="FF0000"/>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91" name="Oval 1036"/>
            <p:cNvSpPr/>
            <p:nvPr/>
          </p:nvSpPr>
          <p:spPr>
            <a:xfrm>
              <a:off x="336" y="3552"/>
              <a:ext cx="240" cy="240"/>
            </a:xfrm>
            <a:prstGeom prst="ellipse">
              <a:avLst/>
            </a:prstGeom>
            <a:solidFill>
              <a:schemeClr val="accent1"/>
            </a:solidFill>
            <a:ln w="28575" cap="flat" cmpd="sng">
              <a:solidFill>
                <a:srgbClr val="FF0000"/>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92" name="Oval 1037"/>
            <p:cNvSpPr/>
            <p:nvPr/>
          </p:nvSpPr>
          <p:spPr>
            <a:xfrm>
              <a:off x="912" y="3552"/>
              <a:ext cx="240" cy="240"/>
            </a:xfrm>
            <a:prstGeom prst="ellipse">
              <a:avLst/>
            </a:prstGeom>
            <a:solidFill>
              <a:schemeClr val="accent1"/>
            </a:solidFill>
            <a:ln w="28575" cap="flat" cmpd="sng">
              <a:solidFill>
                <a:srgbClr val="FF0000"/>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93" name="Oval 1038"/>
            <p:cNvSpPr/>
            <p:nvPr/>
          </p:nvSpPr>
          <p:spPr>
            <a:xfrm>
              <a:off x="1200" y="2640"/>
              <a:ext cx="240" cy="240"/>
            </a:xfrm>
            <a:prstGeom prst="ellipse">
              <a:avLst/>
            </a:prstGeom>
            <a:solidFill>
              <a:schemeClr val="accent1"/>
            </a:solidFill>
            <a:ln w="28575" cap="flat" cmpd="sng">
              <a:solidFill>
                <a:srgbClr val="FF0000"/>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94" name="Oval 1039"/>
            <p:cNvSpPr/>
            <p:nvPr/>
          </p:nvSpPr>
          <p:spPr>
            <a:xfrm>
              <a:off x="1776" y="3072"/>
              <a:ext cx="240" cy="240"/>
            </a:xfrm>
            <a:prstGeom prst="ellipse">
              <a:avLst/>
            </a:prstGeom>
            <a:solidFill>
              <a:schemeClr val="accent1"/>
            </a:solidFill>
            <a:ln w="28575" cap="flat" cmpd="sng">
              <a:solidFill>
                <a:srgbClr val="FF0000"/>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95" name="Oval 1040"/>
            <p:cNvSpPr/>
            <p:nvPr/>
          </p:nvSpPr>
          <p:spPr>
            <a:xfrm>
              <a:off x="1488" y="3552"/>
              <a:ext cx="240" cy="240"/>
            </a:xfrm>
            <a:prstGeom prst="ellipse">
              <a:avLst/>
            </a:prstGeom>
            <a:solidFill>
              <a:schemeClr val="accent1"/>
            </a:solidFill>
            <a:ln w="28575" cap="flat" cmpd="sng">
              <a:solidFill>
                <a:srgbClr val="FF0000"/>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96" name="Text Box 1041"/>
            <p:cNvSpPr txBox="1"/>
            <p:nvPr/>
          </p:nvSpPr>
          <p:spPr>
            <a:xfrm>
              <a:off x="352" y="3536"/>
              <a:ext cx="288" cy="288"/>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1C1C1C"/>
                  </a:solidFill>
                  <a:latin typeface="Arial" panose="020B0604020202020204" pitchFamily="34" charset="0"/>
                  <a:ea typeface="隶书" panose="02010509060101010101" pitchFamily="49" charset="-122"/>
                </a:rPr>
                <a:t>4</a:t>
              </a:r>
              <a:endParaRPr lang="en-US" altLang="zh-CN" sz="2400" dirty="0">
                <a:solidFill>
                  <a:srgbClr val="000000"/>
                </a:solidFill>
                <a:latin typeface="Times New Roman" panose="02020603050405020304" pitchFamily="18" charset="0"/>
                <a:ea typeface="隶书" panose="02010509060101010101" pitchFamily="49" charset="-122"/>
              </a:endParaRPr>
            </a:p>
          </p:txBody>
        </p:sp>
        <p:sp>
          <p:nvSpPr>
            <p:cNvPr id="61497" name="Text Box 1042"/>
            <p:cNvSpPr txBox="1"/>
            <p:nvPr/>
          </p:nvSpPr>
          <p:spPr>
            <a:xfrm>
              <a:off x="928" y="3528"/>
              <a:ext cx="223" cy="28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1C1C1C"/>
                  </a:solidFill>
                  <a:latin typeface="Arial" panose="020B0604020202020204" pitchFamily="34" charset="0"/>
                  <a:ea typeface="隶书" panose="02010509060101010101" pitchFamily="49" charset="-122"/>
                </a:rPr>
                <a:t>5</a:t>
              </a:r>
              <a:endParaRPr lang="en-US" altLang="zh-CN" sz="2400" b="1" dirty="0">
                <a:solidFill>
                  <a:srgbClr val="1C1C1C"/>
                </a:solidFill>
                <a:latin typeface="Arial" panose="020B0604020202020204" pitchFamily="34" charset="0"/>
                <a:ea typeface="隶书" panose="02010509060101010101" pitchFamily="49" charset="-122"/>
              </a:endParaRPr>
            </a:p>
          </p:txBody>
        </p:sp>
        <p:sp>
          <p:nvSpPr>
            <p:cNvPr id="61498" name="Text Box 1043"/>
            <p:cNvSpPr txBox="1"/>
            <p:nvPr/>
          </p:nvSpPr>
          <p:spPr>
            <a:xfrm>
              <a:off x="1497" y="3520"/>
              <a:ext cx="223" cy="288"/>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1C1C1C"/>
                  </a:solidFill>
                  <a:latin typeface="Arial" panose="020B0604020202020204" pitchFamily="34" charset="0"/>
                  <a:ea typeface="隶书" panose="02010509060101010101" pitchFamily="49" charset="-122"/>
                </a:rPr>
                <a:t>6</a:t>
              </a:r>
              <a:endParaRPr lang="en-US" altLang="zh-CN" sz="2400" b="1" dirty="0">
                <a:solidFill>
                  <a:srgbClr val="1C1C1C"/>
                </a:solidFill>
                <a:latin typeface="Arial" panose="020B0604020202020204" pitchFamily="34" charset="0"/>
                <a:ea typeface="隶书" panose="02010509060101010101" pitchFamily="49" charset="-122"/>
              </a:endParaRPr>
            </a:p>
          </p:txBody>
        </p:sp>
        <p:sp>
          <p:nvSpPr>
            <p:cNvPr id="61499" name="Text Box 1044"/>
            <p:cNvSpPr txBox="1"/>
            <p:nvPr/>
          </p:nvSpPr>
          <p:spPr>
            <a:xfrm>
              <a:off x="648" y="3062"/>
              <a:ext cx="205" cy="2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000" b="1" dirty="0">
                  <a:solidFill>
                    <a:srgbClr val="1C1C1C"/>
                  </a:solidFill>
                  <a:latin typeface="Arial" panose="020B0604020202020204" pitchFamily="34" charset="0"/>
                  <a:ea typeface="隶书" panose="02010509060101010101" pitchFamily="49" charset="-122"/>
                </a:rPr>
                <a:t>2</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500" name="Text Box 1045"/>
            <p:cNvSpPr txBox="1"/>
            <p:nvPr/>
          </p:nvSpPr>
          <p:spPr>
            <a:xfrm>
              <a:off x="1787" y="3042"/>
              <a:ext cx="223" cy="28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1C1C1C"/>
                  </a:solidFill>
                  <a:latin typeface="Arial" panose="020B0604020202020204" pitchFamily="34" charset="0"/>
                  <a:ea typeface="隶书" panose="02010509060101010101" pitchFamily="49" charset="-122"/>
                </a:rPr>
                <a:t>3</a:t>
              </a:r>
              <a:endParaRPr lang="en-US" altLang="zh-CN" sz="2400" dirty="0">
                <a:solidFill>
                  <a:srgbClr val="000000"/>
                </a:solidFill>
                <a:latin typeface="Times New Roman" panose="02020603050405020304" pitchFamily="18" charset="0"/>
                <a:ea typeface="隶书" panose="02010509060101010101" pitchFamily="49" charset="-122"/>
              </a:endParaRPr>
            </a:p>
          </p:txBody>
        </p:sp>
        <p:sp>
          <p:nvSpPr>
            <p:cNvPr id="61501" name="Text Box 1046"/>
            <p:cNvSpPr txBox="1"/>
            <p:nvPr/>
          </p:nvSpPr>
          <p:spPr>
            <a:xfrm>
              <a:off x="1224" y="2640"/>
              <a:ext cx="205" cy="2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000" b="1" dirty="0">
                  <a:solidFill>
                    <a:srgbClr val="1C1C1C"/>
                  </a:solidFill>
                  <a:latin typeface="Arial" panose="020B0604020202020204" pitchFamily="34" charset="0"/>
                  <a:ea typeface="隶书" panose="02010509060101010101" pitchFamily="49" charset="-122"/>
                </a:rPr>
                <a:t>1</a:t>
              </a:r>
              <a:endParaRPr lang="en-US" altLang="zh-CN" sz="3200" dirty="0">
                <a:solidFill>
                  <a:srgbClr val="000000"/>
                </a:solidFill>
                <a:latin typeface="Times New Roman" panose="02020603050405020304" pitchFamily="18" charset="0"/>
                <a:ea typeface="隶书" panose="02010509060101010101" pitchFamily="49" charset="-122"/>
              </a:endParaRPr>
            </a:p>
          </p:txBody>
        </p:sp>
      </p:grpSp>
      <p:grpSp>
        <p:nvGrpSpPr>
          <p:cNvPr id="61445" name="Group 1100"/>
          <p:cNvGrpSpPr/>
          <p:nvPr/>
        </p:nvGrpSpPr>
        <p:grpSpPr>
          <a:xfrm>
            <a:off x="5292725" y="4322763"/>
            <a:ext cx="3048000" cy="2459037"/>
            <a:chOff x="3334" y="2702"/>
            <a:chExt cx="1920" cy="1549"/>
          </a:xfrm>
        </p:grpSpPr>
        <p:sp>
          <p:nvSpPr>
            <p:cNvPr id="61466" name="Line 1060"/>
            <p:cNvSpPr/>
            <p:nvPr/>
          </p:nvSpPr>
          <p:spPr>
            <a:xfrm flipH="1">
              <a:off x="4102" y="2934"/>
              <a:ext cx="336" cy="429"/>
            </a:xfrm>
            <a:prstGeom prst="line">
              <a:avLst/>
            </a:prstGeom>
            <a:ln w="38100" cap="flat" cmpd="sng">
              <a:solidFill>
                <a:srgbClr val="00CC00"/>
              </a:solidFill>
              <a:prstDash val="solid"/>
              <a:headEnd type="none" w="med" len="med"/>
              <a:tailEnd type="none" w="med" len="med"/>
            </a:ln>
          </p:spPr>
        </p:sp>
        <p:sp>
          <p:nvSpPr>
            <p:cNvPr id="61467" name="Line 1061"/>
            <p:cNvSpPr/>
            <p:nvPr/>
          </p:nvSpPr>
          <p:spPr>
            <a:xfrm flipH="1">
              <a:off x="4630" y="3578"/>
              <a:ext cx="432" cy="514"/>
            </a:xfrm>
            <a:prstGeom prst="line">
              <a:avLst/>
            </a:prstGeom>
            <a:ln w="38100" cap="flat" cmpd="sng">
              <a:solidFill>
                <a:srgbClr val="00CC00"/>
              </a:solidFill>
              <a:prstDash val="solid"/>
              <a:headEnd type="none" w="med" len="med"/>
              <a:tailEnd type="none" w="med" len="med"/>
            </a:ln>
          </p:spPr>
        </p:sp>
        <p:sp>
          <p:nvSpPr>
            <p:cNvPr id="61468" name="Line 1062"/>
            <p:cNvSpPr/>
            <p:nvPr/>
          </p:nvSpPr>
          <p:spPr>
            <a:xfrm>
              <a:off x="4054" y="3535"/>
              <a:ext cx="432" cy="557"/>
            </a:xfrm>
            <a:prstGeom prst="line">
              <a:avLst/>
            </a:prstGeom>
            <a:ln w="38100" cap="flat" cmpd="sng">
              <a:solidFill>
                <a:srgbClr val="00CC00"/>
              </a:solidFill>
              <a:prstDash val="solid"/>
              <a:headEnd type="none" w="med" len="med"/>
              <a:tailEnd type="none" w="med" len="med"/>
            </a:ln>
          </p:spPr>
        </p:sp>
        <p:sp>
          <p:nvSpPr>
            <p:cNvPr id="61469" name="Oval 1063"/>
            <p:cNvSpPr/>
            <p:nvPr/>
          </p:nvSpPr>
          <p:spPr>
            <a:xfrm>
              <a:off x="3334" y="2720"/>
              <a:ext cx="288" cy="257"/>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70" name="Text Box 1064"/>
            <p:cNvSpPr txBox="1"/>
            <p:nvPr/>
          </p:nvSpPr>
          <p:spPr>
            <a:xfrm>
              <a:off x="3355" y="2710"/>
              <a:ext cx="255" cy="28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A</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471" name="Oval 1065"/>
            <p:cNvSpPr/>
            <p:nvPr/>
          </p:nvSpPr>
          <p:spPr>
            <a:xfrm>
              <a:off x="4390" y="2720"/>
              <a:ext cx="288" cy="257"/>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72" name="Oval 1066"/>
            <p:cNvSpPr/>
            <p:nvPr/>
          </p:nvSpPr>
          <p:spPr>
            <a:xfrm>
              <a:off x="3334" y="3982"/>
              <a:ext cx="288" cy="258"/>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73" name="Oval 1067"/>
            <p:cNvSpPr/>
            <p:nvPr/>
          </p:nvSpPr>
          <p:spPr>
            <a:xfrm>
              <a:off x="4390" y="3976"/>
              <a:ext cx="288" cy="258"/>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74" name="Line 1068"/>
            <p:cNvSpPr/>
            <p:nvPr/>
          </p:nvSpPr>
          <p:spPr>
            <a:xfrm>
              <a:off x="3478" y="2977"/>
              <a:ext cx="0" cy="1013"/>
            </a:xfrm>
            <a:prstGeom prst="line">
              <a:avLst/>
            </a:prstGeom>
            <a:ln w="28575" cap="flat" cmpd="sng">
              <a:solidFill>
                <a:srgbClr val="00CC00"/>
              </a:solidFill>
              <a:prstDash val="solid"/>
              <a:headEnd type="none" w="med" len="med"/>
              <a:tailEnd type="none" w="med" len="med"/>
            </a:ln>
          </p:spPr>
        </p:sp>
        <p:sp>
          <p:nvSpPr>
            <p:cNvPr id="61475" name="Line 1069"/>
            <p:cNvSpPr/>
            <p:nvPr/>
          </p:nvSpPr>
          <p:spPr>
            <a:xfrm>
              <a:off x="3622" y="2849"/>
              <a:ext cx="768" cy="0"/>
            </a:xfrm>
            <a:prstGeom prst="line">
              <a:avLst/>
            </a:prstGeom>
            <a:ln w="38100" cap="flat" cmpd="sng">
              <a:solidFill>
                <a:srgbClr val="00CC00"/>
              </a:solidFill>
              <a:prstDash val="solid"/>
              <a:headEnd type="none" w="med" len="med"/>
              <a:tailEnd type="none" w="med" len="med"/>
            </a:ln>
          </p:spPr>
        </p:sp>
        <p:sp>
          <p:nvSpPr>
            <p:cNvPr id="61476" name="Oval 1070"/>
            <p:cNvSpPr/>
            <p:nvPr/>
          </p:nvSpPr>
          <p:spPr>
            <a:xfrm>
              <a:off x="4966" y="3363"/>
              <a:ext cx="288" cy="258"/>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77" name="Line 1071"/>
            <p:cNvSpPr/>
            <p:nvPr/>
          </p:nvSpPr>
          <p:spPr>
            <a:xfrm>
              <a:off x="4630" y="2934"/>
              <a:ext cx="384" cy="472"/>
            </a:xfrm>
            <a:prstGeom prst="line">
              <a:avLst/>
            </a:prstGeom>
            <a:ln w="38100" cap="flat" cmpd="sng">
              <a:solidFill>
                <a:srgbClr val="00CC00"/>
              </a:solidFill>
              <a:prstDash val="solid"/>
              <a:headEnd type="none" w="med" len="med"/>
              <a:tailEnd type="none" w="med" len="med"/>
            </a:ln>
          </p:spPr>
        </p:sp>
        <p:sp>
          <p:nvSpPr>
            <p:cNvPr id="61478" name="Line 1072"/>
            <p:cNvSpPr/>
            <p:nvPr/>
          </p:nvSpPr>
          <p:spPr>
            <a:xfrm>
              <a:off x="3574" y="2934"/>
              <a:ext cx="336" cy="429"/>
            </a:xfrm>
            <a:prstGeom prst="line">
              <a:avLst/>
            </a:prstGeom>
            <a:ln w="38100" cap="flat" cmpd="sng">
              <a:solidFill>
                <a:srgbClr val="00CC00"/>
              </a:solidFill>
              <a:prstDash val="solid"/>
              <a:headEnd type="none" w="med" len="med"/>
              <a:tailEnd type="none" w="med" len="med"/>
            </a:ln>
          </p:spPr>
        </p:sp>
        <p:sp>
          <p:nvSpPr>
            <p:cNvPr id="61479" name="Text Box 1073"/>
            <p:cNvSpPr txBox="1"/>
            <p:nvPr/>
          </p:nvSpPr>
          <p:spPr>
            <a:xfrm>
              <a:off x="4402" y="2702"/>
              <a:ext cx="255" cy="28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B</a:t>
              </a:r>
              <a:endParaRPr lang="en-US" altLang="zh-CN" sz="2400" b="1" dirty="0">
                <a:solidFill>
                  <a:srgbClr val="FFFF99"/>
                </a:solidFill>
                <a:latin typeface="Arial" panose="020B0604020202020204" pitchFamily="34" charset="0"/>
                <a:ea typeface="隶书" panose="02010509060101010101" pitchFamily="49" charset="-122"/>
              </a:endParaRPr>
            </a:p>
          </p:txBody>
        </p:sp>
        <p:sp>
          <p:nvSpPr>
            <p:cNvPr id="61480" name="Text Box 1074"/>
            <p:cNvSpPr txBox="1"/>
            <p:nvPr/>
          </p:nvSpPr>
          <p:spPr>
            <a:xfrm>
              <a:off x="3364" y="3963"/>
              <a:ext cx="244" cy="28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E</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481" name="Text Box 1075"/>
            <p:cNvSpPr txBox="1"/>
            <p:nvPr/>
          </p:nvSpPr>
          <p:spPr>
            <a:xfrm>
              <a:off x="4411" y="3958"/>
              <a:ext cx="255" cy="289"/>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D</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482" name="Text Box 1076"/>
            <p:cNvSpPr txBox="1"/>
            <p:nvPr/>
          </p:nvSpPr>
          <p:spPr>
            <a:xfrm>
              <a:off x="4987" y="3345"/>
              <a:ext cx="255" cy="28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C</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483" name="Oval 1077"/>
            <p:cNvSpPr/>
            <p:nvPr/>
          </p:nvSpPr>
          <p:spPr>
            <a:xfrm>
              <a:off x="3862" y="3319"/>
              <a:ext cx="288" cy="258"/>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84" name="Text Box 1078"/>
            <p:cNvSpPr txBox="1"/>
            <p:nvPr/>
          </p:nvSpPr>
          <p:spPr>
            <a:xfrm>
              <a:off x="3883" y="3302"/>
              <a:ext cx="233" cy="28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F</a:t>
              </a:r>
              <a:endParaRPr lang="en-US" altLang="zh-CN" sz="3200" dirty="0">
                <a:solidFill>
                  <a:srgbClr val="000000"/>
                </a:solidFill>
                <a:latin typeface="Times New Roman" panose="02020603050405020304" pitchFamily="18" charset="0"/>
                <a:ea typeface="隶书" panose="02010509060101010101" pitchFamily="49" charset="-122"/>
              </a:endParaRPr>
            </a:p>
          </p:txBody>
        </p:sp>
      </p:grpSp>
      <p:sp>
        <p:nvSpPr>
          <p:cNvPr id="158775" name="Rectangle 1079"/>
          <p:cNvSpPr>
            <a:spLocks noChangeArrowheads="1"/>
          </p:cNvSpPr>
          <p:nvPr/>
        </p:nvSpPr>
        <p:spPr bwMode="auto">
          <a:xfrm>
            <a:off x="4572000" y="3914775"/>
            <a:ext cx="1728788" cy="504825"/>
          </a:xfrm>
          <a:prstGeom prst="rect">
            <a:avLst/>
          </a:prstGeom>
          <a:noFill/>
          <a:ln w="9525">
            <a:noFill/>
            <a:miter lim="800000"/>
          </a:ln>
          <a:effectLst/>
        </p:spPr>
        <p:txBody>
          <a:bodyPr lIns="112947" tIns="56473" rIns="112947" bIns="56473" anchor="ctr"/>
          <a:lstStyle/>
          <a:p>
            <a:pPr marL="0" marR="0" lvl="0" indent="0" algn="l" defTabSz="112903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333399"/>
                </a:solidFill>
                <a:effectLst>
                  <a:outerShdw blurRad="38100" dist="38100" dir="2700000" algn="tl">
                    <a:srgbClr val="C0C0C0"/>
                  </a:outerShdw>
                </a:effectLst>
                <a:uLnTx/>
                <a:uFillTx/>
                <a:latin typeface="Times New Roman" panose="02020603050405020304" pitchFamily="18" charset="0"/>
                <a:ea typeface="仿宋_GB2312" pitchFamily="49" charset="-122"/>
                <a:cs typeface="+mn-cs"/>
              </a:rPr>
              <a:t>图形结构</a:t>
            </a:r>
            <a:endParaRPr kumimoji="0" lang="zh-CN" altLang="en-US" sz="2400" b="0" i="0" u="none" strike="noStrike" kern="1200" cap="none" spc="0" normalizeH="0" baseline="0" noProof="0">
              <a:ln>
                <a:noFill/>
              </a:ln>
              <a:solidFill>
                <a:srgbClr val="333399"/>
              </a:solidFill>
              <a:effectLst/>
              <a:uLnTx/>
              <a:uFillTx/>
              <a:latin typeface="Times New Roman" panose="02020603050405020304" pitchFamily="18" charset="0"/>
              <a:ea typeface="隶书" panose="02010509060101010101" pitchFamily="49" charset="-122"/>
              <a:cs typeface="+mn-cs"/>
            </a:endParaRPr>
          </a:p>
        </p:txBody>
      </p:sp>
      <p:sp>
        <p:nvSpPr>
          <p:cNvPr id="61447" name="Oval 1080"/>
          <p:cNvSpPr/>
          <p:nvPr/>
        </p:nvSpPr>
        <p:spPr>
          <a:xfrm>
            <a:off x="2420938" y="3049588"/>
            <a:ext cx="457200" cy="457200"/>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48" name="Text Box 1081"/>
          <p:cNvSpPr txBox="1"/>
          <p:nvPr/>
        </p:nvSpPr>
        <p:spPr>
          <a:xfrm>
            <a:off x="2497138" y="3048000"/>
            <a:ext cx="354012"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1</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449" name="Oval 1082"/>
          <p:cNvSpPr/>
          <p:nvPr/>
        </p:nvSpPr>
        <p:spPr>
          <a:xfrm>
            <a:off x="3106738" y="3049588"/>
            <a:ext cx="457200" cy="457200"/>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50" name="Oval 1083"/>
          <p:cNvSpPr/>
          <p:nvPr/>
        </p:nvSpPr>
        <p:spPr>
          <a:xfrm>
            <a:off x="1887538" y="3048000"/>
            <a:ext cx="457200" cy="457200"/>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51" name="Oval 1084"/>
          <p:cNvSpPr/>
          <p:nvPr/>
        </p:nvSpPr>
        <p:spPr>
          <a:xfrm>
            <a:off x="1049338" y="2971800"/>
            <a:ext cx="457200" cy="457200"/>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52" name="Oval 1085"/>
          <p:cNvSpPr/>
          <p:nvPr/>
        </p:nvSpPr>
        <p:spPr>
          <a:xfrm>
            <a:off x="1430338" y="3276600"/>
            <a:ext cx="457200" cy="457200"/>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53" name="Oval 1086"/>
          <p:cNvSpPr/>
          <p:nvPr/>
        </p:nvSpPr>
        <p:spPr>
          <a:xfrm>
            <a:off x="2725738" y="2667000"/>
            <a:ext cx="457200" cy="457200"/>
          </a:xfrm>
          <a:prstGeom prst="ellipse">
            <a:avLst/>
          </a:prstGeom>
          <a:gradFill rotWithShape="0">
            <a:gsLst>
              <a:gs pos="0">
                <a:srgbClr val="00CC00"/>
              </a:gs>
              <a:gs pos="100000">
                <a:srgbClr val="005E00"/>
              </a:gs>
            </a:gsLst>
            <a:path path="rect">
              <a:fillToRect r="100000" b="100000"/>
            </a:path>
            <a:tileRect/>
          </a:gradFill>
          <a:ln w="9525" cap="flat" cmpd="sng">
            <a:solidFill>
              <a:schemeClr val="bg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61454" name="Text Box 1087"/>
          <p:cNvSpPr txBox="1"/>
          <p:nvPr/>
        </p:nvSpPr>
        <p:spPr>
          <a:xfrm>
            <a:off x="3182938" y="3048000"/>
            <a:ext cx="354012"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2</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455" name="Text Box 1088"/>
          <p:cNvSpPr txBox="1"/>
          <p:nvPr/>
        </p:nvSpPr>
        <p:spPr>
          <a:xfrm>
            <a:off x="1963738" y="3048000"/>
            <a:ext cx="354012"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5</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456" name="Text Box 1089"/>
          <p:cNvSpPr txBox="1"/>
          <p:nvPr/>
        </p:nvSpPr>
        <p:spPr>
          <a:xfrm>
            <a:off x="1506538" y="3276600"/>
            <a:ext cx="354012"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6</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457" name="Text Box 1090"/>
          <p:cNvSpPr txBox="1"/>
          <p:nvPr/>
        </p:nvSpPr>
        <p:spPr>
          <a:xfrm>
            <a:off x="1125538" y="2971800"/>
            <a:ext cx="354012"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4</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61458" name="Text Box 1091"/>
          <p:cNvSpPr txBox="1"/>
          <p:nvPr/>
        </p:nvSpPr>
        <p:spPr>
          <a:xfrm>
            <a:off x="2801938" y="2667000"/>
            <a:ext cx="354012"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FF99"/>
                </a:solidFill>
                <a:latin typeface="Arial" panose="020B0604020202020204" pitchFamily="34" charset="0"/>
                <a:ea typeface="隶书" panose="02010509060101010101" pitchFamily="49" charset="-122"/>
              </a:rPr>
              <a:t>3</a:t>
            </a:r>
            <a:endParaRPr lang="en-US" altLang="zh-CN" sz="3200" dirty="0">
              <a:solidFill>
                <a:srgbClr val="000000"/>
              </a:solidFill>
              <a:latin typeface="Times New Roman" panose="02020603050405020304" pitchFamily="18" charset="0"/>
              <a:ea typeface="隶书" panose="02010509060101010101" pitchFamily="49" charset="-122"/>
            </a:endParaRPr>
          </a:p>
        </p:txBody>
      </p:sp>
      <p:sp>
        <p:nvSpPr>
          <p:cNvPr id="158788" name="Rectangle 1092"/>
          <p:cNvSpPr>
            <a:spLocks noChangeArrowheads="1"/>
          </p:cNvSpPr>
          <p:nvPr/>
        </p:nvSpPr>
        <p:spPr bwMode="auto">
          <a:xfrm>
            <a:off x="1325563" y="1958975"/>
            <a:ext cx="1662113" cy="533400"/>
          </a:xfrm>
          <a:prstGeom prst="rect">
            <a:avLst/>
          </a:prstGeom>
          <a:noFill/>
          <a:ln w="9525">
            <a:noFill/>
            <a:miter lim="800000"/>
          </a:ln>
          <a:effectLst/>
        </p:spPr>
        <p:txBody>
          <a:bodyPr lIns="112947" tIns="56473" rIns="112947" bIns="56473" anchor="ctr"/>
          <a:lstStyle/>
          <a:p>
            <a:pPr marL="0" marR="0" lvl="0" indent="0" algn="l" defTabSz="112903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333399"/>
                </a:solidFill>
                <a:effectLst>
                  <a:outerShdw blurRad="38100" dist="38100" dir="2700000" algn="tl">
                    <a:srgbClr val="C0C0C0"/>
                  </a:outerShdw>
                </a:effectLst>
                <a:uLnTx/>
                <a:uFillTx/>
                <a:latin typeface="Times New Roman" panose="02020603050405020304" pitchFamily="18" charset="0"/>
                <a:ea typeface="仿宋_GB2312" pitchFamily="49" charset="-122"/>
                <a:cs typeface="+mn-cs"/>
              </a:rPr>
              <a:t>集合结构</a:t>
            </a:r>
            <a:endParaRPr kumimoji="0" lang="zh-CN" altLang="en-US" sz="2400" b="0" i="0" u="none" strike="noStrike" kern="1200" cap="none" spc="0" normalizeH="0" baseline="0" noProof="0">
              <a:ln>
                <a:noFill/>
              </a:ln>
              <a:solidFill>
                <a:srgbClr val="333399"/>
              </a:solidFill>
              <a:effectLst/>
              <a:uLnTx/>
              <a:uFillTx/>
              <a:latin typeface="Times New Roman" panose="02020603050405020304" pitchFamily="18" charset="0"/>
              <a:ea typeface="隶书" panose="02010509060101010101" pitchFamily="49" charset="-122"/>
              <a:cs typeface="+mn-cs"/>
            </a:endParaRPr>
          </a:p>
        </p:txBody>
      </p:sp>
      <p:sp>
        <p:nvSpPr>
          <p:cNvPr id="61460" name="Rectangle 1093"/>
          <p:cNvSpPr/>
          <p:nvPr/>
        </p:nvSpPr>
        <p:spPr>
          <a:xfrm>
            <a:off x="1150938" y="617538"/>
            <a:ext cx="7793037" cy="1143000"/>
          </a:xfrm>
          <a:prstGeom prst="rect">
            <a:avLst/>
          </a:prstGeom>
          <a:noFill/>
          <a:ln w="9525">
            <a:noFill/>
          </a:ln>
        </p:spPr>
        <p:txBody>
          <a:bodyPr anchor="b"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zh-CN" altLang="en-US" sz="3600" b="1" dirty="0">
                <a:solidFill>
                  <a:srgbClr val="333399"/>
                </a:solidFill>
                <a:latin typeface="楷体_GB2312"/>
                <a:ea typeface="楷体_GB2312"/>
              </a:rPr>
              <a:t>四类基本逻辑结构关系图</a:t>
            </a:r>
            <a:r>
              <a:rPr lang="zh-CN" altLang="en-US" sz="4000" dirty="0">
                <a:solidFill>
                  <a:srgbClr val="333399"/>
                </a:solidFill>
                <a:latin typeface="楷体_GB2312"/>
                <a:ea typeface="楷体_GB2312"/>
              </a:rPr>
              <a:t>  </a:t>
            </a:r>
            <a:endParaRPr lang="zh-CN" altLang="en-US" sz="4000" dirty="0">
              <a:solidFill>
                <a:srgbClr val="333399"/>
              </a:solidFill>
              <a:latin typeface="楷体_GB2312"/>
              <a:ea typeface="楷体_GB2312"/>
            </a:endParaRPr>
          </a:p>
        </p:txBody>
      </p:sp>
      <p:graphicFrame>
        <p:nvGraphicFramePr>
          <p:cNvPr id="61461" name="Object 1024"/>
          <p:cNvGraphicFramePr>
            <a:graphicFrameLocks noChangeAspect="1"/>
          </p:cNvGraphicFramePr>
          <p:nvPr/>
        </p:nvGraphicFramePr>
        <p:xfrm>
          <a:off x="4716463" y="2441575"/>
          <a:ext cx="4267200" cy="1368425"/>
        </p:xfrm>
        <a:graphic>
          <a:graphicData uri="http://schemas.openxmlformats.org/presentationml/2006/ole">
            <mc:AlternateContent xmlns:mc="http://schemas.openxmlformats.org/markup-compatibility/2006">
              <mc:Choice xmlns:v="urn:schemas-microsoft-com:vml" Requires="v">
                <p:oleObj spid="_x0000_s2" name="" r:id="rId1" imgW="4124325" imgH="914400" progId="Paint.Picture">
                  <p:embed/>
                </p:oleObj>
              </mc:Choice>
              <mc:Fallback>
                <p:oleObj name="" r:id="rId1" imgW="4124325" imgH="914400" progId="Paint.Picture">
                  <p:embed/>
                  <p:pic>
                    <p:nvPicPr>
                      <p:cNvPr id="0" name="图片 3075"/>
                      <p:cNvPicPr/>
                      <p:nvPr/>
                    </p:nvPicPr>
                    <p:blipFill>
                      <a:blip r:embed="rId2"/>
                      <a:stretch>
                        <a:fillRect/>
                      </a:stretch>
                    </p:blipFill>
                    <p:spPr>
                      <a:xfrm>
                        <a:off x="4716463" y="2441575"/>
                        <a:ext cx="4267200" cy="1368425"/>
                      </a:xfrm>
                      <a:prstGeom prst="rect">
                        <a:avLst/>
                      </a:prstGeom>
                      <a:noFill/>
                      <a:ln w="38100">
                        <a:noFill/>
                        <a:miter/>
                      </a:ln>
                    </p:spPr>
                  </p:pic>
                </p:oleObj>
              </mc:Fallback>
            </mc:AlternateContent>
          </a:graphicData>
        </a:graphic>
      </p:graphicFrame>
      <p:sp>
        <p:nvSpPr>
          <p:cNvPr id="61462" name="Rectangle 2"/>
          <p:cNvSpPr txBox="1"/>
          <p:nvPr/>
        </p:nvSpPr>
        <p:spPr>
          <a:xfrm>
            <a:off x="1312863" y="588963"/>
            <a:ext cx="6588125" cy="127952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eaLnBrk="1" hangingPunct="1">
              <a:spcBef>
                <a:spcPct val="0"/>
              </a:spcBef>
              <a:buClrTx/>
              <a:buFontTx/>
              <a:buNone/>
            </a:pPr>
            <a:r>
              <a:rPr lang="zh-CN" altLang="en-US" sz="2800" b="1" dirty="0">
                <a:solidFill>
                  <a:srgbClr val="262626"/>
                </a:solidFill>
              </a:rPr>
              <a:t>基本概念和术语：</a:t>
            </a:r>
            <a:r>
              <a:rPr lang="zh-CN" altLang="en-US" sz="2400" b="1" dirty="0">
                <a:solidFill>
                  <a:srgbClr val="262626"/>
                </a:solidFill>
                <a:latin typeface="Times New Roman" panose="02020603050405020304" pitchFamily="18" charset="0"/>
              </a:rPr>
              <a:t>数据的逻辑结构</a:t>
            </a:r>
            <a:endParaRPr lang="zh-CN" altLang="en-US" sz="2400" b="1" dirty="0">
              <a:solidFill>
                <a:srgbClr val="262626"/>
              </a:solidFill>
              <a:latin typeface="Times New Roman" panose="02020603050405020304" pitchFamily="18" charset="0"/>
            </a:endParaRPr>
          </a:p>
        </p:txBody>
      </p:sp>
      <p:sp>
        <p:nvSpPr>
          <p:cNvPr id="61463"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pic>
        <p:nvPicPr>
          <p:cNvPr id="6" name="图片 5"/>
          <p:cNvPicPr>
            <a:picLocks noChangeAspect="1"/>
          </p:cNvPicPr>
          <p:nvPr/>
        </p:nvPicPr>
        <p:blipFill>
          <a:blip r:embed="rId3"/>
          <a:stretch>
            <a:fillRect/>
          </a:stretch>
        </p:blipFill>
        <p:spPr>
          <a:xfrm>
            <a:off x="868363" y="1817688"/>
            <a:ext cx="7453312" cy="5067300"/>
          </a:xfrm>
          <a:prstGeom prst="rect">
            <a:avLst/>
          </a:prstGeom>
          <a:noFill/>
          <a:ln w="9525">
            <a:noFill/>
          </a:ln>
        </p:spPr>
      </p:pic>
      <p:pic>
        <p:nvPicPr>
          <p:cNvPr id="8" name="图片 7"/>
          <p:cNvPicPr>
            <a:picLocks noChangeAspect="1"/>
          </p:cNvPicPr>
          <p:nvPr/>
        </p:nvPicPr>
        <p:blipFill>
          <a:blip r:embed="rId4"/>
          <a:stretch>
            <a:fillRect/>
          </a:stretch>
        </p:blipFill>
        <p:spPr>
          <a:xfrm>
            <a:off x="782638" y="1874838"/>
            <a:ext cx="7329487" cy="5402262"/>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数据的物理结构</a:t>
            </a:r>
            <a:endParaRPr lang="zh-CN" altLang="en-US" sz="2400" kern="1200" dirty="0">
              <a:latin typeface="+mj-lt"/>
              <a:ea typeface="等线" panose="02010600030101010101" pitchFamily="2" charset="-122"/>
              <a:cs typeface="+mj-cs"/>
            </a:endParaRPr>
          </a:p>
        </p:txBody>
      </p:sp>
      <p:sp>
        <p:nvSpPr>
          <p:cNvPr id="6349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63492"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63493" name="Rectangle 3"/>
          <p:cNvSpPr txBox="1"/>
          <p:nvPr/>
        </p:nvSpPr>
        <p:spPr>
          <a:xfrm>
            <a:off x="395605" y="1557655"/>
            <a:ext cx="8496300" cy="477901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342900" lvl="0" indent="-342900" algn="just" defTabSz="457200" eaLnBrk="1" hangingPunct="1">
              <a:spcBef>
                <a:spcPts val="600"/>
              </a:spcBef>
            </a:pPr>
            <a:r>
              <a:rPr lang="zh-CN" altLang="en-US" sz="2800" b="1" dirty="0">
                <a:solidFill>
                  <a:schemeClr val="tx2"/>
                </a:solidFill>
                <a:ea typeface="楷体_GB2312"/>
              </a:rPr>
              <a:t>数据的物理结构</a:t>
            </a:r>
            <a:r>
              <a:rPr lang="en-US" altLang="zh-CN" sz="2800" b="1" dirty="0">
                <a:solidFill>
                  <a:schemeClr val="tx2"/>
                </a:solidFill>
                <a:ea typeface="楷体_GB2312"/>
              </a:rPr>
              <a:t>(</a:t>
            </a:r>
            <a:r>
              <a:rPr lang="zh-CN" altLang="en-US" sz="2800" b="1" dirty="0">
                <a:solidFill>
                  <a:schemeClr val="tx2"/>
                </a:solidFill>
                <a:ea typeface="楷体_GB2312"/>
              </a:rPr>
              <a:t>存储结构</a:t>
            </a:r>
            <a:r>
              <a:rPr lang="en-US" altLang="zh-CN" sz="2800" b="1" dirty="0">
                <a:solidFill>
                  <a:schemeClr val="tx2"/>
                </a:solidFill>
                <a:ea typeface="楷体_GB2312"/>
              </a:rPr>
              <a:t>):</a:t>
            </a:r>
            <a:r>
              <a:rPr lang="zh-CN" altLang="en-US" sz="2800" b="1" dirty="0">
                <a:solidFill>
                  <a:schemeClr val="tx1"/>
                </a:solidFill>
                <a:ea typeface="楷体_GB2312"/>
              </a:rPr>
              <a:t>数据</a:t>
            </a:r>
            <a:r>
              <a:rPr lang="zh-CN" altLang="en-US" sz="2800" b="1" dirty="0">
                <a:solidFill>
                  <a:schemeClr val="hlink"/>
                </a:solidFill>
                <a:ea typeface="楷体_GB2312"/>
              </a:rPr>
              <a:t>逻辑</a:t>
            </a:r>
            <a:r>
              <a:rPr lang="zh-CN" altLang="en-US" sz="2800" b="1" dirty="0">
                <a:solidFill>
                  <a:schemeClr val="tx1"/>
                </a:solidFill>
                <a:ea typeface="楷体_GB2312"/>
              </a:rPr>
              <a:t>结构在计算机中的表示</a:t>
            </a:r>
            <a:r>
              <a:rPr lang="en-US" altLang="zh-CN" sz="2800" b="1" dirty="0">
                <a:solidFill>
                  <a:schemeClr val="tx1"/>
                </a:solidFill>
                <a:ea typeface="楷体_GB2312"/>
              </a:rPr>
              <a:t>(</a:t>
            </a:r>
            <a:r>
              <a:rPr lang="zh-CN" altLang="en-US" sz="2800" b="1" dirty="0">
                <a:solidFill>
                  <a:schemeClr val="tx1"/>
                </a:solidFill>
                <a:ea typeface="楷体_GB2312"/>
              </a:rPr>
              <a:t>映象</a:t>
            </a:r>
            <a:r>
              <a:rPr lang="en-US" altLang="zh-CN" sz="2800" b="1" dirty="0">
                <a:solidFill>
                  <a:schemeClr val="tx1"/>
                </a:solidFill>
                <a:ea typeface="楷体_GB2312"/>
              </a:rPr>
              <a:t>)</a:t>
            </a:r>
            <a:r>
              <a:rPr lang="zh-CN" altLang="en-US" sz="2800" b="1" dirty="0">
                <a:solidFill>
                  <a:schemeClr val="tx1"/>
                </a:solidFill>
                <a:ea typeface="楷体_GB2312"/>
              </a:rPr>
              <a:t>：</a:t>
            </a:r>
            <a:endParaRPr lang="zh-CN" altLang="en-US" sz="2800" b="1" dirty="0">
              <a:solidFill>
                <a:schemeClr val="tx1"/>
              </a:solidFill>
              <a:ea typeface="楷体_GB2312"/>
            </a:endParaRPr>
          </a:p>
          <a:p>
            <a:pPr marL="742950" lvl="1" indent="-285750" algn="just" defTabSz="457200" eaLnBrk="1" hangingPunct="1">
              <a:spcBef>
                <a:spcPts val="600"/>
              </a:spcBef>
            </a:pPr>
            <a:r>
              <a:rPr lang="zh-CN" altLang="en-US" sz="2400" b="1" dirty="0">
                <a:solidFill>
                  <a:schemeClr val="tx1"/>
                </a:solidFill>
                <a:ea typeface="楷体_GB2312"/>
              </a:rPr>
              <a:t>数据元素的表示</a:t>
            </a:r>
            <a:endParaRPr lang="zh-CN" altLang="en-US" sz="2400" b="1" dirty="0">
              <a:solidFill>
                <a:schemeClr val="tx1"/>
              </a:solidFill>
              <a:ea typeface="楷体_GB2312"/>
            </a:endParaRPr>
          </a:p>
          <a:p>
            <a:pPr marL="742950" lvl="1" indent="-285750" algn="just" defTabSz="457200" eaLnBrk="1" hangingPunct="1">
              <a:spcBef>
                <a:spcPts val="600"/>
              </a:spcBef>
            </a:pPr>
            <a:r>
              <a:rPr lang="zh-CN" altLang="en-US" sz="2400" b="1" dirty="0">
                <a:solidFill>
                  <a:schemeClr val="tx1"/>
                </a:solidFill>
                <a:ea typeface="楷体_GB2312"/>
              </a:rPr>
              <a:t>数据元素之间关系的表示</a:t>
            </a:r>
            <a:endParaRPr lang="zh-CN" altLang="en-US" sz="2400" b="1" dirty="0">
              <a:solidFill>
                <a:schemeClr val="tx1"/>
              </a:solidFill>
              <a:ea typeface="楷体_GB2312"/>
            </a:endParaRPr>
          </a:p>
          <a:p>
            <a:pPr marL="1143000" lvl="2" indent="-228600" defTabSz="457200" eaLnBrk="1" hangingPunct="1">
              <a:spcBef>
                <a:spcPts val="600"/>
              </a:spcBef>
            </a:pPr>
            <a:r>
              <a:rPr lang="zh-CN" altLang="en-US" sz="1800" b="1" dirty="0">
                <a:solidFill>
                  <a:srgbClr val="FF0000"/>
                </a:solidFill>
                <a:ea typeface="楷体_GB2312"/>
              </a:rPr>
              <a:t>顺序映象：</a:t>
            </a:r>
            <a:r>
              <a:rPr lang="zh-CN" altLang="en-US" sz="1800" b="1" dirty="0">
                <a:solidFill>
                  <a:schemeClr val="tx1"/>
                </a:solidFill>
                <a:ea typeface="楷体_GB2312"/>
              </a:rPr>
              <a:t>借助元素在存储器的相对位置表示数据元素之间的逻辑关系，对应于顺序存储。即用一组连续的存储单元依次存储数据元素，数据元素之间的逻辑关系由元素的存储位置来表示。</a:t>
            </a:r>
            <a:endParaRPr lang="zh-CN" altLang="en-US" sz="1800" b="1" dirty="0">
              <a:solidFill>
                <a:schemeClr val="tx1"/>
              </a:solidFill>
              <a:ea typeface="楷体_GB2312"/>
            </a:endParaRPr>
          </a:p>
          <a:p>
            <a:pPr lvl="3" indent="-228600" algn="l" defTabSz="457200" eaLnBrk="1" hangingPunct="1">
              <a:spcBef>
                <a:spcPts val="600"/>
              </a:spcBef>
              <a:buSzTx/>
            </a:pPr>
            <a:r>
              <a:rPr lang="zh-CN" altLang="en-US" sz="1800" b="1" dirty="0">
                <a:solidFill>
                  <a:schemeClr val="tx1"/>
                </a:solidFill>
                <a:ea typeface="楷体_GB2312"/>
                <a:sym typeface="+mn-ea"/>
              </a:rPr>
              <a:t>顺序存储结构(Linked Lists)</a:t>
            </a:r>
            <a:endParaRPr lang="zh-CN" altLang="en-US" sz="1800" b="1" dirty="0">
              <a:solidFill>
                <a:schemeClr val="tx1"/>
              </a:solidFill>
              <a:ea typeface="楷体_GB2312"/>
            </a:endParaRPr>
          </a:p>
          <a:p>
            <a:pPr marL="1143000" lvl="2" indent="-228600" defTabSz="457200" eaLnBrk="1" hangingPunct="1">
              <a:spcBef>
                <a:spcPts val="600"/>
              </a:spcBef>
            </a:pPr>
            <a:r>
              <a:rPr lang="zh-CN" altLang="en-US" sz="1800" b="1" dirty="0">
                <a:solidFill>
                  <a:srgbClr val="FF0000"/>
                </a:solidFill>
                <a:ea typeface="楷体_GB2312"/>
              </a:rPr>
              <a:t>非顺序映象：</a:t>
            </a:r>
            <a:r>
              <a:rPr lang="zh-CN" altLang="en-US" sz="1800" b="1" dirty="0">
                <a:solidFill>
                  <a:schemeClr val="tx1"/>
                </a:solidFill>
                <a:ea typeface="楷体_GB2312"/>
              </a:rPr>
              <a:t>利用指示元素存储地址的指针表示数据元素间的逻辑关系。即用一组任意的存储单元存储数据元素，数据元素之间的逻辑关系用指针来表示。</a:t>
            </a:r>
            <a:endParaRPr lang="zh-CN" altLang="en-US" sz="1800" b="1" dirty="0">
              <a:solidFill>
                <a:schemeClr val="tx1"/>
              </a:solidFill>
              <a:ea typeface="楷体_GB2312"/>
            </a:endParaRPr>
          </a:p>
          <a:p>
            <a:pPr marL="1600200" lvl="3" indent="-228600" defTabSz="457200" eaLnBrk="1" hangingPunct="1">
              <a:spcBef>
                <a:spcPts val="600"/>
              </a:spcBef>
            </a:pPr>
            <a:r>
              <a:rPr lang="zh-CN" altLang="en-US" sz="1800" b="1" dirty="0">
                <a:solidFill>
                  <a:schemeClr val="tx1"/>
                </a:solidFill>
                <a:ea typeface="楷体_GB2312"/>
              </a:rPr>
              <a:t>链式存储结构</a:t>
            </a:r>
            <a:r>
              <a:rPr lang="en-US" altLang="zh-CN" sz="1800" b="1" dirty="0">
                <a:solidFill>
                  <a:schemeClr val="tx1"/>
                </a:solidFill>
                <a:ea typeface="楷体_GB2312"/>
              </a:rPr>
              <a:t>(Linked Lists)</a:t>
            </a:r>
            <a:endParaRPr lang="en-US" altLang="zh-CN" sz="1800" b="1" dirty="0">
              <a:solidFill>
                <a:schemeClr val="tx1"/>
              </a:solidFill>
              <a:ea typeface="楷体_GB2312"/>
            </a:endParaRPr>
          </a:p>
          <a:p>
            <a:pPr marL="1600200" lvl="3" indent="-228600" defTabSz="457200" eaLnBrk="1" hangingPunct="1">
              <a:spcBef>
                <a:spcPts val="600"/>
              </a:spcBef>
            </a:pPr>
            <a:r>
              <a:rPr lang="zh-CN" altLang="en-US" sz="1800" b="1" dirty="0">
                <a:solidFill>
                  <a:schemeClr val="tx1"/>
                </a:solidFill>
                <a:ea typeface="楷体_GB2312"/>
              </a:rPr>
              <a:t>索引树</a:t>
            </a:r>
            <a:r>
              <a:rPr lang="en-US" altLang="zh-CN" sz="1800" b="1" dirty="0">
                <a:solidFill>
                  <a:schemeClr val="tx1"/>
                </a:solidFill>
                <a:ea typeface="楷体_GB2312"/>
              </a:rPr>
              <a:t>(Indexed Trees)</a:t>
            </a:r>
            <a:endParaRPr lang="en-US" altLang="zh-CN" sz="1800" b="1" dirty="0">
              <a:solidFill>
                <a:schemeClr val="tx1"/>
              </a:solidFill>
              <a:ea typeface="楷体_GB2312"/>
            </a:endParaRPr>
          </a:p>
          <a:p>
            <a:pPr marL="1600200" lvl="3" indent="-228600" defTabSz="457200" eaLnBrk="1" hangingPunct="1">
              <a:spcBef>
                <a:spcPts val="600"/>
              </a:spcBef>
            </a:pPr>
            <a:r>
              <a:rPr lang="zh-CN" altLang="en-US" sz="1800" b="1" dirty="0">
                <a:solidFill>
                  <a:schemeClr val="tx1"/>
                </a:solidFill>
                <a:ea typeface="楷体_GB2312"/>
              </a:rPr>
              <a:t>哈希表</a:t>
            </a:r>
            <a:r>
              <a:rPr lang="en-US" altLang="zh-CN" sz="1800" b="1" dirty="0">
                <a:solidFill>
                  <a:schemeClr val="tx1"/>
                </a:solidFill>
                <a:ea typeface="楷体_GB2312"/>
              </a:rPr>
              <a:t>(Hash Tables)</a:t>
            </a:r>
            <a:endParaRPr lang="en-US" altLang="zh-CN" sz="1800" b="1" dirty="0">
              <a:solidFill>
                <a:schemeClr val="tx1"/>
              </a:solidFill>
              <a:ea typeface="楷体_GB231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kern="1200" dirty="0">
                <a:latin typeface="+mj-lt"/>
                <a:ea typeface="楷体_GB2312"/>
                <a:cs typeface="+mj-cs"/>
              </a:rPr>
              <a:t>例 复数存储结构示意图</a:t>
            </a:r>
            <a:endParaRPr lang="zh-CN" altLang="en-US" kern="1200" dirty="0">
              <a:latin typeface="+mj-lt"/>
              <a:ea typeface="楷体_GB2312"/>
              <a:cs typeface="+mj-cs"/>
            </a:endParaRPr>
          </a:p>
        </p:txBody>
      </p:sp>
      <p:sp>
        <p:nvSpPr>
          <p:cNvPr id="64515" name="Text Box 12"/>
          <p:cNvSpPr txBox="1"/>
          <p:nvPr/>
        </p:nvSpPr>
        <p:spPr>
          <a:xfrm>
            <a:off x="2682875" y="3127375"/>
            <a:ext cx="649288"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400" dirty="0">
                <a:solidFill>
                  <a:schemeClr val="tx1"/>
                </a:solidFill>
                <a:latin typeface="Times New Roman" panose="02020603050405020304" pitchFamily="18" charset="0"/>
                <a:ea typeface="楷体_GB2312"/>
              </a:rPr>
              <a:t>3.0</a:t>
            </a:r>
            <a:endParaRPr lang="en-US" altLang="zh-CN" sz="2400" dirty="0">
              <a:solidFill>
                <a:schemeClr val="tx1"/>
              </a:solidFill>
              <a:latin typeface="Times New Roman" panose="02020603050405020304" pitchFamily="18" charset="0"/>
              <a:ea typeface="楷体_GB2312"/>
            </a:endParaRPr>
          </a:p>
        </p:txBody>
      </p:sp>
      <p:sp>
        <p:nvSpPr>
          <p:cNvPr id="64516" name="Text Box 13"/>
          <p:cNvSpPr txBox="1"/>
          <p:nvPr/>
        </p:nvSpPr>
        <p:spPr>
          <a:xfrm>
            <a:off x="2613025" y="3471863"/>
            <a:ext cx="720725"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400" dirty="0">
                <a:solidFill>
                  <a:schemeClr val="tx1"/>
                </a:solidFill>
                <a:latin typeface="Times New Roman" panose="02020603050405020304" pitchFamily="18" charset="0"/>
                <a:ea typeface="楷体_GB2312"/>
              </a:rPr>
              <a:t>-2.3</a:t>
            </a:r>
            <a:endParaRPr lang="en-US" altLang="zh-CN" sz="2400" dirty="0">
              <a:solidFill>
                <a:schemeClr val="tx1"/>
              </a:solidFill>
              <a:latin typeface="Times New Roman" panose="02020603050405020304" pitchFamily="18" charset="0"/>
              <a:ea typeface="楷体_GB2312"/>
            </a:endParaRPr>
          </a:p>
        </p:txBody>
      </p:sp>
      <p:sp>
        <p:nvSpPr>
          <p:cNvPr id="64517" name="Text Box 32"/>
          <p:cNvSpPr txBox="1"/>
          <p:nvPr/>
        </p:nvSpPr>
        <p:spPr>
          <a:xfrm>
            <a:off x="6156325" y="4335463"/>
            <a:ext cx="720725"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400" dirty="0">
                <a:solidFill>
                  <a:schemeClr val="tx1"/>
                </a:solidFill>
                <a:latin typeface="Times New Roman" panose="02020603050405020304" pitchFamily="18" charset="0"/>
                <a:ea typeface="楷体_GB2312"/>
              </a:rPr>
              <a:t>-2.3</a:t>
            </a:r>
            <a:endParaRPr lang="en-US" altLang="zh-CN" sz="2400" dirty="0">
              <a:solidFill>
                <a:schemeClr val="tx1"/>
              </a:solidFill>
              <a:latin typeface="Times New Roman" panose="02020603050405020304" pitchFamily="18" charset="0"/>
              <a:ea typeface="楷体_GB2312"/>
            </a:endParaRPr>
          </a:p>
        </p:txBody>
      </p:sp>
      <p:sp>
        <p:nvSpPr>
          <p:cNvPr id="64518" name="Text Box 48"/>
          <p:cNvSpPr txBox="1"/>
          <p:nvPr/>
        </p:nvSpPr>
        <p:spPr>
          <a:xfrm>
            <a:off x="6211888" y="3127375"/>
            <a:ext cx="649287"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400" dirty="0">
                <a:solidFill>
                  <a:schemeClr val="tx1"/>
                </a:solidFill>
                <a:latin typeface="Times New Roman" panose="02020603050405020304" pitchFamily="18" charset="0"/>
                <a:ea typeface="楷体_GB2312"/>
              </a:rPr>
              <a:t>3.0</a:t>
            </a:r>
            <a:endParaRPr lang="en-US" altLang="zh-CN" sz="2400" dirty="0">
              <a:solidFill>
                <a:schemeClr val="tx1"/>
              </a:solidFill>
              <a:latin typeface="Times New Roman" panose="02020603050405020304" pitchFamily="18" charset="0"/>
              <a:ea typeface="楷体_GB2312"/>
            </a:endParaRPr>
          </a:p>
        </p:txBody>
      </p:sp>
      <p:sp>
        <p:nvSpPr>
          <p:cNvPr id="64519" name="Text Box 49"/>
          <p:cNvSpPr txBox="1"/>
          <p:nvPr/>
        </p:nvSpPr>
        <p:spPr>
          <a:xfrm>
            <a:off x="6142038" y="3509963"/>
            <a:ext cx="80645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400" dirty="0">
                <a:solidFill>
                  <a:srgbClr val="FF0000"/>
                </a:solidFill>
                <a:latin typeface="Times New Roman" panose="02020603050405020304" pitchFamily="18" charset="0"/>
                <a:ea typeface="楷体_GB2312"/>
              </a:rPr>
              <a:t>0414</a:t>
            </a:r>
            <a:endParaRPr lang="en-US" altLang="zh-CN" sz="2400" dirty="0">
              <a:solidFill>
                <a:srgbClr val="FF0000"/>
              </a:solidFill>
              <a:latin typeface="Times New Roman" panose="02020603050405020304" pitchFamily="18" charset="0"/>
              <a:ea typeface="楷体_GB2312"/>
            </a:endParaRPr>
          </a:p>
        </p:txBody>
      </p:sp>
      <p:grpSp>
        <p:nvGrpSpPr>
          <p:cNvPr id="64520" name="组合 2"/>
          <p:cNvGrpSpPr/>
          <p:nvPr/>
        </p:nvGrpSpPr>
        <p:grpSpPr>
          <a:xfrm>
            <a:off x="5003800" y="2895600"/>
            <a:ext cx="3024188" cy="3846513"/>
            <a:chOff x="5004021" y="2896393"/>
            <a:chExt cx="3024952" cy="3844790"/>
          </a:xfrm>
        </p:grpSpPr>
        <p:sp>
          <p:nvSpPr>
            <p:cNvPr id="64538" name="Line 26"/>
            <p:cNvSpPr/>
            <p:nvPr/>
          </p:nvSpPr>
          <p:spPr>
            <a:xfrm>
              <a:off x="5867400" y="4769643"/>
              <a:ext cx="1296988" cy="0"/>
            </a:xfrm>
            <a:prstGeom prst="line">
              <a:avLst/>
            </a:prstGeom>
            <a:ln w="28575" cap="flat" cmpd="sng">
              <a:solidFill>
                <a:schemeClr val="tx1"/>
              </a:solidFill>
              <a:prstDash val="solid"/>
              <a:headEnd type="none" w="med" len="med"/>
              <a:tailEnd type="none" w="med" len="med"/>
            </a:ln>
          </p:spPr>
        </p:sp>
        <p:sp>
          <p:nvSpPr>
            <p:cNvPr id="64539" name="Line 27"/>
            <p:cNvSpPr/>
            <p:nvPr/>
          </p:nvSpPr>
          <p:spPr>
            <a:xfrm>
              <a:off x="5867400" y="4409281"/>
              <a:ext cx="1296988" cy="0"/>
            </a:xfrm>
            <a:prstGeom prst="line">
              <a:avLst/>
            </a:prstGeom>
            <a:ln w="28575" cap="flat" cmpd="sng">
              <a:solidFill>
                <a:schemeClr val="tx1"/>
              </a:solidFill>
              <a:prstDash val="solid"/>
              <a:headEnd type="none" w="med" len="med"/>
              <a:tailEnd type="none" w="med" len="med"/>
            </a:ln>
          </p:spPr>
        </p:sp>
        <p:sp>
          <p:nvSpPr>
            <p:cNvPr id="64540" name="Text Box 35"/>
            <p:cNvSpPr txBox="1"/>
            <p:nvPr/>
          </p:nvSpPr>
          <p:spPr>
            <a:xfrm>
              <a:off x="5133975" y="4385419"/>
              <a:ext cx="863600" cy="396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000" dirty="0">
                  <a:solidFill>
                    <a:schemeClr val="tx2"/>
                  </a:solidFill>
                  <a:latin typeface="Times New Roman" panose="02020603050405020304" pitchFamily="18" charset="0"/>
                  <a:ea typeface="楷体_GB2312"/>
                </a:rPr>
                <a:t>0414</a:t>
              </a:r>
              <a:endParaRPr lang="en-US" altLang="zh-CN" sz="2000" dirty="0">
                <a:solidFill>
                  <a:schemeClr val="tx2"/>
                </a:solidFill>
                <a:latin typeface="Times New Roman" panose="02020603050405020304" pitchFamily="18" charset="0"/>
                <a:ea typeface="楷体_GB2312"/>
              </a:endParaRPr>
            </a:p>
          </p:txBody>
        </p:sp>
        <p:sp>
          <p:nvSpPr>
            <p:cNvPr id="64541" name="Line 40"/>
            <p:cNvSpPr/>
            <p:nvPr/>
          </p:nvSpPr>
          <p:spPr>
            <a:xfrm>
              <a:off x="5867400" y="2896393"/>
              <a:ext cx="0" cy="3238500"/>
            </a:xfrm>
            <a:prstGeom prst="line">
              <a:avLst/>
            </a:prstGeom>
            <a:ln w="28575" cap="flat" cmpd="sng">
              <a:solidFill>
                <a:schemeClr val="tx1"/>
              </a:solidFill>
              <a:prstDash val="solid"/>
              <a:headEnd type="none" w="med" len="med"/>
              <a:tailEnd type="none" w="med" len="med"/>
            </a:ln>
          </p:spPr>
        </p:sp>
        <p:sp>
          <p:nvSpPr>
            <p:cNvPr id="64542" name="Line 41"/>
            <p:cNvSpPr/>
            <p:nvPr/>
          </p:nvSpPr>
          <p:spPr>
            <a:xfrm>
              <a:off x="7164388" y="2896393"/>
              <a:ext cx="0" cy="3238500"/>
            </a:xfrm>
            <a:prstGeom prst="line">
              <a:avLst/>
            </a:prstGeom>
            <a:ln w="28575" cap="flat" cmpd="sng">
              <a:solidFill>
                <a:schemeClr val="tx1"/>
              </a:solidFill>
              <a:prstDash val="solid"/>
              <a:headEnd type="none" w="med" len="med"/>
              <a:tailEnd type="none" w="med" len="med"/>
            </a:ln>
          </p:spPr>
        </p:sp>
        <p:sp>
          <p:nvSpPr>
            <p:cNvPr id="64543" name="Line 42"/>
            <p:cNvSpPr/>
            <p:nvPr/>
          </p:nvSpPr>
          <p:spPr>
            <a:xfrm>
              <a:off x="5867400" y="3185318"/>
              <a:ext cx="1296988" cy="0"/>
            </a:xfrm>
            <a:prstGeom prst="line">
              <a:avLst/>
            </a:prstGeom>
            <a:ln w="28575" cap="flat" cmpd="sng">
              <a:solidFill>
                <a:schemeClr val="tx1"/>
              </a:solidFill>
              <a:prstDash val="solid"/>
              <a:headEnd type="none" w="med" len="med"/>
              <a:tailEnd type="none" w="med" len="med"/>
            </a:ln>
          </p:spPr>
        </p:sp>
        <p:sp>
          <p:nvSpPr>
            <p:cNvPr id="64544" name="Line 43"/>
            <p:cNvSpPr/>
            <p:nvPr/>
          </p:nvSpPr>
          <p:spPr>
            <a:xfrm>
              <a:off x="5867400" y="3544093"/>
              <a:ext cx="1296988" cy="0"/>
            </a:xfrm>
            <a:prstGeom prst="line">
              <a:avLst/>
            </a:prstGeom>
            <a:ln w="28575" cap="flat" cmpd="sng">
              <a:solidFill>
                <a:schemeClr val="tx1"/>
              </a:solidFill>
              <a:prstDash val="solid"/>
              <a:headEnd type="none" w="med" len="med"/>
              <a:tailEnd type="none" w="med" len="med"/>
            </a:ln>
          </p:spPr>
        </p:sp>
        <p:sp>
          <p:nvSpPr>
            <p:cNvPr id="64545" name="Line 44"/>
            <p:cNvSpPr/>
            <p:nvPr/>
          </p:nvSpPr>
          <p:spPr>
            <a:xfrm>
              <a:off x="5867400" y="3904456"/>
              <a:ext cx="1296988" cy="0"/>
            </a:xfrm>
            <a:prstGeom prst="line">
              <a:avLst/>
            </a:prstGeom>
            <a:ln w="28575" cap="flat" cmpd="sng">
              <a:solidFill>
                <a:schemeClr val="tx1"/>
              </a:solidFill>
              <a:prstDash val="solid"/>
              <a:headEnd type="none" w="med" len="med"/>
              <a:tailEnd type="none" w="med" len="med"/>
            </a:ln>
          </p:spPr>
        </p:sp>
        <p:sp>
          <p:nvSpPr>
            <p:cNvPr id="64546" name="Line 45"/>
            <p:cNvSpPr/>
            <p:nvPr/>
          </p:nvSpPr>
          <p:spPr>
            <a:xfrm>
              <a:off x="5867400" y="5230018"/>
              <a:ext cx="1296988" cy="0"/>
            </a:xfrm>
            <a:prstGeom prst="line">
              <a:avLst/>
            </a:prstGeom>
            <a:ln w="28575" cap="flat" cmpd="sng">
              <a:solidFill>
                <a:schemeClr val="tx1"/>
              </a:solidFill>
              <a:prstDash val="solid"/>
              <a:headEnd type="none" w="med" len="med"/>
              <a:tailEnd type="none" w="med" len="med"/>
            </a:ln>
          </p:spPr>
        </p:sp>
        <p:sp>
          <p:nvSpPr>
            <p:cNvPr id="64547" name="Line 46"/>
            <p:cNvSpPr/>
            <p:nvPr/>
          </p:nvSpPr>
          <p:spPr>
            <a:xfrm>
              <a:off x="5867400" y="5590381"/>
              <a:ext cx="1296988" cy="0"/>
            </a:xfrm>
            <a:prstGeom prst="line">
              <a:avLst/>
            </a:prstGeom>
            <a:ln w="28575" cap="flat" cmpd="sng">
              <a:solidFill>
                <a:schemeClr val="tx1"/>
              </a:solidFill>
              <a:prstDash val="solid"/>
              <a:headEnd type="none" w="med" len="med"/>
              <a:tailEnd type="none" w="med" len="med"/>
            </a:ln>
          </p:spPr>
        </p:sp>
        <p:sp>
          <p:nvSpPr>
            <p:cNvPr id="64548" name="Line 47"/>
            <p:cNvSpPr/>
            <p:nvPr/>
          </p:nvSpPr>
          <p:spPr>
            <a:xfrm>
              <a:off x="5867400" y="5950743"/>
              <a:ext cx="1296988" cy="0"/>
            </a:xfrm>
            <a:prstGeom prst="line">
              <a:avLst/>
            </a:prstGeom>
            <a:ln w="28575" cap="flat" cmpd="sng">
              <a:solidFill>
                <a:schemeClr val="tx1"/>
              </a:solidFill>
              <a:prstDash val="solid"/>
              <a:headEnd type="none" w="med" len="med"/>
              <a:tailEnd type="none" w="med" len="med"/>
            </a:ln>
          </p:spPr>
        </p:sp>
        <p:sp>
          <p:nvSpPr>
            <p:cNvPr id="64549" name="Text Box 52"/>
            <p:cNvSpPr txBox="1"/>
            <p:nvPr/>
          </p:nvSpPr>
          <p:spPr>
            <a:xfrm>
              <a:off x="5148263" y="3136106"/>
              <a:ext cx="863600" cy="396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000" dirty="0">
                  <a:solidFill>
                    <a:schemeClr val="tx2"/>
                  </a:solidFill>
                  <a:latin typeface="Times New Roman" panose="02020603050405020304" pitchFamily="18" charset="0"/>
                  <a:ea typeface="楷体_GB2312"/>
                </a:rPr>
                <a:t>0300</a:t>
              </a:r>
              <a:endParaRPr lang="en-US" altLang="zh-CN" sz="2000" dirty="0">
                <a:solidFill>
                  <a:schemeClr val="tx2"/>
                </a:solidFill>
                <a:latin typeface="Times New Roman" panose="02020603050405020304" pitchFamily="18" charset="0"/>
                <a:ea typeface="楷体_GB2312"/>
              </a:endParaRPr>
            </a:p>
          </p:txBody>
        </p:sp>
        <p:sp>
          <p:nvSpPr>
            <p:cNvPr id="64550" name="Text Box 53"/>
            <p:cNvSpPr txBox="1"/>
            <p:nvPr/>
          </p:nvSpPr>
          <p:spPr>
            <a:xfrm>
              <a:off x="5149850" y="3552031"/>
              <a:ext cx="862013" cy="396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000" dirty="0">
                  <a:solidFill>
                    <a:schemeClr val="tx2"/>
                  </a:solidFill>
                  <a:latin typeface="Times New Roman" panose="02020603050405020304" pitchFamily="18" charset="0"/>
                  <a:ea typeface="楷体_GB2312"/>
                </a:rPr>
                <a:t>0304</a:t>
              </a:r>
              <a:endParaRPr lang="en-US" altLang="zh-CN" sz="2000" dirty="0">
                <a:solidFill>
                  <a:schemeClr val="tx2"/>
                </a:solidFill>
                <a:latin typeface="Times New Roman" panose="02020603050405020304" pitchFamily="18" charset="0"/>
                <a:ea typeface="楷体_GB2312"/>
              </a:endParaRPr>
            </a:p>
          </p:txBody>
        </p:sp>
        <p:sp>
          <p:nvSpPr>
            <p:cNvPr id="64551" name="Text Box 54"/>
            <p:cNvSpPr txBox="1"/>
            <p:nvPr/>
          </p:nvSpPr>
          <p:spPr>
            <a:xfrm>
              <a:off x="5149850" y="5215731"/>
              <a:ext cx="862013" cy="396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000" dirty="0">
                  <a:solidFill>
                    <a:schemeClr val="tx2"/>
                  </a:solidFill>
                  <a:latin typeface="Times New Roman" panose="02020603050405020304" pitchFamily="18" charset="0"/>
                  <a:ea typeface="楷体_GB2312"/>
                </a:rPr>
                <a:t>0632</a:t>
              </a:r>
              <a:endParaRPr lang="en-US" altLang="zh-CN" sz="2000" dirty="0">
                <a:solidFill>
                  <a:schemeClr val="tx2"/>
                </a:solidFill>
                <a:latin typeface="Times New Roman" panose="02020603050405020304" pitchFamily="18" charset="0"/>
                <a:ea typeface="楷体_GB2312"/>
              </a:endParaRPr>
            </a:p>
          </p:txBody>
        </p:sp>
        <p:sp>
          <p:nvSpPr>
            <p:cNvPr id="64552" name="Text Box 55"/>
            <p:cNvSpPr txBox="1"/>
            <p:nvPr/>
          </p:nvSpPr>
          <p:spPr>
            <a:xfrm>
              <a:off x="5149850" y="5576093"/>
              <a:ext cx="790575" cy="396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000" dirty="0">
                  <a:solidFill>
                    <a:schemeClr val="tx2"/>
                  </a:solidFill>
                  <a:latin typeface="Times New Roman" panose="02020603050405020304" pitchFamily="18" charset="0"/>
                  <a:ea typeface="楷体_GB2312"/>
                </a:rPr>
                <a:t>0636</a:t>
              </a:r>
              <a:endParaRPr lang="en-US" altLang="zh-CN" sz="2000" dirty="0">
                <a:solidFill>
                  <a:schemeClr val="tx2"/>
                </a:solidFill>
                <a:latin typeface="Times New Roman" panose="02020603050405020304" pitchFamily="18" charset="0"/>
                <a:ea typeface="楷体_GB2312"/>
              </a:endParaRPr>
            </a:p>
          </p:txBody>
        </p:sp>
        <p:sp>
          <p:nvSpPr>
            <p:cNvPr id="64553" name="Text Box 56"/>
            <p:cNvSpPr txBox="1"/>
            <p:nvPr/>
          </p:nvSpPr>
          <p:spPr>
            <a:xfrm>
              <a:off x="6084888" y="4671218"/>
              <a:ext cx="8636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400" dirty="0">
                  <a:solidFill>
                    <a:schemeClr val="tx1"/>
                  </a:solidFill>
                  <a:latin typeface="Times New Roman" panose="02020603050405020304" pitchFamily="18" charset="0"/>
                  <a:ea typeface="楷体_GB2312"/>
                </a:rPr>
                <a:t>……</a:t>
              </a:r>
              <a:endParaRPr lang="en-US" altLang="zh-CN" sz="2400" dirty="0">
                <a:solidFill>
                  <a:schemeClr val="tx1"/>
                </a:solidFill>
                <a:latin typeface="Times New Roman" panose="02020603050405020304" pitchFamily="18" charset="0"/>
                <a:ea typeface="楷体_GB2312"/>
              </a:endParaRPr>
            </a:p>
          </p:txBody>
        </p:sp>
        <p:sp>
          <p:nvSpPr>
            <p:cNvPr id="64554" name="Text Box 57"/>
            <p:cNvSpPr txBox="1"/>
            <p:nvPr/>
          </p:nvSpPr>
          <p:spPr>
            <a:xfrm>
              <a:off x="6083300" y="3904456"/>
              <a:ext cx="8636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400" dirty="0">
                  <a:solidFill>
                    <a:schemeClr val="tx1"/>
                  </a:solidFill>
                  <a:latin typeface="Times New Roman" panose="02020603050405020304" pitchFamily="18" charset="0"/>
                  <a:ea typeface="楷体_GB2312"/>
                </a:rPr>
                <a:t>……</a:t>
              </a:r>
              <a:endParaRPr lang="en-US" altLang="zh-CN" sz="2400" dirty="0">
                <a:solidFill>
                  <a:schemeClr val="tx1"/>
                </a:solidFill>
                <a:latin typeface="Times New Roman" panose="02020603050405020304" pitchFamily="18" charset="0"/>
                <a:ea typeface="楷体_GB2312"/>
              </a:endParaRPr>
            </a:p>
          </p:txBody>
        </p:sp>
        <p:sp>
          <p:nvSpPr>
            <p:cNvPr id="64555" name="Text Box 58"/>
            <p:cNvSpPr txBox="1"/>
            <p:nvPr/>
          </p:nvSpPr>
          <p:spPr>
            <a:xfrm>
              <a:off x="5004021" y="6279703"/>
              <a:ext cx="3024952" cy="46148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400" dirty="0">
                  <a:solidFill>
                    <a:schemeClr val="tx1"/>
                  </a:solidFill>
                  <a:latin typeface="Times New Roman" panose="02020603050405020304" pitchFamily="18" charset="0"/>
                  <a:ea typeface="楷体_GB2312"/>
                </a:rPr>
                <a:t>链式存储结构示意图</a:t>
              </a:r>
              <a:endParaRPr lang="en-US" altLang="zh-CN" sz="2400" dirty="0">
                <a:solidFill>
                  <a:schemeClr val="tx2"/>
                </a:solidFill>
                <a:latin typeface="Times New Roman" panose="02020603050405020304" pitchFamily="18" charset="0"/>
                <a:ea typeface="楷体_GB2312"/>
              </a:endParaRPr>
            </a:p>
          </p:txBody>
        </p:sp>
      </p:grpSp>
      <p:sp>
        <p:nvSpPr>
          <p:cNvPr id="64521" name="矩形 1"/>
          <p:cNvSpPr/>
          <p:nvPr/>
        </p:nvSpPr>
        <p:spPr>
          <a:xfrm>
            <a:off x="1187450" y="1711325"/>
            <a:ext cx="4572000" cy="584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3200" dirty="0">
                <a:solidFill>
                  <a:schemeClr val="tx1"/>
                </a:solidFill>
                <a:latin typeface="Times New Roman" panose="02020603050405020304" pitchFamily="18" charset="0"/>
                <a:ea typeface="楷体" panose="02010609060101010101" pitchFamily="49" charset="-122"/>
              </a:rPr>
              <a:t>Z=3.0-2.3i</a:t>
            </a:r>
            <a:endParaRPr lang="en-US" altLang="zh-CN" sz="3200" dirty="0">
              <a:solidFill>
                <a:schemeClr val="tx1"/>
              </a:solidFill>
              <a:latin typeface="Times New Roman" panose="02020603050405020304" pitchFamily="18" charset="0"/>
              <a:ea typeface="楷体" panose="02010609060101010101" pitchFamily="49" charset="-122"/>
            </a:endParaRPr>
          </a:p>
        </p:txBody>
      </p:sp>
      <p:grpSp>
        <p:nvGrpSpPr>
          <p:cNvPr id="64522" name="组合 3"/>
          <p:cNvGrpSpPr/>
          <p:nvPr/>
        </p:nvGrpSpPr>
        <p:grpSpPr>
          <a:xfrm>
            <a:off x="1554163" y="2895600"/>
            <a:ext cx="3024187" cy="3856038"/>
            <a:chOff x="1554035" y="2896393"/>
            <a:chExt cx="3024156" cy="3855079"/>
          </a:xfrm>
        </p:grpSpPr>
        <p:sp>
          <p:nvSpPr>
            <p:cNvPr id="64524" name="Line 4"/>
            <p:cNvSpPr/>
            <p:nvPr/>
          </p:nvSpPr>
          <p:spPr>
            <a:xfrm>
              <a:off x="2338388" y="2896393"/>
              <a:ext cx="0" cy="3238500"/>
            </a:xfrm>
            <a:prstGeom prst="line">
              <a:avLst/>
            </a:prstGeom>
            <a:ln w="28575" cap="flat" cmpd="sng">
              <a:solidFill>
                <a:schemeClr val="tx1"/>
              </a:solidFill>
              <a:prstDash val="solid"/>
              <a:headEnd type="none" w="med" len="med"/>
              <a:tailEnd type="none" w="med" len="med"/>
            </a:ln>
          </p:spPr>
        </p:sp>
        <p:sp>
          <p:nvSpPr>
            <p:cNvPr id="64525" name="Line 5"/>
            <p:cNvSpPr/>
            <p:nvPr/>
          </p:nvSpPr>
          <p:spPr>
            <a:xfrm>
              <a:off x="3635375" y="2896393"/>
              <a:ext cx="0" cy="3238500"/>
            </a:xfrm>
            <a:prstGeom prst="line">
              <a:avLst/>
            </a:prstGeom>
            <a:ln w="28575" cap="flat" cmpd="sng">
              <a:solidFill>
                <a:schemeClr val="tx1"/>
              </a:solidFill>
              <a:prstDash val="solid"/>
              <a:headEnd type="none" w="med" len="med"/>
              <a:tailEnd type="none" w="med" len="med"/>
            </a:ln>
          </p:spPr>
        </p:sp>
        <p:sp>
          <p:nvSpPr>
            <p:cNvPr id="64526" name="Line 6"/>
            <p:cNvSpPr/>
            <p:nvPr/>
          </p:nvSpPr>
          <p:spPr>
            <a:xfrm>
              <a:off x="2338388" y="3185318"/>
              <a:ext cx="1296987" cy="0"/>
            </a:xfrm>
            <a:prstGeom prst="line">
              <a:avLst/>
            </a:prstGeom>
            <a:ln w="28575" cap="flat" cmpd="sng">
              <a:solidFill>
                <a:schemeClr val="tx1"/>
              </a:solidFill>
              <a:prstDash val="solid"/>
              <a:headEnd type="none" w="med" len="med"/>
              <a:tailEnd type="none" w="med" len="med"/>
            </a:ln>
          </p:spPr>
        </p:sp>
        <p:sp>
          <p:nvSpPr>
            <p:cNvPr id="64527" name="Line 7"/>
            <p:cNvSpPr/>
            <p:nvPr/>
          </p:nvSpPr>
          <p:spPr>
            <a:xfrm>
              <a:off x="2338388" y="3544093"/>
              <a:ext cx="1296987" cy="0"/>
            </a:xfrm>
            <a:prstGeom prst="line">
              <a:avLst/>
            </a:prstGeom>
            <a:ln w="28575" cap="flat" cmpd="sng">
              <a:solidFill>
                <a:schemeClr val="tx1"/>
              </a:solidFill>
              <a:prstDash val="solid"/>
              <a:headEnd type="none" w="med" len="med"/>
              <a:tailEnd type="none" w="med" len="med"/>
            </a:ln>
          </p:spPr>
        </p:sp>
        <p:sp>
          <p:nvSpPr>
            <p:cNvPr id="64528" name="Line 8"/>
            <p:cNvSpPr/>
            <p:nvPr/>
          </p:nvSpPr>
          <p:spPr>
            <a:xfrm>
              <a:off x="2338388" y="3904456"/>
              <a:ext cx="1296987" cy="0"/>
            </a:xfrm>
            <a:prstGeom prst="line">
              <a:avLst/>
            </a:prstGeom>
            <a:ln w="28575" cap="flat" cmpd="sng">
              <a:solidFill>
                <a:schemeClr val="tx1"/>
              </a:solidFill>
              <a:prstDash val="solid"/>
              <a:headEnd type="none" w="med" len="med"/>
              <a:tailEnd type="none" w="med" len="med"/>
            </a:ln>
          </p:spPr>
        </p:sp>
        <p:sp>
          <p:nvSpPr>
            <p:cNvPr id="64529" name="Line 9"/>
            <p:cNvSpPr/>
            <p:nvPr/>
          </p:nvSpPr>
          <p:spPr>
            <a:xfrm>
              <a:off x="2338388" y="5230018"/>
              <a:ext cx="1296987" cy="0"/>
            </a:xfrm>
            <a:prstGeom prst="line">
              <a:avLst/>
            </a:prstGeom>
            <a:ln w="28575" cap="flat" cmpd="sng">
              <a:solidFill>
                <a:schemeClr val="tx1"/>
              </a:solidFill>
              <a:prstDash val="solid"/>
              <a:headEnd type="none" w="med" len="med"/>
              <a:tailEnd type="none" w="med" len="med"/>
            </a:ln>
          </p:spPr>
        </p:sp>
        <p:sp>
          <p:nvSpPr>
            <p:cNvPr id="64530" name="Line 10"/>
            <p:cNvSpPr/>
            <p:nvPr/>
          </p:nvSpPr>
          <p:spPr>
            <a:xfrm>
              <a:off x="2338388" y="5590381"/>
              <a:ext cx="1296987" cy="0"/>
            </a:xfrm>
            <a:prstGeom prst="line">
              <a:avLst/>
            </a:prstGeom>
            <a:ln w="28575" cap="flat" cmpd="sng">
              <a:solidFill>
                <a:schemeClr val="tx1"/>
              </a:solidFill>
              <a:prstDash val="solid"/>
              <a:headEnd type="none" w="med" len="med"/>
              <a:tailEnd type="none" w="med" len="med"/>
            </a:ln>
          </p:spPr>
        </p:sp>
        <p:sp>
          <p:nvSpPr>
            <p:cNvPr id="64531" name="Line 11"/>
            <p:cNvSpPr/>
            <p:nvPr/>
          </p:nvSpPr>
          <p:spPr>
            <a:xfrm>
              <a:off x="2338388" y="5950743"/>
              <a:ext cx="1296987" cy="0"/>
            </a:xfrm>
            <a:prstGeom prst="line">
              <a:avLst/>
            </a:prstGeom>
            <a:ln w="28575" cap="flat" cmpd="sng">
              <a:solidFill>
                <a:schemeClr val="tx1"/>
              </a:solidFill>
              <a:prstDash val="solid"/>
              <a:headEnd type="none" w="med" len="med"/>
              <a:tailEnd type="none" w="med" len="med"/>
            </a:ln>
          </p:spPr>
        </p:sp>
        <p:sp>
          <p:nvSpPr>
            <p:cNvPr id="64532" name="Text Box 16"/>
            <p:cNvSpPr txBox="1"/>
            <p:nvPr/>
          </p:nvSpPr>
          <p:spPr>
            <a:xfrm>
              <a:off x="1619250" y="3136106"/>
              <a:ext cx="863600" cy="396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000" dirty="0">
                  <a:solidFill>
                    <a:schemeClr val="tx2"/>
                  </a:solidFill>
                  <a:latin typeface="Times New Roman" panose="02020603050405020304" pitchFamily="18" charset="0"/>
                  <a:ea typeface="楷体_GB2312"/>
                </a:rPr>
                <a:t>0300</a:t>
              </a:r>
              <a:endParaRPr lang="en-US" altLang="zh-CN" sz="2000" dirty="0">
                <a:solidFill>
                  <a:schemeClr val="tx2"/>
                </a:solidFill>
                <a:latin typeface="Times New Roman" panose="02020603050405020304" pitchFamily="18" charset="0"/>
                <a:ea typeface="楷体_GB2312"/>
              </a:endParaRPr>
            </a:p>
          </p:txBody>
        </p:sp>
        <p:sp>
          <p:nvSpPr>
            <p:cNvPr id="64533" name="Text Box 17"/>
            <p:cNvSpPr txBox="1"/>
            <p:nvPr/>
          </p:nvSpPr>
          <p:spPr>
            <a:xfrm>
              <a:off x="1620838" y="3552031"/>
              <a:ext cx="862012" cy="396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000" dirty="0">
                  <a:solidFill>
                    <a:schemeClr val="tx2"/>
                  </a:solidFill>
                  <a:latin typeface="Times New Roman" panose="02020603050405020304" pitchFamily="18" charset="0"/>
                  <a:ea typeface="楷体_GB2312"/>
                </a:rPr>
                <a:t>0304</a:t>
              </a:r>
              <a:endParaRPr lang="en-US" altLang="zh-CN" sz="2000" dirty="0">
                <a:solidFill>
                  <a:schemeClr val="tx2"/>
                </a:solidFill>
                <a:latin typeface="Times New Roman" panose="02020603050405020304" pitchFamily="18" charset="0"/>
                <a:ea typeface="楷体_GB2312"/>
              </a:endParaRPr>
            </a:p>
          </p:txBody>
        </p:sp>
        <p:sp>
          <p:nvSpPr>
            <p:cNvPr id="64534" name="Text Box 18"/>
            <p:cNvSpPr txBox="1"/>
            <p:nvPr/>
          </p:nvSpPr>
          <p:spPr>
            <a:xfrm>
              <a:off x="1620838" y="5234781"/>
              <a:ext cx="862012" cy="396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000" dirty="0">
                  <a:solidFill>
                    <a:schemeClr val="tx2"/>
                  </a:solidFill>
                  <a:latin typeface="Times New Roman" panose="02020603050405020304" pitchFamily="18" charset="0"/>
                  <a:ea typeface="楷体_GB2312"/>
                </a:rPr>
                <a:t>0632</a:t>
              </a:r>
              <a:endParaRPr lang="en-US" altLang="zh-CN" sz="2000" dirty="0">
                <a:solidFill>
                  <a:schemeClr val="tx2"/>
                </a:solidFill>
                <a:latin typeface="Times New Roman" panose="02020603050405020304" pitchFamily="18" charset="0"/>
                <a:ea typeface="楷体_GB2312"/>
              </a:endParaRPr>
            </a:p>
          </p:txBody>
        </p:sp>
        <p:sp>
          <p:nvSpPr>
            <p:cNvPr id="64535" name="Text Box 19"/>
            <p:cNvSpPr txBox="1"/>
            <p:nvPr/>
          </p:nvSpPr>
          <p:spPr>
            <a:xfrm>
              <a:off x="1620838" y="5595143"/>
              <a:ext cx="790575" cy="396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000" dirty="0">
                  <a:solidFill>
                    <a:schemeClr val="tx2"/>
                  </a:solidFill>
                  <a:latin typeface="Times New Roman" panose="02020603050405020304" pitchFamily="18" charset="0"/>
                  <a:ea typeface="楷体_GB2312"/>
                </a:rPr>
                <a:t>0636</a:t>
              </a:r>
              <a:endParaRPr lang="en-US" altLang="zh-CN" sz="2000" dirty="0">
                <a:solidFill>
                  <a:schemeClr val="tx2"/>
                </a:solidFill>
                <a:latin typeface="Times New Roman" panose="02020603050405020304" pitchFamily="18" charset="0"/>
                <a:ea typeface="楷体_GB2312"/>
              </a:endParaRPr>
            </a:p>
          </p:txBody>
        </p:sp>
        <p:sp>
          <p:nvSpPr>
            <p:cNvPr id="64536" name="Text Box 20"/>
            <p:cNvSpPr txBox="1"/>
            <p:nvPr/>
          </p:nvSpPr>
          <p:spPr>
            <a:xfrm>
              <a:off x="2554288" y="4264818"/>
              <a:ext cx="8636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en-US" altLang="zh-CN" sz="2400" dirty="0">
                  <a:solidFill>
                    <a:schemeClr val="tx1"/>
                  </a:solidFill>
                  <a:latin typeface="Times New Roman" panose="02020603050405020304" pitchFamily="18" charset="0"/>
                  <a:ea typeface="楷体_GB2312"/>
                </a:rPr>
                <a:t>……</a:t>
              </a:r>
              <a:endParaRPr lang="en-US" altLang="zh-CN" sz="2400" dirty="0">
                <a:solidFill>
                  <a:schemeClr val="tx1"/>
                </a:solidFill>
                <a:latin typeface="Times New Roman" panose="02020603050405020304" pitchFamily="18" charset="0"/>
                <a:ea typeface="楷体_GB2312"/>
              </a:endParaRPr>
            </a:p>
          </p:txBody>
        </p:sp>
        <p:sp>
          <p:nvSpPr>
            <p:cNvPr id="64537" name="Text Box 58"/>
            <p:cNvSpPr txBox="1"/>
            <p:nvPr/>
          </p:nvSpPr>
          <p:spPr>
            <a:xfrm>
              <a:off x="1554035" y="6289936"/>
              <a:ext cx="3024156" cy="461536"/>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400" dirty="0">
                  <a:solidFill>
                    <a:schemeClr val="tx1"/>
                  </a:solidFill>
                  <a:latin typeface="Times New Roman" panose="02020603050405020304" pitchFamily="18" charset="0"/>
                  <a:ea typeface="楷体_GB2312"/>
                </a:rPr>
                <a:t>顺序存储结构示意图</a:t>
              </a:r>
              <a:endParaRPr lang="en-US" altLang="zh-CN" sz="2400" dirty="0">
                <a:solidFill>
                  <a:schemeClr val="tx2"/>
                </a:solidFill>
                <a:latin typeface="Times New Roman" panose="02020603050405020304" pitchFamily="18" charset="0"/>
                <a:ea typeface="楷体_GB2312"/>
              </a:endParaRPr>
            </a:p>
          </p:txBody>
        </p:sp>
      </p:grpSp>
      <p:sp>
        <p:nvSpPr>
          <p:cNvPr id="64523" name="灯片编号占位符 1"/>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ea typeface="宋体" panose="02010600030101010101" pitchFamily="2" charset="-122"/>
              </a:rPr>
            </a:fld>
            <a:endParaRPr lang="en-US" altLang="zh-CN" sz="1400" dirty="0">
              <a:solidFill>
                <a:schemeClr val="tx1"/>
              </a:solidFill>
              <a:latin typeface="Tahoma" panose="020B0604030504040204" pitchFamily="34" charset="0"/>
              <a:ea typeface="宋体" panose="02010600030101010101" pitchFamily="2" charset="-122"/>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357188" y="115888"/>
            <a:ext cx="8266112" cy="649287"/>
          </a:xfrm>
        </p:spPr>
        <p:txBody>
          <a:bodyPr vert="horz" wrap="square" lIns="91440" tIns="45720" rIns="91440" bIns="45720" anchor="t" anchorCtr="0"/>
          <a:lstStyle/>
          <a:p>
            <a:r>
              <a:rPr lang="zh-CN" altLang="en-US" dirty="0">
                <a:latin typeface="微软雅黑" panose="020B0503020204020204" pitchFamily="34" charset="-122"/>
                <a:ea typeface="微软雅黑" panose="020B0503020204020204" pitchFamily="34" charset="-122"/>
              </a:rPr>
              <a:t>一、为什么学</a:t>
            </a:r>
            <a:endParaRPr lang="zh-CN" altLang="en-US" dirty="0">
              <a:latin typeface="微软雅黑" panose="020B0503020204020204" pitchFamily="34" charset="-122"/>
              <a:ea typeface="微软雅黑" panose="020B0503020204020204" pitchFamily="34" charset="-122"/>
            </a:endParaRPr>
          </a:p>
        </p:txBody>
      </p:sp>
      <p:sp>
        <p:nvSpPr>
          <p:cNvPr id="24579"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 name="Rectangle 1027"/>
          <p:cNvSpPr txBox="1">
            <a:spLocks noChangeArrowheads="1"/>
          </p:cNvSpPr>
          <p:nvPr/>
        </p:nvSpPr>
        <p:spPr>
          <a:xfrm>
            <a:off x="684213" y="1412875"/>
            <a:ext cx="8188325" cy="5184775"/>
          </a:xfrm>
          <a:prstGeom prst="rect">
            <a:avLst/>
          </a:prstGeom>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base" latinLnBrk="0" hangingPunct="1">
              <a:lnSpc>
                <a:spcPct val="100000"/>
              </a:lnSpc>
              <a:spcBef>
                <a:spcPts val="60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数据结构</a:t>
            </a:r>
            <a:endParaRPr kumimoji="0" lang="en-US" altLang="zh-CN"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742950" marR="0" lvl="1" indent="-285750" algn="l" defTabSz="457200" rtl="0" eaLnBrk="1" fontAlgn="base" latinLnBrk="0" hangingPunct="1">
              <a:lnSpc>
                <a:spcPct val="100000"/>
              </a:lnSpc>
              <a:spcBef>
                <a:spcPts val="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是介于数学、计算机软件、硬件三者之间的核心课程；</a:t>
            </a:r>
            <a:endPar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742950" marR="0" lvl="1" indent="-285750" algn="l" defTabSz="457200" rtl="0" eaLnBrk="1" fontAlgn="base" latinLnBrk="0" hangingPunct="1">
              <a:lnSpc>
                <a:spcPct val="100000"/>
              </a:lnSpc>
              <a:spcBef>
                <a:spcPts val="60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一般程序设计（尤指</a:t>
            </a:r>
            <a:r>
              <a:rPr kumimoji="0" lang="zh-CN" altLang="en-US" sz="2000" b="1" i="0" u="wavy" strike="noStrike" kern="1200" cap="none" spc="0" normalizeH="0" baseline="0" noProof="0" dirty="0">
                <a:ln>
                  <a:noFill/>
                </a:ln>
                <a:solidFill>
                  <a:srgbClr val="404040"/>
                </a:solidFill>
                <a:effectLst/>
                <a:uLnTx/>
                <a:uFill>
                  <a:solidFill>
                    <a:srgbClr val="FF0000"/>
                  </a:solidFill>
                </a:uFill>
                <a:latin typeface="+mn-lt"/>
                <a:ea typeface="楷体_GB2312" pitchFamily="49" charset="-122"/>
                <a:cs typeface="+mn-cs"/>
              </a:rPr>
              <a:t>非数值计算</a:t>
            </a: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的程序设计）的基础；</a:t>
            </a:r>
            <a:endPar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742950" marR="0" lvl="1" indent="-285750" algn="l" defTabSz="457200" rtl="0" eaLnBrk="1" fontAlgn="base" latinLnBrk="0" hangingPunct="1">
              <a:lnSpc>
                <a:spcPct val="100000"/>
              </a:lnSpc>
              <a:spcBef>
                <a:spcPts val="60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设计、实现数据库系统、操作系统、编译程序及其它系统程序和大型应用程序的重要基础。</a:t>
            </a:r>
            <a:endParaRPr kumimoji="0" lang="en-US" altLang="zh-CN"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342900" marR="0" lvl="0" indent="-342900" algn="l" defTabSz="457200" rtl="0" eaLnBrk="1" fontAlgn="base" latinLnBrk="0" hangingPunct="1">
              <a:lnSpc>
                <a:spcPct val="100000"/>
              </a:lnSpc>
              <a:spcBef>
                <a:spcPts val="120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算法（设计与）分析</a:t>
            </a:r>
            <a:endParaRPr kumimoji="0" lang="en-US" altLang="zh-CN"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742950" marR="0" lvl="1" indent="-285750" algn="l" defTabSz="457200" rtl="0" eaLnBrk="1" fontAlgn="base" latinLnBrk="0" hangingPunct="1">
              <a:lnSpc>
                <a:spcPct val="100000"/>
              </a:lnSpc>
              <a:spcBef>
                <a:spcPts val="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是关于算法的方法论，是计算机软件设计的基础；</a:t>
            </a:r>
            <a:endParaRPr kumimoji="0" lang="en-US" altLang="zh-CN"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742950" marR="0" lvl="1" indent="-285750" algn="l" defTabSz="457200" rtl="0" eaLnBrk="1" fontAlgn="base" latinLnBrk="0" hangingPunct="1">
              <a:lnSpc>
                <a:spcPct val="100000"/>
              </a:lnSpc>
              <a:spcBef>
                <a:spcPts val="60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对培养高质量计算机人才所必需的基本理论与知识、抽象思维能力、逻辑思维能力以及灵活运用算法解决问题的能力有极大帮助；</a:t>
            </a:r>
            <a:endParaRPr kumimoji="0" lang="en-US" altLang="zh-CN"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742950" marR="0" lvl="1" indent="-285750" algn="l" defTabSz="457200" rtl="0" eaLnBrk="1" fontAlgn="base" latinLnBrk="0" hangingPunct="1">
              <a:lnSpc>
                <a:spcPct val="100000"/>
              </a:lnSpc>
              <a:spcBef>
                <a:spcPts val="60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对未来从事计算机系统结构、系统软件及应用软件研究与开发的专业人员必不可少。</a:t>
            </a:r>
            <a:endParaRPr kumimoji="0" lang="en-US" altLang="zh-CN"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342900" marR="0" lvl="0" indent="-342900" algn="l" defTabSz="457200" rtl="0" eaLnBrk="1" fontAlgn="base" latinLnBrk="0" hangingPunct="1">
              <a:lnSpc>
                <a:spcPct val="100000"/>
              </a:lnSpc>
              <a:spcBef>
                <a:spcPts val="60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考研</a:t>
            </a:r>
            <a:endParaRPr kumimoji="0" lang="en-US" altLang="zh-CN"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742950" marR="0" lvl="1" indent="-285750" algn="l" defTabSz="457200" rtl="0" eaLnBrk="1" fontAlgn="base" latinLnBrk="0" hangingPunct="1">
              <a:lnSpc>
                <a:spcPct val="100000"/>
              </a:lnSpc>
              <a:spcBef>
                <a:spcPts val="600"/>
              </a:spcBef>
              <a:spcAft>
                <a:spcPct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计算机学科专业基础考试</a:t>
            </a:r>
            <a:r>
              <a:rPr kumimoji="0" lang="en-US" altLang="zh-CN" sz="2000" b="1" i="0" u="none" strike="noStrike" kern="1200" cap="none" spc="0" normalizeH="0" baseline="0" noProof="0" dirty="0">
                <a:ln>
                  <a:noFill/>
                </a:ln>
                <a:solidFill>
                  <a:srgbClr val="404040"/>
                </a:solidFill>
                <a:effectLst/>
                <a:uLnTx/>
                <a:uFillTx/>
                <a:latin typeface="+mn-lt"/>
                <a:ea typeface="楷体_GB2312" pitchFamily="49" charset="-122"/>
                <a:cs typeface="+mn-cs"/>
              </a:rPr>
              <a:t>408—</a:t>
            </a:r>
            <a:r>
              <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rPr>
              <a:t>必考专业课；</a:t>
            </a:r>
            <a:endParaRPr kumimoji="0" lang="zh-CN" altLang="en-US" sz="20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742950" marR="0" lvl="1" indent="-285750" algn="l" defTabSz="457200" rtl="0" eaLnBrk="1" fontAlgn="base" latinLnBrk="0" hangingPunct="1">
              <a:lnSpc>
                <a:spcPct val="100000"/>
              </a:lnSpc>
              <a:spcBef>
                <a:spcPts val="600"/>
              </a:spcBef>
              <a:spcAft>
                <a:spcPct val="0"/>
              </a:spcAft>
              <a:buClr>
                <a:schemeClr val="accent1"/>
              </a:buClr>
              <a:buSzTx/>
              <a:buFont typeface="Wingdings 3" panose="05040102010807070707" pitchFamily="18" charset="2"/>
              <a:buChar char=""/>
              <a:defRPr/>
            </a:pPr>
            <a:r>
              <a:rPr kumimoji="0" lang="zh-CN" altLang="en-US" sz="2200" b="1" i="0" u="none" strike="noStrike" kern="1200" cap="none" spc="0" normalizeH="0" baseline="0" noProof="0" dirty="0">
                <a:ln>
                  <a:noFill/>
                </a:ln>
                <a:solidFill>
                  <a:srgbClr val="404040"/>
                </a:solidFill>
                <a:effectLst/>
                <a:uLnTx/>
                <a:uFillTx/>
                <a:latin typeface="+mn-lt"/>
                <a:ea typeface="楷体_GB2312" pitchFamily="49" charset="-122"/>
                <a:cs typeface="+mn-cs"/>
              </a:rPr>
              <a:t>四门专业课</a:t>
            </a:r>
            <a:r>
              <a:rPr kumimoji="0" lang="en-US" altLang="zh-CN" sz="2200" b="1" i="0" u="none" strike="noStrike" kern="1200" cap="none" spc="0" normalizeH="0" baseline="0" noProof="0" dirty="0">
                <a:ln>
                  <a:noFill/>
                </a:ln>
                <a:solidFill>
                  <a:srgbClr val="404040"/>
                </a:solidFill>
                <a:effectLst/>
                <a:uLnTx/>
                <a:uFillTx/>
                <a:latin typeface="+mn-lt"/>
                <a:ea typeface="楷体_GB2312" pitchFamily="49" charset="-122"/>
                <a:cs typeface="+mn-cs"/>
              </a:rPr>
              <a:t>150</a:t>
            </a:r>
            <a:r>
              <a:rPr kumimoji="0" lang="zh-CN" altLang="en-US" sz="2200" b="1" i="0" u="none" strike="noStrike" kern="1200" cap="none" spc="0" normalizeH="0" baseline="0" noProof="0" dirty="0">
                <a:ln>
                  <a:noFill/>
                </a:ln>
                <a:solidFill>
                  <a:srgbClr val="404040"/>
                </a:solidFill>
                <a:effectLst/>
                <a:uLnTx/>
                <a:uFillTx/>
                <a:latin typeface="+mn-lt"/>
                <a:ea typeface="楷体_GB2312" pitchFamily="49" charset="-122"/>
                <a:cs typeface="+mn-cs"/>
              </a:rPr>
              <a:t>分，占</a:t>
            </a:r>
            <a:r>
              <a:rPr kumimoji="0" lang="en-US" altLang="zh-CN" sz="2200" b="1" i="0" u="none" strike="noStrike" kern="1200" cap="none" spc="0" normalizeH="0" baseline="0" noProof="0" dirty="0">
                <a:ln>
                  <a:noFill/>
                </a:ln>
                <a:solidFill>
                  <a:srgbClr val="404040"/>
                </a:solidFill>
                <a:effectLst/>
                <a:uLnTx/>
                <a:uFillTx/>
                <a:latin typeface="+mn-lt"/>
                <a:ea typeface="楷体_GB2312" pitchFamily="49" charset="-122"/>
                <a:cs typeface="+mn-cs"/>
              </a:rPr>
              <a:t>45</a:t>
            </a:r>
            <a:r>
              <a:rPr kumimoji="0" lang="zh-CN" altLang="en-US" sz="2200" b="1" i="0" u="none" strike="noStrike" kern="1200" cap="none" spc="0" normalizeH="0" baseline="0" noProof="0" dirty="0">
                <a:ln>
                  <a:noFill/>
                </a:ln>
                <a:solidFill>
                  <a:srgbClr val="404040"/>
                </a:solidFill>
                <a:effectLst/>
                <a:uLnTx/>
                <a:uFillTx/>
                <a:latin typeface="+mn-lt"/>
                <a:ea typeface="楷体_GB2312" pitchFamily="49" charset="-122"/>
                <a:cs typeface="+mn-cs"/>
              </a:rPr>
              <a:t>分</a:t>
            </a:r>
            <a:endParaRPr kumimoji="0" lang="en-US" altLang="zh-CN" sz="2200" b="1" i="0" u="none" strike="noStrike" kern="1200" cap="none" spc="0" normalizeH="0" baseline="0" noProof="0" dirty="0">
              <a:ln>
                <a:noFill/>
              </a:ln>
              <a:solidFill>
                <a:srgbClr val="404040"/>
              </a:solidFill>
              <a:effectLst/>
              <a:uLnTx/>
              <a:uFillTx/>
              <a:latin typeface="+mn-lt"/>
              <a:ea typeface="楷体_GB2312" pitchFamily="49" charset="-122"/>
              <a:cs typeface="+mn-cs"/>
            </a:endParaRPr>
          </a:p>
          <a:p>
            <a:pPr marL="342900" marR="0" lvl="0" indent="-342900" algn="l" defTabSz="457200" rtl="0" eaLnBrk="1" fontAlgn="base" latinLnBrk="0" hangingPunct="1">
              <a:lnSpc>
                <a:spcPct val="100000"/>
              </a:lnSpc>
              <a:spcBef>
                <a:spcPts val="1200"/>
              </a:spcBef>
              <a:spcAft>
                <a:spcPct val="0"/>
              </a:spcAft>
              <a:buClr>
                <a:schemeClr val="accent1"/>
              </a:buClr>
              <a:buSzTx/>
              <a:buFont typeface="Wingdings 3" panose="05040102010807070707" pitchFamily="18" charset="2"/>
              <a:buChar char=""/>
              <a:defRPr/>
            </a:pPr>
            <a:endParaRPr kumimoji="0" lang="zh-CN" altLang="en-US" sz="2400" b="1" i="0" u="none" strike="noStrike" kern="1200" cap="none" spc="0" normalizeH="0" baseline="0" noProof="0" dirty="0">
              <a:ln>
                <a:noFill/>
              </a:ln>
              <a:solidFill>
                <a:srgbClr val="404040"/>
              </a:solidFill>
              <a:effectLst/>
              <a:uLnTx/>
              <a:uFillTx/>
              <a:latin typeface="+mn-lt"/>
              <a:ea typeface="楷体_GB2312" pitchFamily="49" charset="-122"/>
              <a:cs typeface="+mn-cs"/>
            </a:endParaRPr>
          </a:p>
        </p:txBody>
      </p:sp>
      <p:grpSp>
        <p:nvGrpSpPr>
          <p:cNvPr id="7" name="组合 6"/>
          <p:cNvGrpSpPr/>
          <p:nvPr/>
        </p:nvGrpSpPr>
        <p:grpSpPr>
          <a:xfrm>
            <a:off x="1258888" y="3500438"/>
            <a:ext cx="6743700" cy="1743075"/>
            <a:chOff x="971600" y="3356992"/>
            <a:chExt cx="6743700" cy="1743075"/>
          </a:xfrm>
        </p:grpSpPr>
        <p:pic>
          <p:nvPicPr>
            <p:cNvPr id="24582" name="图片 3"/>
            <p:cNvPicPr>
              <a:picLocks noChangeAspect="1"/>
            </p:cNvPicPr>
            <p:nvPr/>
          </p:nvPicPr>
          <p:blipFill>
            <a:blip r:embed="rId1"/>
            <a:stretch>
              <a:fillRect/>
            </a:stretch>
          </p:blipFill>
          <p:spPr>
            <a:xfrm>
              <a:off x="971600" y="3356992"/>
              <a:ext cx="6743700" cy="1743075"/>
            </a:xfrm>
            <a:prstGeom prst="rect">
              <a:avLst/>
            </a:prstGeom>
            <a:noFill/>
            <a:ln w="9525">
              <a:noFill/>
            </a:ln>
          </p:spPr>
        </p:pic>
        <p:sp>
          <p:nvSpPr>
            <p:cNvPr id="6" name="矩形 5"/>
            <p:cNvSpPr/>
            <p:nvPr/>
          </p:nvSpPr>
          <p:spPr>
            <a:xfrm>
              <a:off x="6300837" y="4725417"/>
              <a:ext cx="1295400" cy="215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grpSp>
    </p:spTree>
    <p:custDataLst>
      <p:tags r:id="rId2"/>
    </p:custDataLst>
  </p:cSld>
  <p:clrMapOvr>
    <a:masterClrMapping/>
  </p:clrMapOvr>
  <p:transition spd="slow" advTm="24410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数据结构</a:t>
            </a:r>
            <a:endParaRPr lang="zh-CN" altLang="en-US" sz="2400" kern="1200" dirty="0">
              <a:latin typeface="+mj-lt"/>
              <a:ea typeface="等线" panose="02010600030101010101" pitchFamily="2" charset="-122"/>
              <a:cs typeface="+mj-cs"/>
            </a:endParaRPr>
          </a:p>
        </p:txBody>
      </p:sp>
      <p:sp>
        <p:nvSpPr>
          <p:cNvPr id="66563" name="Text Box 5"/>
          <p:cNvSpPr>
            <a:spLocks noGrp="1"/>
          </p:cNvSpPr>
          <p:nvPr>
            <p:ph idx="1"/>
          </p:nvPr>
        </p:nvSpPr>
        <p:spPr>
          <a:xfrm>
            <a:off x="511175" y="1412875"/>
            <a:ext cx="8208963" cy="4343400"/>
          </a:xfrm>
        </p:spPr>
        <p:txBody>
          <a:bodyPr vert="horz" wrap="square" lIns="91440" tIns="45720" rIns="91440" bIns="45720" anchor="t" anchorCtr="0"/>
          <a:lstStyle/>
          <a:p>
            <a:pPr lvl="2" defTabSz="457200" eaLnBrk="1" hangingPunct="1">
              <a:buFont typeface="Wingdings" panose="05000000000000000000" pitchFamily="2" charset="2"/>
              <a:buNone/>
            </a:pPr>
            <a:endParaRPr lang="en-US" altLang="zh-CN" kern="1200" dirty="0">
              <a:latin typeface="Times New Roman" panose="02020603050405020304" pitchFamily="18" charset="0"/>
              <a:ea typeface="等线" panose="02010600030101010101" pitchFamily="2" charset="-122"/>
              <a:cs typeface="+mn-cs"/>
            </a:endParaRPr>
          </a:p>
          <a:p>
            <a:pPr defTabSz="457200" eaLnBrk="1" hangingPunct="1">
              <a:lnSpc>
                <a:spcPct val="150000"/>
              </a:lnSpc>
              <a:spcBef>
                <a:spcPct val="0"/>
              </a:spcBef>
              <a:buClrTx/>
              <a:buFontTx/>
              <a:buNone/>
            </a:pPr>
            <a:r>
              <a:rPr lang="zh-CN" altLang="en-US" i="1" u="sng" kern="1200" dirty="0">
                <a:latin typeface="Times New Roman" panose="02020603050405020304" pitchFamily="18" charset="0"/>
                <a:ea typeface="等线" panose="02010600030101010101" pitchFamily="2" charset="-122"/>
                <a:cs typeface="+mn-cs"/>
              </a:rPr>
              <a:t>数据结构</a:t>
            </a:r>
            <a:r>
              <a:rPr lang="zh-CN" altLang="en-US" kern="1200" dirty="0">
                <a:latin typeface="Times New Roman" panose="02020603050405020304" pitchFamily="18" charset="0"/>
                <a:ea typeface="等线" panose="02010600030101010101" pitchFamily="2" charset="-122"/>
                <a:cs typeface="+mn-cs"/>
              </a:rPr>
              <a:t>：是相互之间存在一种或多种特定关系的数据元</a:t>
            </a:r>
            <a:endParaRPr lang="zh-CN" altLang="en-US" kern="1200" dirty="0">
              <a:latin typeface="Times New Roman" panose="02020603050405020304" pitchFamily="18" charset="0"/>
              <a:ea typeface="等线" panose="02010600030101010101" pitchFamily="2" charset="-122"/>
              <a:cs typeface="+mn-cs"/>
            </a:endParaRPr>
          </a:p>
          <a:p>
            <a:pPr defTabSz="457200" eaLnBrk="1" hangingPunct="1">
              <a:lnSpc>
                <a:spcPct val="150000"/>
              </a:lnSpc>
              <a:spcBef>
                <a:spcPct val="0"/>
              </a:spcBef>
              <a:buClrTx/>
              <a:buFontTx/>
              <a:buNone/>
            </a:pPr>
            <a:r>
              <a:rPr lang="zh-CN" altLang="en-US" kern="1200" dirty="0">
                <a:latin typeface="Times New Roman" panose="02020603050405020304" pitchFamily="18" charset="0"/>
                <a:ea typeface="等线" panose="02010600030101010101" pitchFamily="2" charset="-122"/>
                <a:cs typeface="+mn-cs"/>
              </a:rPr>
              <a:t>                    素的集合。狭义地讲，它就是数据的逻辑结构；</a:t>
            </a:r>
            <a:endParaRPr lang="zh-CN" altLang="en-US" kern="1200" dirty="0">
              <a:latin typeface="Times New Roman" panose="02020603050405020304" pitchFamily="18" charset="0"/>
              <a:ea typeface="等线" panose="02010600030101010101" pitchFamily="2" charset="-122"/>
              <a:cs typeface="+mn-cs"/>
            </a:endParaRPr>
          </a:p>
          <a:p>
            <a:pPr defTabSz="457200" eaLnBrk="1" hangingPunct="1">
              <a:lnSpc>
                <a:spcPct val="150000"/>
              </a:lnSpc>
              <a:spcBef>
                <a:spcPct val="0"/>
              </a:spcBef>
              <a:buClrTx/>
              <a:buFontTx/>
              <a:buNone/>
            </a:pPr>
            <a:r>
              <a:rPr lang="zh-CN" altLang="en-US" kern="1200" dirty="0">
                <a:latin typeface="Times New Roman" panose="02020603050405020304" pitchFamily="18" charset="0"/>
                <a:ea typeface="等线" panose="02010600030101010101" pitchFamily="2" charset="-122"/>
                <a:cs typeface="+mn-cs"/>
              </a:rPr>
              <a:t>                    广义地讲，它是数据的逻辑与物理结构的总和。</a:t>
            </a:r>
            <a:endParaRPr lang="zh-CN" altLang="en-US" kern="1200" dirty="0">
              <a:latin typeface="Times New Roman" panose="02020603050405020304" pitchFamily="18" charset="0"/>
              <a:ea typeface="等线" panose="02010600030101010101" pitchFamily="2" charset="-122"/>
              <a:cs typeface="+mn-cs"/>
            </a:endParaRPr>
          </a:p>
          <a:p>
            <a:pPr lvl="1" defTabSz="457200" eaLnBrk="1" hangingPunct="1">
              <a:lnSpc>
                <a:spcPct val="150000"/>
              </a:lnSpc>
            </a:pPr>
            <a:r>
              <a:rPr lang="zh-CN" altLang="en-US" sz="2400" kern="1200" dirty="0">
                <a:latin typeface="等线" panose="02010600030101010101" pitchFamily="2" charset="-122"/>
                <a:ea typeface="等线" panose="02010600030101010101" pitchFamily="2" charset="-122"/>
                <a:cs typeface="+mn-cs"/>
              </a:rPr>
              <a:t>任意一个算法的</a:t>
            </a:r>
            <a:r>
              <a:rPr lang="zh-CN" altLang="en-US" sz="2400" kern="1200" dirty="0">
                <a:solidFill>
                  <a:srgbClr val="FF0000"/>
                </a:solidFill>
                <a:latin typeface="等线" panose="02010600030101010101" pitchFamily="2" charset="-122"/>
                <a:ea typeface="等线" panose="02010600030101010101" pitchFamily="2" charset="-122"/>
                <a:cs typeface="+mn-cs"/>
              </a:rPr>
              <a:t>设计</a:t>
            </a:r>
            <a:r>
              <a:rPr lang="zh-CN" altLang="en-US" sz="2400" kern="1200" dirty="0">
                <a:latin typeface="等线" panose="02010600030101010101" pitchFamily="2" charset="-122"/>
                <a:ea typeface="等线" panose="02010600030101010101" pitchFamily="2" charset="-122"/>
                <a:cs typeface="+mn-cs"/>
              </a:rPr>
              <a:t>取决于选定的逻辑结构</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lnSpc>
                <a:spcPct val="150000"/>
              </a:lnSpc>
            </a:pPr>
            <a:r>
              <a:rPr lang="zh-CN" altLang="en-US" sz="2400" kern="1200" dirty="0">
                <a:latin typeface="等线" panose="02010600030101010101" pitchFamily="2" charset="-122"/>
                <a:ea typeface="等线" panose="02010600030101010101" pitchFamily="2" charset="-122"/>
                <a:cs typeface="+mn-cs"/>
              </a:rPr>
              <a:t>算法的</a:t>
            </a:r>
            <a:r>
              <a:rPr lang="zh-CN" altLang="en-US" sz="2400" kern="1200" dirty="0">
                <a:solidFill>
                  <a:srgbClr val="FF0000"/>
                </a:solidFill>
                <a:latin typeface="等线" panose="02010600030101010101" pitchFamily="2" charset="-122"/>
                <a:ea typeface="等线" panose="02010600030101010101" pitchFamily="2" charset="-122"/>
                <a:cs typeface="+mn-cs"/>
              </a:rPr>
              <a:t>实现</a:t>
            </a:r>
            <a:r>
              <a:rPr lang="zh-CN" altLang="en-US" sz="2400" kern="1200" dirty="0">
                <a:latin typeface="等线" panose="02010600030101010101" pitchFamily="2" charset="-122"/>
                <a:ea typeface="等线" panose="02010600030101010101" pitchFamily="2" charset="-122"/>
                <a:cs typeface="+mn-cs"/>
              </a:rPr>
              <a:t>依赖于采用的物理结构</a:t>
            </a:r>
            <a:endParaRPr lang="zh-CN" altLang="en-US" sz="2400" kern="1200" dirty="0">
              <a:latin typeface="等线" panose="02010600030101010101" pitchFamily="2" charset="-122"/>
              <a:ea typeface="等线" panose="02010600030101010101" pitchFamily="2" charset="-122"/>
              <a:cs typeface="+mn-cs"/>
            </a:endParaRPr>
          </a:p>
        </p:txBody>
      </p:sp>
      <p:sp>
        <p:nvSpPr>
          <p:cNvPr id="66564"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66565"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67587" name="Rectangle 2"/>
          <p:cNvSpPr>
            <a:spLocks noGrp="1"/>
          </p:cNvSpPr>
          <p:nvPr>
            <p:ph type="title"/>
          </p:nvPr>
        </p:nvSpPr>
        <p:spPr>
          <a:xfrm>
            <a:off x="1403350" y="457200"/>
            <a:ext cx="6985000" cy="868363"/>
          </a:xfrm>
        </p:spPr>
        <p:txBody>
          <a:bodyPr vert="horz" wrap="square" lIns="91440" tIns="45720" rIns="91440" bIns="45720" anchor="ctr" anchorCtr="0"/>
          <a:lstStyle/>
          <a:p>
            <a:pPr eaLnBrk="1" hangingPunct="1"/>
            <a:r>
              <a:rPr lang="zh-CN" altLang="en-US" sz="2800" b="1" dirty="0"/>
              <a:t>基本概念和术语：</a:t>
            </a:r>
            <a:r>
              <a:rPr lang="zh-CN" altLang="en-US" sz="2400" b="1" dirty="0"/>
              <a:t>数据结构主要研究什么？</a:t>
            </a:r>
            <a:endParaRPr lang="zh-CN" altLang="en-US" sz="2400" b="1" dirty="0"/>
          </a:p>
        </p:txBody>
      </p:sp>
      <p:sp>
        <p:nvSpPr>
          <p:cNvPr id="67588" name="AutoShape 3"/>
          <p:cNvSpPr/>
          <p:nvPr/>
        </p:nvSpPr>
        <p:spPr>
          <a:xfrm>
            <a:off x="2843213" y="2032000"/>
            <a:ext cx="4991100" cy="936625"/>
          </a:xfrm>
          <a:prstGeom prst="roundRect">
            <a:avLst>
              <a:gd name="adj" fmla="val 9144"/>
            </a:avLst>
          </a:prstGeom>
          <a:solidFill>
            <a:srgbClr val="F8F8F8"/>
          </a:solidFill>
          <a:ln w="28575" cap="flat" cmpd="sng">
            <a:solidFill>
              <a:schemeClr val="accent2"/>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81924" name="AutoShape 4"/>
          <p:cNvSpPr/>
          <p:nvPr/>
        </p:nvSpPr>
        <p:spPr>
          <a:xfrm>
            <a:off x="2857500" y="3328988"/>
            <a:ext cx="4991100" cy="841375"/>
          </a:xfrm>
          <a:prstGeom prst="roundRect">
            <a:avLst>
              <a:gd name="adj" fmla="val 9144"/>
            </a:avLst>
          </a:prstGeom>
          <a:solidFill>
            <a:srgbClr val="F8F8F8"/>
          </a:solidFill>
          <a:ln w="28575" cap="flat" cmpd="sng">
            <a:solidFill>
              <a:schemeClr val="hlink"/>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30725" name="AutoShape 5"/>
          <p:cNvSpPr>
            <a:spLocks noChangeArrowheads="1"/>
          </p:cNvSpPr>
          <p:nvPr/>
        </p:nvSpPr>
        <p:spPr bwMode="gray">
          <a:xfrm>
            <a:off x="2085975" y="1412875"/>
            <a:ext cx="2438400" cy="1584325"/>
          </a:xfrm>
          <a:prstGeom prst="upArrow">
            <a:avLst>
              <a:gd name="adj1" fmla="val 50000"/>
              <a:gd name="adj2" fmla="val 18667"/>
            </a:avLst>
          </a:prstGeom>
          <a:gradFill rotWithShape="1">
            <a:gsLst>
              <a:gs pos="0">
                <a:schemeClr val="accent2">
                  <a:gamma/>
                  <a:shade val="66275"/>
                  <a:invGamma/>
                </a:schemeClr>
              </a:gs>
              <a:gs pos="100000">
                <a:schemeClr val="accent2"/>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0726" name="AutoShape 6"/>
          <p:cNvSpPr>
            <a:spLocks noChangeArrowheads="1"/>
          </p:cNvSpPr>
          <p:nvPr/>
        </p:nvSpPr>
        <p:spPr bwMode="gray">
          <a:xfrm>
            <a:off x="1485900" y="2752725"/>
            <a:ext cx="2438400" cy="1655763"/>
          </a:xfrm>
          <a:prstGeom prst="upArrow">
            <a:avLst>
              <a:gd name="adj1" fmla="val 50000"/>
              <a:gd name="adj2" fmla="val 18667"/>
            </a:avLst>
          </a:prstGeom>
          <a:gradFill rotWithShape="1">
            <a:gsLst>
              <a:gs pos="0">
                <a:schemeClr val="hlink">
                  <a:gamma/>
                  <a:shade val="56078"/>
                  <a:invGamma/>
                </a:schemeClr>
              </a:gs>
              <a:gs pos="100000">
                <a:schemeClr val="hlink"/>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81927" name="AutoShape 7"/>
          <p:cNvSpPr/>
          <p:nvPr/>
        </p:nvSpPr>
        <p:spPr>
          <a:xfrm>
            <a:off x="2176463" y="4768850"/>
            <a:ext cx="5662612" cy="792163"/>
          </a:xfrm>
          <a:prstGeom prst="roundRect">
            <a:avLst>
              <a:gd name="adj" fmla="val 9144"/>
            </a:avLst>
          </a:prstGeom>
          <a:solidFill>
            <a:srgbClr val="F8F8F8"/>
          </a:solidFill>
          <a:ln w="28575" cap="flat" cmpd="sng">
            <a:solidFill>
              <a:schemeClr val="accent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30728" name="AutoShape 8"/>
          <p:cNvSpPr>
            <a:spLocks noChangeArrowheads="1"/>
          </p:cNvSpPr>
          <p:nvPr/>
        </p:nvSpPr>
        <p:spPr bwMode="gray">
          <a:xfrm>
            <a:off x="904875" y="4192588"/>
            <a:ext cx="2438400" cy="1584325"/>
          </a:xfrm>
          <a:prstGeom prst="upArrow">
            <a:avLst>
              <a:gd name="adj1" fmla="val 50000"/>
              <a:gd name="adj2" fmla="val 18667"/>
            </a:avLst>
          </a:prstGeom>
          <a:gradFill rotWithShape="1">
            <a:gsLst>
              <a:gs pos="0">
                <a:schemeClr val="accent1">
                  <a:gamma/>
                  <a:shade val="57255"/>
                  <a:invGamma/>
                </a:schemeClr>
              </a:gs>
              <a:gs pos="100000">
                <a:schemeClr val="accent1"/>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27658" name="Text Box 14"/>
          <p:cNvSpPr txBox="1"/>
          <p:nvPr/>
        </p:nvSpPr>
        <p:spPr>
          <a:xfrm>
            <a:off x="1908175" y="4624388"/>
            <a:ext cx="377825" cy="979487"/>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r" defTabSz="914400" eaLnBrk="1" hangingPunct="1">
              <a:lnSpc>
                <a:spcPct val="120000"/>
              </a:lnSpc>
              <a:spcBef>
                <a:spcPct val="50000"/>
              </a:spcBef>
              <a:buClrTx/>
              <a:buFontTx/>
              <a:buNone/>
            </a:pPr>
            <a:r>
              <a:rPr lang="zh-CN" altLang="en-US" sz="2400" b="1" dirty="0">
                <a:solidFill>
                  <a:srgbClr val="FFFFFF"/>
                </a:solidFill>
                <a:latin typeface="等线" panose="02010600030101010101" pitchFamily="2" charset="-122"/>
                <a:cs typeface="Arial" panose="020B0604020202020204" pitchFamily="34" charset="0"/>
              </a:rPr>
              <a:t>算法       </a:t>
            </a:r>
            <a:endParaRPr lang="zh-CN" altLang="en-US" sz="2400" b="1" dirty="0">
              <a:solidFill>
                <a:srgbClr val="FFFFFF"/>
              </a:solidFill>
              <a:latin typeface="等线" panose="02010600030101010101" pitchFamily="2" charset="-122"/>
              <a:ea typeface="Arial" panose="020B0604020202020204" pitchFamily="34" charset="0"/>
            </a:endParaRPr>
          </a:p>
        </p:txBody>
      </p:sp>
      <p:sp>
        <p:nvSpPr>
          <p:cNvPr id="81931" name="Text Box 15"/>
          <p:cNvSpPr txBox="1"/>
          <p:nvPr/>
        </p:nvSpPr>
        <p:spPr>
          <a:xfrm>
            <a:off x="3348038" y="4724400"/>
            <a:ext cx="4025900" cy="904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lnSpc>
                <a:spcPct val="110000"/>
              </a:lnSpc>
              <a:spcBef>
                <a:spcPct val="50000"/>
              </a:spcBef>
              <a:buClrTx/>
              <a:buFontTx/>
              <a:buChar char="•"/>
            </a:pPr>
            <a:r>
              <a:rPr lang="en-US" altLang="zh-CN" sz="2400" b="1" dirty="0">
                <a:solidFill>
                  <a:srgbClr val="000000"/>
                </a:solidFill>
                <a:latin typeface="等线" panose="02010600030101010101" pitchFamily="2" charset="-122"/>
                <a:cs typeface="Arial" panose="020B0604020202020204" pitchFamily="34" charset="0"/>
              </a:rPr>
              <a:t>  </a:t>
            </a:r>
            <a:r>
              <a:rPr lang="zh-CN" altLang="en-US" sz="2400" b="1" dirty="0">
                <a:solidFill>
                  <a:srgbClr val="000000"/>
                </a:solidFill>
                <a:latin typeface="等线" panose="02010600030101010101" pitchFamily="2" charset="-122"/>
                <a:cs typeface="Arial" panose="020B0604020202020204" pitchFamily="34" charset="0"/>
              </a:rPr>
              <a:t>数据结构的相关操作及其实现（算法）</a:t>
            </a:r>
            <a:endParaRPr lang="zh-CN" altLang="en-US" sz="2400" b="1" dirty="0">
              <a:solidFill>
                <a:srgbClr val="000000"/>
              </a:solidFill>
              <a:latin typeface="等线" panose="02010600030101010101" pitchFamily="2" charset="-122"/>
              <a:ea typeface="Arial" panose="020B0604020202020204" pitchFamily="34" charset="0"/>
            </a:endParaRPr>
          </a:p>
        </p:txBody>
      </p:sp>
      <p:sp>
        <p:nvSpPr>
          <p:cNvPr id="67596" name="Text Box 16"/>
          <p:cNvSpPr txBox="1"/>
          <p:nvPr/>
        </p:nvSpPr>
        <p:spPr>
          <a:xfrm>
            <a:off x="4297363" y="2071688"/>
            <a:ext cx="3463925" cy="149542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lnSpc>
                <a:spcPct val="110000"/>
              </a:lnSpc>
              <a:spcBef>
                <a:spcPct val="50000"/>
              </a:spcBef>
              <a:buClrTx/>
              <a:buFontTx/>
              <a:buChar char="•"/>
            </a:pPr>
            <a:r>
              <a:rPr lang="en-US" altLang="zh-CN" sz="2400" b="1" dirty="0">
                <a:solidFill>
                  <a:srgbClr val="000000"/>
                </a:solidFill>
                <a:latin typeface="等线" panose="02010600030101010101" pitchFamily="2" charset="-122"/>
                <a:cs typeface="Arial" panose="020B0604020202020204" pitchFamily="34" charset="0"/>
              </a:rPr>
              <a:t>  </a:t>
            </a:r>
            <a:r>
              <a:rPr lang="zh-CN" altLang="en-US" sz="2400" b="1" dirty="0">
                <a:solidFill>
                  <a:srgbClr val="000000"/>
                </a:solidFill>
                <a:latin typeface="等线" panose="02010600030101010101" pitchFamily="2" charset="-122"/>
                <a:cs typeface="Arial" panose="020B0604020202020204" pitchFamily="34" charset="0"/>
              </a:rPr>
              <a:t>分析解决问题时可能遇到的典型的逻辑关系</a:t>
            </a:r>
            <a:endParaRPr lang="zh-CN" altLang="en-US" sz="2400" b="1" dirty="0">
              <a:solidFill>
                <a:srgbClr val="000000"/>
              </a:solidFill>
              <a:latin typeface="等线" panose="02010600030101010101" pitchFamily="2" charset="-122"/>
              <a:cs typeface="Arial" panose="020B0604020202020204" pitchFamily="34" charset="0"/>
            </a:endParaRPr>
          </a:p>
          <a:p>
            <a:pPr marL="0" lvl="0" indent="0" defTabSz="914400" eaLnBrk="1" hangingPunct="1">
              <a:lnSpc>
                <a:spcPct val="110000"/>
              </a:lnSpc>
              <a:spcBef>
                <a:spcPct val="50000"/>
              </a:spcBef>
              <a:buClrTx/>
              <a:buFontTx/>
              <a:buChar char="•"/>
            </a:pPr>
            <a:endParaRPr lang="en-US" altLang="zh-CN" sz="2400" b="1" dirty="0">
              <a:solidFill>
                <a:srgbClr val="000000"/>
              </a:solidFill>
              <a:latin typeface="等线" panose="02010600030101010101" pitchFamily="2" charset="-122"/>
              <a:ea typeface="Arial" panose="020B0604020202020204" pitchFamily="34" charset="0"/>
            </a:endParaRPr>
          </a:p>
        </p:txBody>
      </p:sp>
      <p:sp>
        <p:nvSpPr>
          <p:cNvPr id="81933" name="Text Box 17"/>
          <p:cNvSpPr txBox="1"/>
          <p:nvPr/>
        </p:nvSpPr>
        <p:spPr>
          <a:xfrm>
            <a:off x="3814763" y="3316288"/>
            <a:ext cx="3636962" cy="904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lnSpc>
                <a:spcPct val="110000"/>
              </a:lnSpc>
              <a:spcBef>
                <a:spcPct val="50000"/>
              </a:spcBef>
              <a:buClrTx/>
              <a:buFontTx/>
              <a:buChar char="•"/>
            </a:pPr>
            <a:r>
              <a:rPr lang="en-US" altLang="zh-CN" sz="2400" b="1" dirty="0">
                <a:solidFill>
                  <a:srgbClr val="000000"/>
                </a:solidFill>
                <a:latin typeface="等线" panose="02010600030101010101" pitchFamily="2" charset="-122"/>
                <a:cs typeface="Arial" panose="020B0604020202020204" pitchFamily="34" charset="0"/>
              </a:rPr>
              <a:t>  </a:t>
            </a:r>
            <a:r>
              <a:rPr lang="zh-CN" altLang="en-US" sz="2400" b="1" dirty="0">
                <a:solidFill>
                  <a:srgbClr val="000000"/>
                </a:solidFill>
                <a:latin typeface="等线" panose="02010600030101010101" pitchFamily="2" charset="-122"/>
                <a:cs typeface="Arial" panose="020B0604020202020204" pitchFamily="34" charset="0"/>
              </a:rPr>
              <a:t>逻辑结构在计算机内的存储映象</a:t>
            </a:r>
            <a:endParaRPr lang="zh-CN" altLang="en-US" sz="2400" b="1" dirty="0">
              <a:solidFill>
                <a:srgbClr val="000000"/>
              </a:solidFill>
              <a:latin typeface="等线" panose="02010600030101010101" pitchFamily="2" charset="-122"/>
              <a:ea typeface="Arial" panose="020B0604020202020204" pitchFamily="34" charset="0"/>
            </a:endParaRPr>
          </a:p>
        </p:txBody>
      </p:sp>
      <p:sp>
        <p:nvSpPr>
          <p:cNvPr id="81934" name="Text Box 12"/>
          <p:cNvSpPr txBox="1"/>
          <p:nvPr/>
        </p:nvSpPr>
        <p:spPr>
          <a:xfrm>
            <a:off x="2484438" y="2849563"/>
            <a:ext cx="431800" cy="1570037"/>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r" defTabSz="914400" eaLnBrk="1" hangingPunct="1">
              <a:lnSpc>
                <a:spcPct val="120000"/>
              </a:lnSpc>
              <a:spcBef>
                <a:spcPct val="50000"/>
              </a:spcBef>
              <a:buClrTx/>
              <a:buFontTx/>
              <a:buNone/>
            </a:pPr>
            <a:r>
              <a:rPr lang="zh-CN" altLang="en-US" sz="2000" b="1" dirty="0">
                <a:solidFill>
                  <a:schemeClr val="bg1"/>
                </a:solidFill>
                <a:latin typeface="等线" panose="02010600030101010101" pitchFamily="2" charset="-122"/>
              </a:rPr>
              <a:t>物理结构</a:t>
            </a:r>
            <a:r>
              <a:rPr lang="zh-CN" altLang="en-US" sz="2000" b="1" dirty="0">
                <a:solidFill>
                  <a:schemeClr val="bg1"/>
                </a:solidFill>
                <a:latin typeface="等线" panose="02010600030101010101" pitchFamily="2" charset="-122"/>
                <a:cs typeface="Arial" panose="020B0604020202020204" pitchFamily="34" charset="0"/>
              </a:rPr>
              <a:t>       </a:t>
            </a:r>
            <a:endParaRPr lang="zh-CN" altLang="en-US" sz="2000" b="1" dirty="0">
              <a:solidFill>
                <a:schemeClr val="bg1"/>
              </a:solidFill>
              <a:latin typeface="等线" panose="02010600030101010101" pitchFamily="2" charset="-122"/>
              <a:ea typeface="Arial" panose="020B0604020202020204" pitchFamily="34" charset="0"/>
            </a:endParaRPr>
          </a:p>
        </p:txBody>
      </p:sp>
      <p:sp>
        <p:nvSpPr>
          <p:cNvPr id="81935" name="Text Box 12"/>
          <p:cNvSpPr txBox="1"/>
          <p:nvPr/>
        </p:nvSpPr>
        <p:spPr>
          <a:xfrm>
            <a:off x="1908175" y="4121150"/>
            <a:ext cx="649288" cy="7143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r" defTabSz="914400" eaLnBrk="1" hangingPunct="1">
              <a:lnSpc>
                <a:spcPct val="120000"/>
              </a:lnSpc>
              <a:spcBef>
                <a:spcPct val="50000"/>
              </a:spcBef>
              <a:buClrTx/>
              <a:buFontTx/>
              <a:buNone/>
            </a:pPr>
            <a:r>
              <a:rPr lang="en-US" altLang="zh-CN" sz="3600" b="1" dirty="0">
                <a:solidFill>
                  <a:srgbClr val="FFFFFF"/>
                </a:solidFill>
                <a:latin typeface="等线" panose="02010600030101010101" pitchFamily="2" charset="-122"/>
                <a:cs typeface="Arial" panose="020B0604020202020204" pitchFamily="34" charset="0"/>
              </a:rPr>
              <a:t>+</a:t>
            </a:r>
            <a:endParaRPr lang="en-US" altLang="zh-CN" sz="3600" b="1" dirty="0">
              <a:solidFill>
                <a:srgbClr val="FFFFFF"/>
              </a:solidFill>
              <a:latin typeface="等线" panose="02010600030101010101" pitchFamily="2" charset="-122"/>
              <a:ea typeface="Arial" panose="020B0604020202020204" pitchFamily="34" charset="0"/>
            </a:endParaRPr>
          </a:p>
        </p:txBody>
      </p:sp>
      <p:sp>
        <p:nvSpPr>
          <p:cNvPr id="81936" name="Line 16"/>
          <p:cNvSpPr/>
          <p:nvPr/>
        </p:nvSpPr>
        <p:spPr>
          <a:xfrm>
            <a:off x="757238" y="5848350"/>
            <a:ext cx="2735262" cy="0"/>
          </a:xfrm>
          <a:prstGeom prst="line">
            <a:avLst/>
          </a:prstGeom>
          <a:ln w="38100" cap="flat" cmpd="sng">
            <a:solidFill>
              <a:srgbClr val="DE6306"/>
            </a:solidFill>
            <a:prstDash val="solid"/>
            <a:headEnd type="none" w="med" len="med"/>
            <a:tailEnd type="none" w="med" len="med"/>
          </a:ln>
          <a:effectLst>
            <a:prstShdw prst="shdw17" dist="17961" dir="2699999">
              <a:srgbClr val="853B04"/>
            </a:prstShdw>
          </a:effectLst>
        </p:spPr>
      </p:sp>
      <p:sp>
        <p:nvSpPr>
          <p:cNvPr id="81937" name="Text Box 14"/>
          <p:cNvSpPr txBox="1"/>
          <p:nvPr/>
        </p:nvSpPr>
        <p:spPr>
          <a:xfrm>
            <a:off x="971550" y="5776913"/>
            <a:ext cx="1584325" cy="57626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r" defTabSz="914400" eaLnBrk="1" hangingPunct="1">
              <a:lnSpc>
                <a:spcPct val="120000"/>
              </a:lnSpc>
              <a:spcBef>
                <a:spcPct val="50000"/>
              </a:spcBef>
              <a:buClrTx/>
              <a:buFontTx/>
              <a:buNone/>
            </a:pPr>
            <a:r>
              <a:rPr lang="zh-CN" altLang="en-US" sz="2800" b="1" dirty="0">
                <a:solidFill>
                  <a:srgbClr val="020603"/>
                </a:solidFill>
                <a:latin typeface="等线" panose="02010600030101010101" pitchFamily="2" charset="-122"/>
                <a:cs typeface="Arial" panose="020B0604020202020204" pitchFamily="34" charset="0"/>
              </a:rPr>
              <a:t>程序       </a:t>
            </a:r>
            <a:endParaRPr lang="zh-CN" altLang="en-US" sz="2800" b="1" dirty="0">
              <a:solidFill>
                <a:srgbClr val="020603"/>
              </a:solidFill>
              <a:latin typeface="等线" panose="02010600030101010101" pitchFamily="2" charset="-122"/>
              <a:ea typeface="Arial" panose="020B0604020202020204" pitchFamily="34" charset="0"/>
            </a:endParaRPr>
          </a:p>
        </p:txBody>
      </p:sp>
      <p:sp>
        <p:nvSpPr>
          <p:cNvPr id="81938" name="Text Box 12"/>
          <p:cNvSpPr txBox="1"/>
          <p:nvPr/>
        </p:nvSpPr>
        <p:spPr>
          <a:xfrm>
            <a:off x="2554288" y="2492375"/>
            <a:ext cx="649287" cy="7143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r" defTabSz="914400" eaLnBrk="1" hangingPunct="1">
              <a:lnSpc>
                <a:spcPct val="120000"/>
              </a:lnSpc>
              <a:spcBef>
                <a:spcPct val="50000"/>
              </a:spcBef>
              <a:buClrTx/>
              <a:buFontTx/>
              <a:buNone/>
            </a:pPr>
            <a:r>
              <a:rPr lang="en-US" altLang="zh-CN" sz="3600" b="1" dirty="0">
                <a:solidFill>
                  <a:srgbClr val="FFFFFF"/>
                </a:solidFill>
                <a:latin typeface="等线" panose="02010600030101010101" pitchFamily="2" charset="-122"/>
                <a:cs typeface="Arial" panose="020B0604020202020204" pitchFamily="34" charset="0"/>
              </a:rPr>
              <a:t>+</a:t>
            </a:r>
            <a:endParaRPr lang="en-US" altLang="zh-CN" sz="3600" b="1" dirty="0">
              <a:solidFill>
                <a:srgbClr val="FFFFFF"/>
              </a:solidFill>
              <a:latin typeface="等线" panose="02010600030101010101" pitchFamily="2" charset="-122"/>
              <a:ea typeface="Arial" panose="020B0604020202020204" pitchFamily="34" charset="0"/>
            </a:endParaRPr>
          </a:p>
        </p:txBody>
      </p:sp>
      <p:sp>
        <p:nvSpPr>
          <p:cNvPr id="67603" name="Text Box 12"/>
          <p:cNvSpPr txBox="1"/>
          <p:nvPr/>
        </p:nvSpPr>
        <p:spPr>
          <a:xfrm>
            <a:off x="3089275" y="1412875"/>
            <a:ext cx="431800" cy="1570038"/>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r" defTabSz="914400" eaLnBrk="1" hangingPunct="1">
              <a:lnSpc>
                <a:spcPct val="120000"/>
              </a:lnSpc>
              <a:spcBef>
                <a:spcPct val="50000"/>
              </a:spcBef>
              <a:buClrTx/>
              <a:buFontTx/>
              <a:buNone/>
            </a:pPr>
            <a:r>
              <a:rPr lang="zh-CN" altLang="en-US" sz="2000" b="1" dirty="0">
                <a:solidFill>
                  <a:schemeClr val="bg1"/>
                </a:solidFill>
                <a:latin typeface="等线" panose="02010600030101010101" pitchFamily="2" charset="-122"/>
              </a:rPr>
              <a:t>逻辑结构</a:t>
            </a:r>
            <a:r>
              <a:rPr lang="zh-CN" altLang="en-US" sz="2000" b="1" dirty="0">
                <a:solidFill>
                  <a:schemeClr val="bg1"/>
                </a:solidFill>
                <a:latin typeface="等线" panose="02010600030101010101" pitchFamily="2" charset="-122"/>
                <a:cs typeface="Arial" panose="020B0604020202020204" pitchFamily="34" charset="0"/>
              </a:rPr>
              <a:t>       </a:t>
            </a:r>
            <a:endParaRPr lang="zh-CN" altLang="en-US" sz="2000" b="1" dirty="0">
              <a:solidFill>
                <a:schemeClr val="bg1"/>
              </a:solidFill>
              <a:latin typeface="等线" panose="02010600030101010101" pitchFamily="2" charset="-122"/>
              <a:ea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6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animBg="1"/>
      <p:bldP spid="30726" grpId="0" animBg="1"/>
      <p:bldP spid="81927" grpId="0" animBg="1"/>
      <p:bldP spid="30728" grpId="0" animBg="1"/>
      <p:bldP spid="27658" grpId="0"/>
      <p:bldP spid="81931" grpId="0"/>
      <p:bldP spid="81933" grpId="0"/>
      <p:bldP spid="81934" grpId="0"/>
      <p:bldP spid="81935" grpId="0"/>
      <p:bldP spid="81937" grpId="0"/>
      <p:bldP spid="819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数据类型</a:t>
            </a:r>
            <a:endParaRPr lang="zh-CN" altLang="en-US" sz="2400" kern="1200" dirty="0">
              <a:latin typeface="+mj-lt"/>
              <a:ea typeface="等线" panose="02010600030101010101" pitchFamily="2" charset="-122"/>
              <a:cs typeface="+mj-cs"/>
            </a:endParaRPr>
          </a:p>
        </p:txBody>
      </p:sp>
      <p:sp>
        <p:nvSpPr>
          <p:cNvPr id="21510" name="Text Box 5"/>
          <p:cNvSpPr>
            <a:spLocks noGrp="1" noChangeArrowheads="1"/>
          </p:cNvSpPr>
          <p:nvPr>
            <p:ph idx="1"/>
          </p:nvPr>
        </p:nvSpPr>
        <p:spPr>
          <a:xfrm>
            <a:off x="511175" y="1079500"/>
            <a:ext cx="8237538" cy="5302250"/>
          </a:xfrm>
        </p:spPr>
        <p:txBody>
          <a:bodyPr vert="horz" wrap="square" lIns="91440" tIns="45720" rIns="91440" bIns="45720" numCol="1" rtlCol="0" anchor="t" anchorCtr="0" compatLnSpc="1">
            <a:normAutofit fontScale="77500" lnSpcReduction="20000"/>
          </a:bodyPr>
          <a:lstStyle/>
          <a:p>
            <a:pPr marL="1143000" marR="0" lvl="2" indent="-228600" algn="l" defTabSz="457200" rtl="0" eaLnBrk="1" fontAlgn="auto" latinLnBrk="0" hangingPunct="1">
              <a:lnSpc>
                <a:spcPct val="100000"/>
              </a:lnSpc>
              <a:spcBef>
                <a:spcPts val="1000"/>
              </a:spcBef>
              <a:spcAft>
                <a:spcPts val="0"/>
              </a:spcAft>
              <a:buClr>
                <a:schemeClr val="accent1"/>
              </a:buClr>
              <a:buSzTx/>
              <a:buFont typeface="Wingdings" panose="05000000000000000000" pitchFamily="2" charset="2"/>
              <a:buNone/>
              <a:defRPr/>
            </a:pPr>
            <a:endPar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20000"/>
              </a:lnSpc>
              <a:spcBef>
                <a:spcPct val="0"/>
              </a:spcBef>
              <a:spcAft>
                <a:spcPts val="0"/>
              </a:spcAft>
              <a:buClrTx/>
              <a:buSzTx/>
              <a:buFont typeface="Wingdings 3" panose="05040102010807070707" pitchFamily="18" charset="2"/>
              <a:buNone/>
              <a:defRPr/>
            </a:pPr>
            <a:r>
              <a:rPr kumimoji="0" lang="zh-CN" altLang="en-US" sz="3600" b="1" i="1" u="sng"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数据类型</a:t>
            </a:r>
            <a:r>
              <a:rPr kumimoji="0" lang="zh-CN" altLang="en-US" sz="3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：是和数据结构密切相关的一个概念，用以刻画（程序）操作对象的特性，是一个值的集合和定义在这个值集上的一组操作的总称。</a:t>
            </a:r>
            <a:endParaRPr kumimoji="0" lang="en-US" altLang="zh-CN" sz="3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20000"/>
              </a:lnSpc>
              <a:spcBef>
                <a:spcPct val="0"/>
              </a:spcBef>
              <a:spcAft>
                <a:spcPts val="0"/>
              </a:spcAft>
              <a:buClrTx/>
              <a:buSzTx/>
              <a:buFont typeface="Wingdings 3" panose="05040102010807070707" pitchFamily="18" charset="2"/>
              <a:buNone/>
              <a:defRPr/>
            </a:pPr>
            <a:r>
              <a:rPr kumimoji="0"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mn-cs"/>
              </a:rPr>
              <a:t>      数据类型</a:t>
            </a:r>
            <a:r>
              <a:rPr kumimoji="0"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mn-cs"/>
              </a:rPr>
              <a:t>=</a:t>
            </a:r>
            <a:r>
              <a:rPr kumimoji="0"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mn-cs"/>
              </a:rPr>
              <a:t>值的集合 </a:t>
            </a:r>
            <a:r>
              <a:rPr kumimoji="0"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mn-cs"/>
              </a:rPr>
              <a:t>+ </a:t>
            </a:r>
            <a:r>
              <a:rPr kumimoji="0"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mn-cs"/>
              </a:rPr>
              <a:t>值集合上的一组操作</a:t>
            </a:r>
            <a:endParaRPr kumimoji="0" lang="zh-CN" altLang="en-US" sz="31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742950" marR="0" lvl="1" indent="-285750" algn="l" defTabSz="457200" rtl="0" eaLnBrk="1" fontAlgn="auto" latinLnBrk="0" hangingPunct="1">
              <a:lnSpc>
                <a:spcPct val="120000"/>
              </a:lnSpc>
              <a:spcBef>
                <a:spcPts val="0"/>
              </a:spcBef>
              <a:spcAft>
                <a:spcPts val="0"/>
              </a:spcAft>
              <a:buClr>
                <a:schemeClr val="accent1"/>
              </a:buClr>
              <a:buSzTx/>
              <a:buFont typeface="Wingdings 3" panose="05040102010807070707" pitchFamily="18" charset="2"/>
              <a:buChar char=""/>
              <a:defRPr/>
            </a:pPr>
            <a:r>
              <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例：</a:t>
            </a:r>
            <a:r>
              <a:rPr kumimoji="0" lang="en-US" altLang="zh-CN"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Times New Roman" panose="02020603050405020304" pitchFamily="18" charset="0"/>
              </a:rPr>
              <a:t>C</a:t>
            </a:r>
            <a:r>
              <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语言中的整型</a:t>
            </a:r>
            <a:endPar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1143000" marR="0" lvl="2" indent="-228600" algn="l" defTabSz="457200" rtl="0" eaLnBrk="1" fontAlgn="auto" latinLnBrk="0" hangingPunct="1">
              <a:lnSpc>
                <a:spcPct val="120000"/>
              </a:lnSpc>
              <a:spcBef>
                <a:spcPts val="0"/>
              </a:spcBef>
              <a:spcAft>
                <a:spcPts val="0"/>
              </a:spcAft>
              <a:buClr>
                <a:schemeClr val="accent1"/>
              </a:buClr>
              <a:buSzTx/>
              <a:buFont typeface="Wingdings 3" panose="05040102010807070707" pitchFamily="18" charset="2"/>
              <a:buChar char=""/>
              <a:defRPr/>
            </a:pPr>
            <a:r>
              <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值：定义在某区间上的整数</a:t>
            </a:r>
            <a:endPar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1143000" marR="0" lvl="2" indent="-228600" algn="l" defTabSz="457200" rtl="0" eaLnBrk="1" fontAlgn="auto" latinLnBrk="0" hangingPunct="1">
              <a:lnSpc>
                <a:spcPct val="120000"/>
              </a:lnSpc>
              <a:spcBef>
                <a:spcPts val="0"/>
              </a:spcBef>
              <a:spcAft>
                <a:spcPts val="0"/>
              </a:spcAft>
              <a:buClr>
                <a:schemeClr val="accent1"/>
              </a:buClr>
              <a:buSzTx/>
              <a:buFont typeface="Wingdings 3" panose="05040102010807070707" pitchFamily="18" charset="2"/>
              <a:buChar char=""/>
              <a:defRPr/>
            </a:pPr>
            <a:r>
              <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操作：加、减、乘、除、取模</a:t>
            </a:r>
            <a:endPar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20000"/>
              </a:lnSpc>
              <a:spcBef>
                <a:spcPts val="0"/>
              </a:spcBef>
              <a:spcAft>
                <a:spcPts val="0"/>
              </a:spcAft>
              <a:buClr>
                <a:schemeClr val="accent1"/>
              </a:buClr>
              <a:buSzTx/>
              <a:buFont typeface="Wingdings 3" panose="05040102010807070707" pitchFamily="18" charset="2"/>
              <a:buChar char=""/>
              <a:defRPr/>
            </a:pPr>
            <a:r>
              <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按值的不同特性分：</a:t>
            </a:r>
            <a:endPar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1143000" marR="0" lvl="2" indent="-228600" algn="l" defTabSz="457200" rtl="0" eaLnBrk="1" fontAlgn="auto" latinLnBrk="0" hangingPunct="1">
              <a:lnSpc>
                <a:spcPct val="120000"/>
              </a:lnSpc>
              <a:spcBef>
                <a:spcPts val="0"/>
              </a:spcBef>
              <a:spcAft>
                <a:spcPts val="0"/>
              </a:spcAft>
              <a:buClr>
                <a:schemeClr val="accent1"/>
              </a:buClr>
              <a:buSzTx/>
              <a:buFont typeface="Wingdings 3" panose="05040102010807070707" pitchFamily="18" charset="2"/>
              <a:buChar char=""/>
              <a:defRPr/>
            </a:pPr>
            <a:r>
              <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原子类型：值不可再分</a:t>
            </a:r>
            <a:endPar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1600200" marR="0" lvl="3" indent="-228600" algn="l" defTabSz="457200" rtl="0" eaLnBrk="1" fontAlgn="auto" latinLnBrk="0" hangingPunct="1">
              <a:lnSpc>
                <a:spcPct val="120000"/>
              </a:lnSpc>
              <a:spcBef>
                <a:spcPts val="0"/>
              </a:spcBef>
              <a:spcAft>
                <a:spcPts val="0"/>
              </a:spcAft>
              <a:buClr>
                <a:schemeClr val="accent1"/>
              </a:buClr>
              <a:buSzTx/>
              <a:buFont typeface="Wingdings 3" panose="05040102010807070707" pitchFamily="18" charset="2"/>
              <a:buChar char=""/>
              <a:defRPr/>
            </a:pPr>
            <a:r>
              <a:rPr kumimoji="0" lang="en-US" altLang="zh-CN"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Times New Roman" panose="02020603050405020304" pitchFamily="18" charset="0"/>
              </a:rPr>
              <a:t>C</a:t>
            </a:r>
            <a:r>
              <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的五种基本数据类型</a:t>
            </a:r>
            <a:r>
              <a:rPr kumimoji="0" lang="en-US" altLang="zh-CN"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Times New Roman" panose="02020603050405020304" pitchFamily="18" charset="0"/>
              </a:rPr>
              <a:t>: char, int, float, double, void</a:t>
            </a:r>
            <a:endParaRPr kumimoji="0" lang="en-US" altLang="zh-CN"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1143000" marR="0" lvl="2" indent="-228600" algn="l" defTabSz="457200" rtl="0" eaLnBrk="1" fontAlgn="auto" latinLnBrk="0" hangingPunct="1">
              <a:lnSpc>
                <a:spcPct val="120000"/>
              </a:lnSpc>
              <a:spcBef>
                <a:spcPts val="0"/>
              </a:spcBef>
              <a:spcAft>
                <a:spcPts val="0"/>
              </a:spcAft>
              <a:buClr>
                <a:schemeClr val="accent1"/>
              </a:buClr>
              <a:buSzTx/>
              <a:buFont typeface="Wingdings 3" panose="05040102010807070707" pitchFamily="18" charset="2"/>
              <a:buChar char=""/>
              <a:defRPr/>
            </a:pPr>
            <a:r>
              <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结构类型：值由若干个成分按某种结构组成</a:t>
            </a:r>
            <a:endParaRPr kumimoji="0" lang="zh-CN" altLang="en-US" sz="31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69636"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69637"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0">
                                            <p:txEl>
                                              <p:charRg st="90" end="10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10">
                                            <p:txEl>
                                              <p:charRg st="100" end="1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10">
                                            <p:txEl>
                                              <p:charRg st="113" end="12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10">
                                            <p:txEl>
                                              <p:charRg st="64" end="9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10">
                                            <p:txEl>
                                              <p:charRg st="127" end="13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10">
                                            <p:txEl>
                                              <p:charRg st="138" end="14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10">
                                            <p:txEl>
                                              <p:charRg st="149" end="19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10">
                                            <p:txEl>
                                              <p:charRg st="192" end="2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抽象数据类型</a:t>
            </a:r>
            <a:endParaRPr lang="zh-CN" altLang="en-US" sz="2400" kern="1200" dirty="0">
              <a:latin typeface="+mj-lt"/>
              <a:ea typeface="等线" panose="02010600030101010101" pitchFamily="2" charset="-122"/>
              <a:cs typeface="+mj-cs"/>
            </a:endParaRPr>
          </a:p>
        </p:txBody>
      </p:sp>
      <p:sp>
        <p:nvSpPr>
          <p:cNvPr id="20485" name="Text Box 5"/>
          <p:cNvSpPr>
            <a:spLocks noGrp="1" noChangeArrowheads="1"/>
          </p:cNvSpPr>
          <p:nvPr>
            <p:ph idx="1"/>
          </p:nvPr>
        </p:nvSpPr>
        <p:spPr>
          <a:xfrm>
            <a:off x="804863" y="1265238"/>
            <a:ext cx="8207375" cy="4876800"/>
          </a:xfrm>
        </p:spPr>
        <p:txBody>
          <a:bodyPr vert="horz" wrap="square" lIns="91440" tIns="45720" rIns="91440" bIns="45720" numCol="1" rtlCol="0" anchor="t" anchorCtr="0" compatLnSpc="1">
            <a:normAutofit fontScale="92500" lnSpcReduction="10000"/>
          </a:bodyPr>
          <a:lstStyle/>
          <a:p>
            <a:pPr marL="342900" marR="0" lvl="0" indent="-342900" algn="l" defTabSz="457200" rtl="0" eaLnBrk="1" fontAlgn="auto" latinLnBrk="0" hangingPunct="1">
              <a:lnSpc>
                <a:spcPct val="150000"/>
              </a:lnSpc>
              <a:spcBef>
                <a:spcPct val="0"/>
              </a:spcBef>
              <a:spcAft>
                <a:spcPts val="0"/>
              </a:spcAft>
              <a:buClrTx/>
              <a:buSzTx/>
              <a:buFontTx/>
              <a:buNone/>
              <a:defRPr/>
            </a:pPr>
            <a:r>
              <a:rPr kumimoji="0" lang="zh-CN" altLang="en-US" sz="2400" b="1" i="1" u="sng"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抽象数据类型</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：是指一个数学模型以及定义在该模型上的  </a:t>
            </a:r>
            <a:endPar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一组操作，即数据的逻辑结构</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相关操作。</a:t>
            </a:r>
            <a:endPar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抽象数据类型可分为原子、固定聚合和可变聚合</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3</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种类型</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原子类型：值不可分解。如数位为</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100</a:t>
            </a: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的整数</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固定聚合类型：值由确定数目的成分按某种结构组成。如复数</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可变聚合类型：值的成分数目不确定。如有序整数序列</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400" b="1" i="1" u="sng"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多型数据类型</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：是指其值的成分不确定的数据类型</a:t>
            </a: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742950" marR="0" lvl="1" indent="-28575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线性表</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742950" marR="0" lvl="1" indent="-28575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栈、队列</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742950" marR="0" lvl="1" indent="-28575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树、二叉树</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742950" marR="0" lvl="1" indent="-28575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图</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457200" marR="0" lvl="1" indent="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None/>
              <a:defRPr/>
            </a:pPr>
            <a:endPar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0660"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0661" name="Text Box 3"/>
          <p:cNvSpPr txBox="1"/>
          <p:nvPr/>
        </p:nvSpPr>
        <p:spPr>
          <a:xfrm>
            <a:off x="1219200" y="2917825"/>
            <a:ext cx="6858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70662" name="Text Box 4"/>
          <p:cNvSpPr txBox="1"/>
          <p:nvPr/>
        </p:nvSpPr>
        <p:spPr>
          <a:xfrm>
            <a:off x="1524000" y="3756025"/>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48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48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48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抽象数据类型</a:t>
            </a:r>
            <a:endParaRPr lang="zh-CN" altLang="en-US" sz="2400" kern="1200" dirty="0">
              <a:latin typeface="+mj-lt"/>
              <a:ea typeface="等线" panose="02010600030101010101" pitchFamily="2" charset="-122"/>
              <a:cs typeface="+mj-cs"/>
            </a:endParaRPr>
          </a:p>
        </p:txBody>
      </p:sp>
      <p:sp>
        <p:nvSpPr>
          <p:cNvPr id="20485" name="Text Box 5"/>
          <p:cNvSpPr>
            <a:spLocks noGrp="1" noChangeArrowheads="1"/>
          </p:cNvSpPr>
          <p:nvPr>
            <p:ph idx="1"/>
          </p:nvPr>
        </p:nvSpPr>
        <p:spPr>
          <a:xfrm>
            <a:off x="944563" y="1468438"/>
            <a:ext cx="8207375" cy="4876800"/>
          </a:xfrm>
        </p:spPr>
        <p:txBody>
          <a:bodyPr vert="horz" wrap="square" lIns="91440" tIns="45720" rIns="91440" bIns="45720" numCol="1" rtlCol="0" anchor="t" anchorCtr="0" compatLnSpc="1">
            <a:normAutofit fontScale="92500"/>
          </a:bodyPr>
          <a:lstStyle/>
          <a:p>
            <a:pPr marL="342900" marR="0" lvl="0" indent="-34290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抽象数据类型可用三元组（</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S</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P</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）表示。</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
                <a:schemeClr val="hlink"/>
              </a:buClr>
              <a:buSzPct val="50000"/>
              <a:buFont typeface="Wingdings 3" panose="05040102010807070707" pitchFamily="18" charset="2"/>
              <a:buChar char=""/>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ADT</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的定义格式（仅适用于本书）：</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folHlink"/>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ADT</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抽象数据类型名</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endPar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数据对象：</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&lt;</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数据对象的定义</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&gt;      </a:t>
            </a:r>
            <a:endPar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数据关系：</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&lt;</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数据关系的定义</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&gt;     </a:t>
            </a:r>
            <a:endPar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基本操作：</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&lt;</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基本操作的定义</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&gt;    </a:t>
            </a:r>
            <a:endPar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 </a:t>
            </a:r>
            <a:r>
              <a:rPr kumimoji="0" lang="en-US" altLang="zh-CN" sz="24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ADT</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抽象数据类型名</a:t>
            </a:r>
            <a:endPar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伪码</a:t>
            </a:r>
            <a:r>
              <a:rPr kumimoji="0" lang="en-US" altLang="zh-CN" sz="2400" b="1"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 </a:t>
            </a:r>
            <a:r>
              <a:rPr kumimoji="0" lang="zh-CN" altLang="en-US" sz="2400" b="1"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以夹杂程序语法和自然语言的形式来描述解决问题的方法</a:t>
            </a:r>
            <a:endPar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endParaRPr kumimoji="0" lang="zh-CN" altLang="en-US" sz="20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等线" panose="02010600030101010101" pitchFamily="2" charset="-122"/>
              <a:cs typeface="+mn-cs"/>
            </a:endParaRPr>
          </a:p>
        </p:txBody>
      </p:sp>
      <p:sp>
        <p:nvSpPr>
          <p:cNvPr id="71684"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1685" name="Text Box 3"/>
          <p:cNvSpPr txBox="1"/>
          <p:nvPr/>
        </p:nvSpPr>
        <p:spPr>
          <a:xfrm>
            <a:off x="1219200" y="2917825"/>
            <a:ext cx="6858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71686" name="Text Box 4"/>
          <p:cNvSpPr txBox="1"/>
          <p:nvPr/>
        </p:nvSpPr>
        <p:spPr>
          <a:xfrm>
            <a:off x="1524000" y="3756025"/>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20493" name="AutoShape 13"/>
          <p:cNvSpPr>
            <a:spLocks noChangeArrowheads="1"/>
          </p:cNvSpPr>
          <p:nvPr/>
        </p:nvSpPr>
        <p:spPr bwMode="auto">
          <a:xfrm rot="19213046">
            <a:off x="2687638" y="2522538"/>
            <a:ext cx="2174875" cy="153988"/>
          </a:xfrm>
          <a:prstGeom prst="rightArrow">
            <a:avLst>
              <a:gd name="adj1" fmla="val 50000"/>
              <a:gd name="adj2" fmla="val 407422"/>
            </a:avLst>
          </a:prstGeom>
          <a:gradFill rotWithShape="1">
            <a:gsLst>
              <a:gs pos="0">
                <a:schemeClr val="accent1">
                  <a:alpha val="20000"/>
                </a:schemeClr>
              </a:gs>
              <a:gs pos="100000">
                <a:schemeClr val="accent1">
                  <a:gamma/>
                  <a:shade val="46275"/>
                  <a:invGamma/>
                </a:schemeClr>
              </a:gs>
            </a:gsLst>
            <a:lin ang="540000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Tahoma" panose="020B0604030504040204" pitchFamily="34" charset="0"/>
              <a:ea typeface="等线" panose="02010600030101010101" pitchFamily="2" charset="-122"/>
              <a:cs typeface="+mn-cs"/>
            </a:endParaRPr>
          </a:p>
        </p:txBody>
      </p:sp>
      <p:sp>
        <p:nvSpPr>
          <p:cNvPr id="20494" name="AutoShape 14"/>
          <p:cNvSpPr>
            <a:spLocks noChangeArrowheads="1"/>
          </p:cNvSpPr>
          <p:nvPr/>
        </p:nvSpPr>
        <p:spPr bwMode="auto">
          <a:xfrm rot="19213046">
            <a:off x="2619375" y="2762250"/>
            <a:ext cx="2932113" cy="171450"/>
          </a:xfrm>
          <a:prstGeom prst="rightArrow">
            <a:avLst>
              <a:gd name="adj1" fmla="val 50000"/>
              <a:gd name="adj2" fmla="val 495073"/>
            </a:avLst>
          </a:prstGeom>
          <a:gradFill rotWithShape="1">
            <a:gsLst>
              <a:gs pos="0">
                <a:schemeClr val="accent1">
                  <a:alpha val="20000"/>
                </a:schemeClr>
              </a:gs>
              <a:gs pos="100000">
                <a:schemeClr val="accent1">
                  <a:gamma/>
                  <a:shade val="46275"/>
                  <a:invGamma/>
                </a:schemeClr>
              </a:gs>
            </a:gsLst>
            <a:lin ang="540000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Tahoma" panose="020B0604030504040204" pitchFamily="34" charset="0"/>
              <a:ea typeface="等线" panose="02010600030101010101" pitchFamily="2" charset="-122"/>
              <a:cs typeface="+mn-cs"/>
            </a:endParaRPr>
          </a:p>
        </p:txBody>
      </p:sp>
      <p:sp>
        <p:nvSpPr>
          <p:cNvPr id="20495" name="AutoShape 15"/>
          <p:cNvSpPr>
            <a:spLocks noChangeArrowheads="1"/>
          </p:cNvSpPr>
          <p:nvPr/>
        </p:nvSpPr>
        <p:spPr bwMode="auto">
          <a:xfrm rot="19213046">
            <a:off x="2560638" y="3043238"/>
            <a:ext cx="3594100" cy="188913"/>
          </a:xfrm>
          <a:prstGeom prst="rightArrow">
            <a:avLst>
              <a:gd name="adj1" fmla="val 50000"/>
              <a:gd name="adj2" fmla="val 738092"/>
            </a:avLst>
          </a:prstGeom>
          <a:gradFill rotWithShape="1">
            <a:gsLst>
              <a:gs pos="0">
                <a:schemeClr val="accent1">
                  <a:alpha val="20000"/>
                </a:schemeClr>
              </a:gs>
              <a:gs pos="100000">
                <a:schemeClr val="accent1">
                  <a:gamma/>
                  <a:shade val="46275"/>
                  <a:invGamma/>
                </a:schemeClr>
              </a:gs>
            </a:gsLst>
            <a:lin ang="540000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Tahoma" panose="020B0604030504040204" pitchFamily="34" charset="0"/>
              <a:ea typeface="等线" panose="02010600030101010101" pitchFamily="2" charset="-122"/>
              <a:cs typeface="+mn-cs"/>
            </a:endParaRPr>
          </a:p>
        </p:txBody>
      </p:sp>
      <p:sp>
        <p:nvSpPr>
          <p:cNvPr id="20496" name="AutoShape 16"/>
          <p:cNvSpPr/>
          <p:nvPr/>
        </p:nvSpPr>
        <p:spPr>
          <a:xfrm>
            <a:off x="185738" y="3898900"/>
            <a:ext cx="1439862" cy="431800"/>
          </a:xfrm>
          <a:prstGeom prst="wedgeRoundRectCallout">
            <a:avLst>
              <a:gd name="adj1" fmla="val 41727"/>
              <a:gd name="adj2" fmla="val -123750"/>
              <a:gd name="adj3" fmla="val 16667"/>
            </a:avLst>
          </a:prstGeom>
          <a:solidFill>
            <a:srgbClr val="B8E28E"/>
          </a:solidFill>
          <a:ln w="9525">
            <a:noFill/>
          </a:ln>
          <a:effectLst>
            <a:prstShdw prst="shdw17" dist="17961" dir="2699999">
              <a:srgbClr val="6E8855"/>
            </a:prstShdw>
          </a:effectLst>
        </p:spPr>
        <p:txBody>
          <a:bodyPr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sz="2000" b="1" dirty="0">
                <a:solidFill>
                  <a:srgbClr val="020603"/>
                </a:solidFill>
                <a:latin typeface="等线" panose="02010600030101010101" pitchFamily="2" charset="-122"/>
              </a:rPr>
              <a:t>伪码描述</a:t>
            </a:r>
            <a:endParaRPr lang="zh-CN" altLang="en-US" sz="2000" b="1" dirty="0">
              <a:solidFill>
                <a:srgbClr val="020603"/>
              </a:solidFill>
              <a:latin typeface="等线" panose="02010600030101010101" pitchFamily="2" charset="-122"/>
            </a:endParaRPr>
          </a:p>
        </p:txBody>
      </p:sp>
      <p:sp>
        <p:nvSpPr>
          <p:cNvPr id="20497" name="AutoShape 17"/>
          <p:cNvSpPr/>
          <p:nvPr/>
        </p:nvSpPr>
        <p:spPr>
          <a:xfrm>
            <a:off x="1485900" y="3270250"/>
            <a:ext cx="114300" cy="655638"/>
          </a:xfrm>
          <a:prstGeom prst="leftBrace">
            <a:avLst>
              <a:gd name="adj1" fmla="val 49713"/>
              <a:gd name="adj2" fmla="val 50000"/>
            </a:avLst>
          </a:prstGeom>
          <a:noFill/>
          <a:ln w="9525" cap="flat" cmpd="sng">
            <a:solidFill>
              <a:srgbClr val="DE6306"/>
            </a:solidFill>
            <a:prstDash val="solid"/>
            <a:headEnd type="none" w="med" len="med"/>
            <a:tailEnd type="none" w="med" len="med"/>
          </a:ln>
          <a:effectLst>
            <a:prstShdw prst="shdw17" dist="17961" dir="2699999">
              <a:srgbClr val="853B04"/>
            </a:prst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endParaRPr lang="zh-CN" altLang="zh-CN" dirty="0">
              <a:solidFill>
                <a:srgbClr val="020603"/>
              </a:solidFill>
              <a:latin typeface="等线"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3" grpId="0" animBg="1"/>
      <p:bldP spid="20494" grpId="0" animBg="1"/>
      <p:bldP spid="20495" grpId="0" animBg="1"/>
      <p:bldP spid="20496" grpId="0" animBg="1"/>
      <p:bldP spid="2049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抽象数据类型</a:t>
            </a:r>
            <a:endParaRPr lang="zh-CN" altLang="en-US" sz="2400" kern="1200" dirty="0">
              <a:latin typeface="+mj-lt"/>
              <a:ea typeface="等线" panose="02010600030101010101" pitchFamily="2" charset="-122"/>
              <a:cs typeface="+mj-cs"/>
            </a:endParaRPr>
          </a:p>
        </p:txBody>
      </p:sp>
      <p:sp>
        <p:nvSpPr>
          <p:cNvPr id="72707" name="Text Box 5"/>
          <p:cNvSpPr>
            <a:spLocks noGrp="1"/>
          </p:cNvSpPr>
          <p:nvPr>
            <p:ph idx="1"/>
          </p:nvPr>
        </p:nvSpPr>
        <p:spPr>
          <a:xfrm>
            <a:off x="684213" y="1339850"/>
            <a:ext cx="8208962" cy="4826000"/>
          </a:xfrm>
        </p:spPr>
        <p:txBody>
          <a:bodyPr vert="horz" wrap="square" lIns="91440" tIns="45720" rIns="91440" bIns="45720" anchor="t" anchorCtr="0"/>
          <a:lstStyle/>
          <a:p>
            <a:pPr defTabSz="457200" eaLnBrk="1" hangingPunct="1">
              <a:lnSpc>
                <a:spcPct val="120000"/>
              </a:lnSpc>
              <a:spcBef>
                <a:spcPct val="0"/>
              </a:spcBef>
              <a:buClrTx/>
              <a:buFontTx/>
              <a:buNone/>
            </a:pPr>
            <a:r>
              <a:rPr lang="zh-CN" altLang="en-US" sz="2000" kern="1200" dirty="0">
                <a:latin typeface="Times New Roman" panose="02020603050405020304" pitchFamily="18" charset="0"/>
                <a:ea typeface="等线" panose="02010600030101010101" pitchFamily="2" charset="-122"/>
                <a:cs typeface="+mn-cs"/>
              </a:rPr>
              <a:t>基本操作的定义格式为：</a:t>
            </a:r>
            <a:endParaRPr lang="zh-CN" altLang="en-US" sz="2000" kern="1200" dirty="0">
              <a:latin typeface="Times New Roman" panose="02020603050405020304" pitchFamily="18" charset="0"/>
              <a:ea typeface="等线" panose="02010600030101010101" pitchFamily="2" charset="-122"/>
              <a:cs typeface="+mn-cs"/>
            </a:endParaRPr>
          </a:p>
          <a:p>
            <a:pPr defTabSz="457200" eaLnBrk="1" hangingPunct="1">
              <a:lnSpc>
                <a:spcPct val="120000"/>
              </a:lnSpc>
              <a:spcBef>
                <a:spcPct val="0"/>
              </a:spcBef>
              <a:buClrTx/>
              <a:buFontTx/>
              <a:buNone/>
            </a:pPr>
            <a:r>
              <a:rPr lang="zh-CN" altLang="en-US" sz="2000" kern="1200" dirty="0">
                <a:latin typeface="Times New Roman" panose="02020603050405020304" pitchFamily="18" charset="0"/>
                <a:ea typeface="等线" panose="02010600030101010101" pitchFamily="2" charset="-122"/>
                <a:cs typeface="+mn-cs"/>
              </a:rPr>
              <a:t>                       基本操作名（参数表）</a:t>
            </a:r>
            <a:endParaRPr lang="zh-CN" altLang="en-US" sz="2000" kern="1200" dirty="0">
              <a:latin typeface="Times New Roman" panose="02020603050405020304" pitchFamily="18" charset="0"/>
              <a:ea typeface="等线" panose="02010600030101010101" pitchFamily="2" charset="-122"/>
              <a:cs typeface="+mn-cs"/>
            </a:endParaRPr>
          </a:p>
          <a:p>
            <a:pPr defTabSz="457200" eaLnBrk="1" hangingPunct="1">
              <a:lnSpc>
                <a:spcPct val="120000"/>
              </a:lnSpc>
              <a:spcBef>
                <a:spcPct val="0"/>
              </a:spcBef>
              <a:buClrTx/>
              <a:buFontTx/>
              <a:buNone/>
            </a:pPr>
            <a:r>
              <a:rPr lang="zh-CN" altLang="en-US" sz="2000" kern="1200" dirty="0">
                <a:latin typeface="Times New Roman" panose="02020603050405020304" pitchFamily="18" charset="0"/>
                <a:ea typeface="等线" panose="02010600030101010101" pitchFamily="2" charset="-122"/>
                <a:cs typeface="+mn-cs"/>
              </a:rPr>
              <a:t>                       初始条件：</a:t>
            </a:r>
            <a:r>
              <a:rPr lang="en-US" altLang="zh-CN" sz="2000" kern="1200" dirty="0">
                <a:latin typeface="Times New Roman" panose="02020603050405020304" pitchFamily="18" charset="0"/>
                <a:ea typeface="等线" panose="02010600030101010101" pitchFamily="2" charset="-122"/>
                <a:cs typeface="+mn-cs"/>
              </a:rPr>
              <a:t>…</a:t>
            </a:r>
            <a:endParaRPr lang="en-US" altLang="zh-CN" sz="2000" kern="1200" dirty="0">
              <a:latin typeface="Times New Roman" panose="02020603050405020304" pitchFamily="18" charset="0"/>
              <a:ea typeface="等线" panose="02010600030101010101" pitchFamily="2" charset="-122"/>
              <a:cs typeface="+mn-cs"/>
            </a:endParaRPr>
          </a:p>
          <a:p>
            <a:pPr defTabSz="457200" eaLnBrk="1" hangingPunct="1">
              <a:lnSpc>
                <a:spcPct val="120000"/>
              </a:lnSpc>
              <a:spcBef>
                <a:spcPct val="0"/>
              </a:spcBef>
              <a:buClrTx/>
              <a:buFontTx/>
              <a:buNone/>
            </a:pPr>
            <a:r>
              <a:rPr lang="en-US" altLang="zh-CN" sz="2000" kern="1200" dirty="0">
                <a:latin typeface="Times New Roman" panose="02020603050405020304" pitchFamily="18" charset="0"/>
                <a:ea typeface="等线" panose="02010600030101010101" pitchFamily="2" charset="-122"/>
                <a:cs typeface="+mn-cs"/>
              </a:rPr>
              <a:t>                       </a:t>
            </a:r>
            <a:r>
              <a:rPr lang="zh-CN" altLang="en-US" sz="2000" kern="1200" dirty="0">
                <a:latin typeface="Times New Roman" panose="02020603050405020304" pitchFamily="18" charset="0"/>
                <a:ea typeface="等线" panose="02010600030101010101" pitchFamily="2" charset="-122"/>
                <a:cs typeface="+mn-cs"/>
              </a:rPr>
              <a:t>操作结果：</a:t>
            </a:r>
            <a:r>
              <a:rPr lang="en-US" altLang="zh-CN" sz="2000" kern="1200" dirty="0">
                <a:latin typeface="Times New Roman" panose="02020603050405020304" pitchFamily="18" charset="0"/>
                <a:ea typeface="等线" panose="02010600030101010101" pitchFamily="2" charset="-122"/>
                <a:cs typeface="+mn-cs"/>
              </a:rPr>
              <a:t>…</a:t>
            </a:r>
            <a:endParaRPr lang="en-US" altLang="zh-CN" sz="2000" kern="1200" dirty="0">
              <a:latin typeface="Times New Roman" panose="02020603050405020304" pitchFamily="18" charset="0"/>
              <a:ea typeface="等线" panose="02010600030101010101" pitchFamily="2" charset="-122"/>
              <a:cs typeface="+mn-cs"/>
            </a:endParaRPr>
          </a:p>
          <a:p>
            <a:pPr defTabSz="457200" eaLnBrk="1" hangingPunct="1">
              <a:lnSpc>
                <a:spcPct val="120000"/>
              </a:lnSpc>
            </a:pPr>
            <a:r>
              <a:rPr lang="zh-CN" altLang="en-US" sz="2000" kern="1200" dirty="0">
                <a:latin typeface="等线" panose="02010600030101010101" pitchFamily="2" charset="-122"/>
                <a:ea typeface="等线" panose="02010600030101010101" pitchFamily="2" charset="-122"/>
                <a:cs typeface="+mn-cs"/>
              </a:rPr>
              <a:t>初始条件描述操作执行前数据结构和参数应满足的条件，若不满足，则操作失败，并返回相应出错信息。若初始条件为空，则省略之。</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120000"/>
              </a:lnSpc>
            </a:pPr>
            <a:r>
              <a:rPr lang="zh-CN" altLang="en-US" sz="2000" kern="1200" dirty="0">
                <a:latin typeface="等线" panose="02010600030101010101" pitchFamily="2" charset="-122"/>
                <a:ea typeface="等线" panose="02010600030101010101" pitchFamily="2" charset="-122"/>
                <a:cs typeface="+mn-cs"/>
              </a:rPr>
              <a:t>操作结果说明操作正常完成之后数据结构的变化状况和应返回的结果</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120000"/>
              </a:lnSpc>
            </a:pPr>
            <a:r>
              <a:rPr lang="zh-CN" altLang="en-US" sz="2000" kern="1200" dirty="0">
                <a:latin typeface="等线" panose="02010600030101010101" pitchFamily="2" charset="-122"/>
                <a:ea typeface="等线" panose="02010600030101010101" pitchFamily="2" charset="-122"/>
                <a:cs typeface="+mn-cs"/>
              </a:rPr>
              <a:t>参数表有两种参数：</a:t>
            </a:r>
            <a:endParaRPr lang="zh-CN" altLang="en-US" sz="20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kern="1200" dirty="0">
                <a:latin typeface="等线" panose="02010600030101010101" pitchFamily="2" charset="-122"/>
                <a:ea typeface="等线" panose="02010600030101010101" pitchFamily="2" charset="-122"/>
                <a:cs typeface="+mn-cs"/>
              </a:rPr>
              <a:t>赋值参数：只为操作提供输入值；</a:t>
            </a:r>
            <a:endParaRPr lang="zh-CN" altLang="en-US"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kern="1200" dirty="0">
                <a:latin typeface="等线" panose="02010600030101010101" pitchFamily="2" charset="-122"/>
                <a:ea typeface="等线" panose="02010600030101010101" pitchFamily="2" charset="-122"/>
                <a:cs typeface="+mn-cs"/>
              </a:rPr>
              <a:t>引用参数：以</a:t>
            </a:r>
            <a:r>
              <a:rPr lang="en-US" altLang="zh-CN" kern="1200" dirty="0">
                <a:solidFill>
                  <a:srgbClr val="C00000"/>
                </a:solidFill>
                <a:latin typeface="等线" panose="02010600030101010101" pitchFamily="2" charset="-122"/>
                <a:ea typeface="等线" panose="02010600030101010101" pitchFamily="2" charset="-122"/>
                <a:cs typeface="+mn-cs"/>
              </a:rPr>
              <a:t>&amp;</a:t>
            </a:r>
            <a:r>
              <a:rPr lang="zh-CN" altLang="en-US" kern="1200" dirty="0">
                <a:latin typeface="等线" panose="02010600030101010101" pitchFamily="2" charset="-122"/>
                <a:ea typeface="等线" panose="02010600030101010101" pitchFamily="2" charset="-122"/>
                <a:cs typeface="+mn-cs"/>
              </a:rPr>
              <a:t>打头， 除可提供输入值外，还将返回操作结果。</a:t>
            </a:r>
            <a:endParaRPr lang="zh-CN" altLang="en-US" kern="1200" dirty="0">
              <a:latin typeface="等线" panose="02010600030101010101" pitchFamily="2" charset="-122"/>
              <a:ea typeface="等线" panose="02010600030101010101" pitchFamily="2" charset="-122"/>
              <a:cs typeface="+mn-cs"/>
            </a:endParaRPr>
          </a:p>
        </p:txBody>
      </p:sp>
      <p:sp>
        <p:nvSpPr>
          <p:cNvPr id="72708"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2709"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a:xfrm>
            <a:off x="1344613" y="620713"/>
            <a:ext cx="6477000" cy="86836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抽象数据类型描述示例</a:t>
            </a:r>
            <a:endParaRPr lang="zh-CN" altLang="en-US" sz="2400" kern="1200" dirty="0">
              <a:latin typeface="+mj-lt"/>
              <a:ea typeface="等线" panose="02010600030101010101" pitchFamily="2" charset="-122"/>
              <a:cs typeface="+mj-cs"/>
            </a:endParaRPr>
          </a:p>
        </p:txBody>
      </p:sp>
      <p:sp>
        <p:nvSpPr>
          <p:cNvPr id="88067" name="Rectangle 3"/>
          <p:cNvSpPr>
            <a:spLocks noGrp="1" noChangeArrowheads="1"/>
          </p:cNvSpPr>
          <p:nvPr>
            <p:ph idx="1"/>
          </p:nvPr>
        </p:nvSpPr>
        <p:spPr>
          <a:xfrm>
            <a:off x="822325" y="1196975"/>
            <a:ext cx="8229600" cy="5660390"/>
          </a:xfrm>
        </p:spPr>
        <p:txBody>
          <a:bodyPr vert="horz" wrap="square" lIns="91440" tIns="45720" rIns="91440" bIns="45720" numCol="1" anchor="t" anchorCtr="0" compatLnSpc="1"/>
          <a:lstStyle/>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例</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抽象数据类型“复数”的形式化描述：</a:t>
            </a:r>
            <a:endPar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50000"/>
              </a:spcBef>
              <a:spcAft>
                <a:spcPct val="0"/>
              </a:spcAft>
              <a:buClr>
                <a:schemeClr val="accent1"/>
              </a:buClr>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ADT Complex{</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数据对象：</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D={c1, c2 | c1, c2∈R(</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实数集</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273050" marR="0" lvl="0" indent="-27305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数据关系：</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R={&lt; c1, c2&gt; | c1</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是复数的实部，</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c2</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是复数的虚部</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基本操作：</a:t>
            </a:r>
            <a:endPar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Create(</a:t>
            </a:r>
            <a:r>
              <a:rPr kumimoji="0" lang="en-US" altLang="zh-CN" sz="20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x,y,&amp;z</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初始条件：</a:t>
            </a:r>
            <a:r>
              <a:rPr kumimoji="0" lang="en-US" altLang="zh-CN" sz="16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x,y</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是已存在的实数</a:t>
            </a:r>
            <a:endPar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12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操作结果：构造复数</a:t>
            </a: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z = </a:t>
            </a:r>
            <a:r>
              <a:rPr kumimoji="0" lang="en-US" altLang="zh-CN" sz="1600" b="1" i="0" u="none" strike="noStrike" kern="1200" cap="none" spc="0" normalizeH="0" baseline="0" noProof="0" dirty="0" err="1">
                <a:ln>
                  <a:noFill/>
                </a:ln>
                <a:solidFill>
                  <a:schemeClr val="tx1"/>
                </a:solidFill>
                <a:effectLst/>
                <a:uLnTx/>
                <a:uFillTx/>
                <a:latin typeface="Times New Roman" panose="02020603050405020304" pitchFamily="18" charset="0"/>
                <a:ea typeface="等线" panose="02010600030101010101" pitchFamily="2" charset="-122"/>
                <a:cs typeface="+mn-cs"/>
              </a:rPr>
              <a:t>x+yi</a:t>
            </a:r>
            <a:endPar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base" latinLnBrk="0" hangingPunct="1">
              <a:lnSpc>
                <a:spcPct val="12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Add(z1,z2,&amp;sum)</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12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初始条件：</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z1</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z2</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是已存在的复数</a:t>
            </a:r>
            <a:endPar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base" latinLnBrk="0" hangingPunct="1">
              <a:lnSpc>
                <a:spcPct val="12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操作结果：用</a:t>
            </a: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sum</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返回</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z1+z2</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的结果</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endPar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Subtract (z1,z2,&amp;difference)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Multiply(z1,z2,&amp;product)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en-US" altLang="zh-CN" sz="20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Get_realpart</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en-US" altLang="zh-CN" sz="20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Get_imagpart</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 ADT Complex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3732"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06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06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06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06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06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806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06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06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06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xfrm>
            <a:off x="1344613" y="620713"/>
            <a:ext cx="6477000" cy="86836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抽象数据类型的实现示例</a:t>
            </a:r>
            <a:endParaRPr lang="zh-CN" altLang="en-US" sz="2400" kern="1200" dirty="0">
              <a:latin typeface="+mj-lt"/>
              <a:ea typeface="等线" panose="02010600030101010101" pitchFamily="2" charset="-122"/>
              <a:cs typeface="+mj-cs"/>
            </a:endParaRPr>
          </a:p>
        </p:txBody>
      </p:sp>
      <p:sp>
        <p:nvSpPr>
          <p:cNvPr id="74755" name="Rectangle 3"/>
          <p:cNvSpPr>
            <a:spLocks noGrp="1"/>
          </p:cNvSpPr>
          <p:nvPr>
            <p:ph idx="1"/>
          </p:nvPr>
        </p:nvSpPr>
        <p:spPr>
          <a:xfrm>
            <a:off x="822325" y="1196975"/>
            <a:ext cx="8229600" cy="4537075"/>
          </a:xfrm>
        </p:spPr>
        <p:txBody>
          <a:bodyPr vert="horz" wrap="square" lIns="91440" tIns="45720" rIns="91440" bIns="45720" anchor="t" anchorCtr="0"/>
          <a:lstStyle/>
          <a:p>
            <a:pPr defTabSz="457200" eaLnBrk="1" hangingPunct="1">
              <a:lnSpc>
                <a:spcPct val="80000"/>
              </a:lnSpc>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a:t>
            </a:r>
            <a:r>
              <a:rPr lang="zh-CN" altLang="en-US" sz="2000" kern="1200" dirty="0">
                <a:latin typeface="等线" panose="02010600030101010101" pitchFamily="2" charset="-122"/>
                <a:ea typeface="等线" panose="02010600030101010101" pitchFamily="2" charset="-122"/>
                <a:cs typeface="+mn-cs"/>
              </a:rPr>
              <a:t>例</a:t>
            </a:r>
            <a:r>
              <a:rPr lang="en-US" altLang="zh-CN" sz="2000" kern="1200" dirty="0">
                <a:latin typeface="等线" panose="02010600030101010101" pitchFamily="2" charset="-122"/>
                <a:ea typeface="等线" panose="02010600030101010101" pitchFamily="2" charset="-122"/>
                <a:cs typeface="+mn-cs"/>
              </a:rPr>
              <a:t>] </a:t>
            </a:r>
            <a:r>
              <a:rPr lang="zh-CN" altLang="en-US" sz="2000" kern="1200" dirty="0">
                <a:latin typeface="等线" panose="02010600030101010101" pitchFamily="2" charset="-122"/>
                <a:ea typeface="等线" panose="02010600030101010101" pitchFamily="2" charset="-122"/>
                <a:cs typeface="+mn-cs"/>
              </a:rPr>
              <a:t>数据类型“复数”的实现：</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typedef struct {</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float realpart;    //</a:t>
            </a:r>
            <a:r>
              <a:rPr lang="zh-CN" altLang="en-US" sz="2000" kern="1200" dirty="0">
                <a:latin typeface="等线" panose="02010600030101010101" pitchFamily="2" charset="-122"/>
                <a:ea typeface="等线" panose="02010600030101010101" pitchFamily="2" charset="-122"/>
                <a:cs typeface="+mn-cs"/>
              </a:rPr>
              <a:t>实部</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zh-CN" altLang="en-US" sz="2000" kern="1200" dirty="0">
                <a:latin typeface="等线" panose="02010600030101010101" pitchFamily="2" charset="-122"/>
                <a:ea typeface="等线" panose="02010600030101010101" pitchFamily="2" charset="-122"/>
                <a:cs typeface="+mn-cs"/>
              </a:rPr>
              <a:t>     </a:t>
            </a:r>
            <a:r>
              <a:rPr lang="en-US" altLang="zh-CN" sz="2000" kern="1200" dirty="0">
                <a:latin typeface="等线" panose="02010600030101010101" pitchFamily="2" charset="-122"/>
                <a:ea typeface="等线" panose="02010600030101010101" pitchFamily="2" charset="-122"/>
                <a:cs typeface="+mn-cs"/>
              </a:rPr>
              <a:t>float imagpart;   //</a:t>
            </a:r>
            <a:r>
              <a:rPr lang="zh-CN" altLang="en-US" sz="2000" kern="1200" dirty="0">
                <a:latin typeface="等线" panose="02010600030101010101" pitchFamily="2" charset="-122"/>
                <a:ea typeface="等线" panose="02010600030101010101" pitchFamily="2" charset="-122"/>
                <a:cs typeface="+mn-cs"/>
              </a:rPr>
              <a:t>虚部</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Complex; //</a:t>
            </a:r>
            <a:r>
              <a:rPr lang="zh-CN" altLang="en-US" sz="2000" kern="1200" dirty="0">
                <a:latin typeface="等线" panose="02010600030101010101" pitchFamily="2" charset="-122"/>
                <a:ea typeface="等线" panose="02010600030101010101" pitchFamily="2" charset="-122"/>
                <a:cs typeface="+mn-cs"/>
              </a:rPr>
              <a:t>复数类型</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void Create(float x, float y, Complex *z)</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a:t>
            </a:r>
            <a:r>
              <a:rPr lang="zh-CN" altLang="en-US" sz="2000" kern="1200" dirty="0">
                <a:latin typeface="等线" panose="02010600030101010101" pitchFamily="2" charset="-122"/>
                <a:ea typeface="等线" panose="02010600030101010101" pitchFamily="2" charset="-122"/>
                <a:cs typeface="+mn-cs"/>
              </a:rPr>
              <a:t>生成一个以</a:t>
            </a:r>
            <a:r>
              <a:rPr lang="en-US" altLang="zh-CN" sz="2000" kern="1200" dirty="0">
                <a:latin typeface="等线" panose="02010600030101010101" pitchFamily="2" charset="-122"/>
                <a:ea typeface="等线" panose="02010600030101010101" pitchFamily="2" charset="-122"/>
                <a:cs typeface="+mn-cs"/>
              </a:rPr>
              <a:t>x</a:t>
            </a:r>
            <a:r>
              <a:rPr lang="zh-CN" altLang="en-US" sz="2000" kern="1200" dirty="0">
                <a:latin typeface="等线" panose="02010600030101010101" pitchFamily="2" charset="-122"/>
                <a:ea typeface="等线" panose="02010600030101010101" pitchFamily="2" charset="-122"/>
                <a:cs typeface="+mn-cs"/>
              </a:rPr>
              <a:t>为实部，</a:t>
            </a:r>
            <a:r>
              <a:rPr lang="en-US" altLang="zh-CN" sz="2000" kern="1200" dirty="0">
                <a:latin typeface="等线" panose="02010600030101010101" pitchFamily="2" charset="-122"/>
                <a:ea typeface="等线" panose="02010600030101010101" pitchFamily="2" charset="-122"/>
                <a:cs typeface="+mn-cs"/>
              </a:rPr>
              <a:t>y</a:t>
            </a:r>
            <a:r>
              <a:rPr lang="zh-CN" altLang="en-US" sz="2000" kern="1200" dirty="0">
                <a:latin typeface="等线" panose="02010600030101010101" pitchFamily="2" charset="-122"/>
                <a:ea typeface="等线" panose="02010600030101010101" pitchFamily="2" charset="-122"/>
                <a:cs typeface="+mn-cs"/>
              </a:rPr>
              <a:t>为虚部的实数，由指针</a:t>
            </a:r>
            <a:r>
              <a:rPr lang="en-US" altLang="zh-CN" sz="2000" kern="1200" dirty="0">
                <a:latin typeface="等线" panose="02010600030101010101" pitchFamily="2" charset="-122"/>
                <a:ea typeface="等线" panose="02010600030101010101" pitchFamily="2" charset="-122"/>
                <a:cs typeface="+mn-cs"/>
              </a:rPr>
              <a:t>z</a:t>
            </a:r>
            <a:r>
              <a:rPr lang="zh-CN" altLang="en-US" sz="2000" kern="1200" dirty="0">
                <a:latin typeface="等线" panose="02010600030101010101" pitchFamily="2" charset="-122"/>
                <a:ea typeface="等线" panose="02010600030101010101" pitchFamily="2" charset="-122"/>
                <a:cs typeface="+mn-cs"/>
              </a:rPr>
              <a:t>指示它</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zh-CN" altLang="en-US" sz="2000" kern="1200" dirty="0">
                <a:latin typeface="等线" panose="02010600030101010101" pitchFamily="2" charset="-122"/>
                <a:ea typeface="等线" panose="02010600030101010101" pitchFamily="2" charset="-122"/>
                <a:cs typeface="+mn-cs"/>
              </a:rPr>
              <a:t>      </a:t>
            </a:r>
            <a:r>
              <a:rPr lang="en-US" altLang="zh-CN" sz="2000" kern="1200" dirty="0">
                <a:latin typeface="等线" panose="02010600030101010101" pitchFamily="2" charset="-122"/>
                <a:ea typeface="等线" panose="02010600030101010101" pitchFamily="2" charset="-122"/>
                <a:cs typeface="+mn-cs"/>
              </a:rPr>
              <a:t>z-&gt;realpart=x;      z-&gt;imagpart=y;</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void Add(Complex z1, Complex z2, Complex </a:t>
            </a:r>
            <a:r>
              <a:rPr lang="en-US" altLang="zh-CN" sz="2000" kern="1200" dirty="0">
                <a:solidFill>
                  <a:srgbClr val="C00000"/>
                </a:solidFill>
                <a:latin typeface="等线" panose="02010600030101010101" pitchFamily="2" charset="-122"/>
                <a:ea typeface="等线" panose="02010600030101010101" pitchFamily="2" charset="-122"/>
                <a:cs typeface="+mn-cs"/>
              </a:rPr>
              <a:t>&amp;</a:t>
            </a:r>
            <a:r>
              <a:rPr lang="en-US" altLang="zh-CN" sz="2000" kern="1200" dirty="0">
                <a:latin typeface="等线" panose="02010600030101010101" pitchFamily="2" charset="-122"/>
                <a:ea typeface="等线" panose="02010600030101010101" pitchFamily="2" charset="-122"/>
                <a:cs typeface="+mn-cs"/>
              </a:rPr>
              <a:t>sum)</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a:t>
            </a:r>
            <a:r>
              <a:rPr lang="zh-CN" altLang="en-US" sz="2000" kern="1200" dirty="0">
                <a:latin typeface="等线" panose="02010600030101010101" pitchFamily="2" charset="-122"/>
                <a:ea typeface="等线" panose="02010600030101010101" pitchFamily="2" charset="-122"/>
                <a:cs typeface="+mn-cs"/>
              </a:rPr>
              <a:t>求复数</a:t>
            </a:r>
            <a:r>
              <a:rPr lang="en-US" altLang="zh-CN" sz="2000" kern="1200" dirty="0">
                <a:latin typeface="等线" panose="02010600030101010101" pitchFamily="2" charset="-122"/>
                <a:ea typeface="等线" panose="02010600030101010101" pitchFamily="2" charset="-122"/>
                <a:cs typeface="+mn-cs"/>
              </a:rPr>
              <a:t>z1</a:t>
            </a:r>
            <a:r>
              <a:rPr lang="zh-CN" altLang="en-US" sz="2000" kern="1200" dirty="0">
                <a:latin typeface="等线" panose="02010600030101010101" pitchFamily="2" charset="-122"/>
                <a:ea typeface="等线" panose="02010600030101010101" pitchFamily="2" charset="-122"/>
                <a:cs typeface="+mn-cs"/>
              </a:rPr>
              <a:t>和复数</a:t>
            </a:r>
            <a:r>
              <a:rPr lang="en-US" altLang="zh-CN" sz="2000" kern="1200" dirty="0">
                <a:latin typeface="等线" panose="02010600030101010101" pitchFamily="2" charset="-122"/>
                <a:ea typeface="等线" panose="02010600030101010101" pitchFamily="2" charset="-122"/>
                <a:cs typeface="+mn-cs"/>
              </a:rPr>
              <a:t>z2</a:t>
            </a:r>
            <a:r>
              <a:rPr lang="zh-CN" altLang="en-US" sz="2000" kern="1200" dirty="0">
                <a:latin typeface="等线" panose="02010600030101010101" pitchFamily="2" charset="-122"/>
                <a:ea typeface="等线" panose="02010600030101010101" pitchFamily="2" charset="-122"/>
                <a:cs typeface="+mn-cs"/>
              </a:rPr>
              <a:t>的和，结果由指针</a:t>
            </a:r>
            <a:r>
              <a:rPr lang="en-US" altLang="zh-CN" sz="2000" kern="1200" dirty="0">
                <a:latin typeface="等线" panose="02010600030101010101" pitchFamily="2" charset="-122"/>
                <a:ea typeface="等线" panose="02010600030101010101" pitchFamily="2" charset="-122"/>
                <a:cs typeface="+mn-cs"/>
              </a:rPr>
              <a:t>sum</a:t>
            </a:r>
            <a:r>
              <a:rPr lang="zh-CN" altLang="en-US" sz="2000" kern="1200" dirty="0">
                <a:latin typeface="等线" panose="02010600030101010101" pitchFamily="2" charset="-122"/>
                <a:ea typeface="等线" panose="02010600030101010101" pitchFamily="2" charset="-122"/>
                <a:cs typeface="+mn-cs"/>
              </a:rPr>
              <a:t>指示</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zh-CN" altLang="en-US" sz="2000" kern="1200" dirty="0">
                <a:latin typeface="等线" panose="02010600030101010101" pitchFamily="2" charset="-122"/>
                <a:ea typeface="等线" panose="02010600030101010101" pitchFamily="2" charset="-122"/>
                <a:cs typeface="+mn-cs"/>
              </a:rPr>
              <a:t>     </a:t>
            </a:r>
            <a:r>
              <a:rPr lang="en-US" altLang="zh-CN" sz="2000" kern="1200" dirty="0">
                <a:latin typeface="等线" panose="02010600030101010101" pitchFamily="2" charset="-122"/>
                <a:ea typeface="等线" panose="02010600030101010101" pitchFamily="2" charset="-122"/>
                <a:cs typeface="+mn-cs"/>
              </a:rPr>
              <a:t>sum.realpart=z1.realpart+z2.realpart;</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sum.imagpart=z1.imagpart+z2.imagpart;</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a:t>
            </a:r>
            <a:endParaRPr lang="en-US" altLang="zh-CN" sz="2000" kern="1200" dirty="0">
              <a:latin typeface="等线" panose="02010600030101010101" pitchFamily="2" charset="-122"/>
              <a:ea typeface="等线" panose="02010600030101010101" pitchFamily="2" charset="-122"/>
              <a:cs typeface="+mn-cs"/>
            </a:endParaRPr>
          </a:p>
        </p:txBody>
      </p:sp>
      <p:sp>
        <p:nvSpPr>
          <p:cNvPr id="74756"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5299" name="Rectangle 2"/>
          <p:cNvSpPr>
            <a:spLocks noGrp="1"/>
          </p:cNvSpPr>
          <p:nvPr>
            <p:ph type="title" idx="4294967295"/>
          </p:nvPr>
        </p:nvSpPr>
        <p:spPr>
          <a:xfrm>
            <a:off x="1476375" y="333375"/>
            <a:ext cx="7793038" cy="1143000"/>
          </a:xfrm>
        </p:spPr>
        <p:txBody>
          <a:bodyPr vert="horz" wrap="square" lIns="91440" tIns="45720" rIns="91440" bIns="45720" anchor="ctr" anchorCtr="0"/>
          <a:lstStyle/>
          <a:p>
            <a:pPr eaLnBrk="1" hangingPunct="1"/>
            <a:r>
              <a:rPr lang="zh-CN" altLang="en-US" b="1" dirty="0">
                <a:latin typeface="等线" panose="02010600030101010101" pitchFamily="2" charset="-122"/>
              </a:rPr>
              <a:t>第一章 绪论</a:t>
            </a:r>
            <a:endParaRPr lang="zh-CN" altLang="en-US" b="1" dirty="0">
              <a:latin typeface="等线" panose="02010600030101010101" pitchFamily="2" charset="-122"/>
            </a:endParaRPr>
          </a:p>
        </p:txBody>
      </p:sp>
      <p:grpSp>
        <p:nvGrpSpPr>
          <p:cNvPr id="55300" name="Group 3"/>
          <p:cNvGrpSpPr/>
          <p:nvPr>
            <p:custDataLst>
              <p:tags r:id="rId1"/>
            </p:custDataLst>
          </p:nvPr>
        </p:nvGrpSpPr>
        <p:grpSpPr>
          <a:xfrm>
            <a:off x="1743075" y="2641600"/>
            <a:ext cx="5311775" cy="688975"/>
            <a:chOff x="720" y="1392"/>
            <a:chExt cx="4058" cy="480"/>
          </a:xfrm>
        </p:grpSpPr>
        <p:sp>
          <p:nvSpPr>
            <p:cNvPr id="7172" name="AutoShape 4"/>
            <p:cNvSpPr>
              <a:spLocks noChangeArrowheads="1"/>
            </p:cNvSpPr>
            <p:nvPr>
              <p:custDataLst>
                <p:tags r:id="rId2"/>
              </p:custDataLst>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9" name="Group 5"/>
            <p:cNvGrpSpPr/>
            <p:nvPr/>
          </p:nvGrpSpPr>
          <p:grpSpPr>
            <a:xfrm>
              <a:off x="730" y="1407"/>
              <a:ext cx="4043" cy="444"/>
              <a:chOff x="744" y="1407"/>
              <a:chExt cx="3988" cy="444"/>
            </a:xfrm>
          </p:grpSpPr>
          <p:sp>
            <p:nvSpPr>
              <p:cNvPr id="7174" name="AutoShape 6"/>
              <p:cNvSpPr>
                <a:spLocks noChangeArrowheads="1"/>
              </p:cNvSpPr>
              <p:nvPr>
                <p:custDataLst>
                  <p:tags r:id="rId3"/>
                </p:custDataLst>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75" name="AutoShape 7"/>
              <p:cNvSpPr>
                <a:spLocks noChangeArrowheads="1"/>
              </p:cNvSpPr>
              <p:nvPr>
                <p:custDataLst>
                  <p:tags r:id="rId4"/>
                </p:custDataLst>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1" name="Group 8"/>
          <p:cNvGrpSpPr/>
          <p:nvPr>
            <p:custDataLst>
              <p:tags r:id="rId5"/>
            </p:custDataLst>
          </p:nvPr>
        </p:nvGrpSpPr>
        <p:grpSpPr>
          <a:xfrm>
            <a:off x="1743075" y="3506788"/>
            <a:ext cx="5311775" cy="688975"/>
            <a:chOff x="720" y="1392"/>
            <a:chExt cx="4058" cy="480"/>
          </a:xfrm>
        </p:grpSpPr>
        <p:sp>
          <p:nvSpPr>
            <p:cNvPr id="7177" name="AutoShape 9"/>
            <p:cNvSpPr>
              <a:spLocks noChangeArrowheads="1"/>
            </p:cNvSpPr>
            <p:nvPr>
              <p:custDataLst>
                <p:tags r:id="rId6"/>
              </p:custDataLst>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5" name="Group 10"/>
            <p:cNvGrpSpPr/>
            <p:nvPr/>
          </p:nvGrpSpPr>
          <p:grpSpPr>
            <a:xfrm>
              <a:off x="730" y="1407"/>
              <a:ext cx="4043" cy="444"/>
              <a:chOff x="744" y="1407"/>
              <a:chExt cx="3988" cy="444"/>
            </a:xfrm>
          </p:grpSpPr>
          <p:sp>
            <p:nvSpPr>
              <p:cNvPr id="7179" name="AutoShape 11"/>
              <p:cNvSpPr>
                <a:spLocks noChangeArrowheads="1"/>
              </p:cNvSpPr>
              <p:nvPr>
                <p:custDataLst>
                  <p:tags r:id="rId7"/>
                </p:custDataLst>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80" name="AutoShape 12"/>
              <p:cNvSpPr>
                <a:spLocks noChangeArrowheads="1"/>
              </p:cNvSpPr>
              <p:nvPr>
                <p:custDataLst>
                  <p:tags r:id="rId8"/>
                </p:custDataLst>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2" name="Group 13"/>
          <p:cNvGrpSpPr/>
          <p:nvPr>
            <p:custDataLst>
              <p:tags r:id="rId9"/>
            </p:custDataLst>
          </p:nvPr>
        </p:nvGrpSpPr>
        <p:grpSpPr>
          <a:xfrm>
            <a:off x="1743075" y="4364038"/>
            <a:ext cx="5311775" cy="688975"/>
            <a:chOff x="720" y="1392"/>
            <a:chExt cx="4058" cy="480"/>
          </a:xfrm>
        </p:grpSpPr>
        <p:sp>
          <p:nvSpPr>
            <p:cNvPr id="7182" name="AutoShape 14"/>
            <p:cNvSpPr>
              <a:spLocks noChangeArrowheads="1"/>
            </p:cNvSpPr>
            <p:nvPr>
              <p:custDataLst>
                <p:tags r:id="rId10"/>
              </p:custDataLst>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1" name="Group 15"/>
            <p:cNvGrpSpPr/>
            <p:nvPr/>
          </p:nvGrpSpPr>
          <p:grpSpPr>
            <a:xfrm>
              <a:off x="730" y="1407"/>
              <a:ext cx="4043" cy="444"/>
              <a:chOff x="744" y="1407"/>
              <a:chExt cx="3988" cy="444"/>
            </a:xfrm>
          </p:grpSpPr>
          <p:sp>
            <p:nvSpPr>
              <p:cNvPr id="7184" name="AutoShape 16"/>
              <p:cNvSpPr>
                <a:spLocks noChangeArrowheads="1"/>
              </p:cNvSpPr>
              <p:nvPr>
                <p:custDataLst>
                  <p:tags r:id="rId11"/>
                </p:custDataLst>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85" name="AutoShape 17"/>
              <p:cNvSpPr>
                <a:spLocks noChangeArrowheads="1"/>
              </p:cNvSpPr>
              <p:nvPr>
                <p:custDataLst>
                  <p:tags r:id="rId12"/>
                </p:custDataLst>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3" name="Group 18"/>
          <p:cNvGrpSpPr/>
          <p:nvPr>
            <p:custDataLst>
              <p:tags r:id="rId13"/>
            </p:custDataLst>
          </p:nvPr>
        </p:nvGrpSpPr>
        <p:grpSpPr>
          <a:xfrm>
            <a:off x="1743075" y="1778000"/>
            <a:ext cx="5311775" cy="688975"/>
            <a:chOff x="720" y="1392"/>
            <a:chExt cx="4058" cy="480"/>
          </a:xfrm>
        </p:grpSpPr>
        <p:sp>
          <p:nvSpPr>
            <p:cNvPr id="7187" name="AutoShape 19"/>
            <p:cNvSpPr>
              <a:spLocks noChangeArrowheads="1"/>
            </p:cNvSpPr>
            <p:nvPr>
              <p:custDataLst>
                <p:tags r:id="rId14"/>
              </p:custDataLst>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17" name="Group 20"/>
            <p:cNvGrpSpPr/>
            <p:nvPr/>
          </p:nvGrpSpPr>
          <p:grpSpPr>
            <a:xfrm>
              <a:off x="730" y="1407"/>
              <a:ext cx="4043" cy="444"/>
              <a:chOff x="744" y="1407"/>
              <a:chExt cx="3988" cy="444"/>
            </a:xfrm>
          </p:grpSpPr>
          <p:sp>
            <p:nvSpPr>
              <p:cNvPr id="7189" name="AutoShape 21"/>
              <p:cNvSpPr>
                <a:spLocks noChangeArrowheads="1"/>
              </p:cNvSpPr>
              <p:nvPr>
                <p:custDataLst>
                  <p:tags r:id="rId15"/>
                </p:custDataLst>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90" name="AutoShape 22"/>
              <p:cNvSpPr>
                <a:spLocks noChangeArrowheads="1"/>
              </p:cNvSpPr>
              <p:nvPr>
                <p:custDataLst>
                  <p:tags r:id="rId16"/>
                </p:custDataLst>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sp>
        <p:nvSpPr>
          <p:cNvPr id="55304" name="Text Box 26"/>
          <p:cNvSpPr txBox="1"/>
          <p:nvPr>
            <p:custDataLst>
              <p:tags r:id="rId17"/>
            </p:custDataLst>
          </p:nvPr>
        </p:nvSpPr>
        <p:spPr>
          <a:xfrm>
            <a:off x="2220913" y="4456113"/>
            <a:ext cx="4495800" cy="51911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rgbClr val="FFFFFF"/>
                </a:solidFill>
                <a:latin typeface="Tahoma" panose="020B0604030504040204" pitchFamily="34" charset="0"/>
              </a:rPr>
              <a:t>算法和算法分析</a:t>
            </a:r>
            <a:r>
              <a:rPr lang="zh-CN" altLang="en-US" sz="2800" dirty="0">
                <a:solidFill>
                  <a:schemeClr val="tx1"/>
                </a:solidFill>
                <a:latin typeface="Tahoma" panose="020B0604030504040204" pitchFamily="34" charset="0"/>
              </a:rPr>
              <a:t>    </a:t>
            </a:r>
            <a:r>
              <a:rPr lang="zh-CN" altLang="en-US" sz="2800" b="1" dirty="0">
                <a:solidFill>
                  <a:srgbClr val="FFFFFF"/>
                </a:solidFill>
                <a:latin typeface="等线" panose="02010600030101010101" pitchFamily="2" charset="-122"/>
                <a:cs typeface="Arial" panose="020B0604020202020204" pitchFamily="34" charset="0"/>
              </a:rPr>
              <a:t>    </a:t>
            </a:r>
            <a:endParaRPr lang="zh-CN" altLang="en-US" sz="2800" b="1" dirty="0">
              <a:solidFill>
                <a:srgbClr val="FFFFFF"/>
              </a:solidFill>
              <a:latin typeface="等线" panose="02010600030101010101" pitchFamily="2" charset="-122"/>
              <a:ea typeface="Arial" panose="020B0604020202020204" pitchFamily="34" charset="0"/>
            </a:endParaRPr>
          </a:p>
        </p:txBody>
      </p:sp>
      <p:pic>
        <p:nvPicPr>
          <p:cNvPr id="55305" name="Picture 27" descr="1"/>
          <p:cNvPicPr>
            <a:picLocks noChangeAspect="1"/>
          </p:cNvPicPr>
          <p:nvPr>
            <p:custDataLst>
              <p:tags r:id="rId18"/>
            </p:custDataLst>
          </p:nvPr>
        </p:nvPicPr>
        <p:blipFill>
          <a:blip r:embed="rId19">
            <a:lum bright="-6000" contrast="24000"/>
          </a:blip>
          <a:srcRect l="42606" t="64474" r="19473"/>
          <a:stretch>
            <a:fillRect/>
          </a:stretch>
        </p:blipFill>
        <p:spPr>
          <a:xfrm>
            <a:off x="1579563" y="4351338"/>
            <a:ext cx="792162" cy="949325"/>
          </a:xfrm>
          <a:prstGeom prst="rect">
            <a:avLst/>
          </a:prstGeom>
          <a:noFill/>
          <a:ln w="9525">
            <a:noFill/>
          </a:ln>
        </p:spPr>
      </p:pic>
      <p:pic>
        <p:nvPicPr>
          <p:cNvPr id="55306" name="Picture 28" descr="1"/>
          <p:cNvPicPr>
            <a:picLocks noChangeAspect="1"/>
          </p:cNvPicPr>
          <p:nvPr>
            <p:custDataLst>
              <p:tags r:id="rId20"/>
            </p:custDataLst>
          </p:nvPr>
        </p:nvPicPr>
        <p:blipFill>
          <a:blip r:embed="rId19">
            <a:lum bright="-6000" contrast="24000"/>
          </a:blip>
          <a:srcRect l="42606" t="64474" r="19473"/>
          <a:stretch>
            <a:fillRect/>
          </a:stretch>
        </p:blipFill>
        <p:spPr>
          <a:xfrm>
            <a:off x="1558925" y="3481388"/>
            <a:ext cx="792163" cy="949325"/>
          </a:xfrm>
          <a:prstGeom prst="rect">
            <a:avLst/>
          </a:prstGeom>
          <a:noFill/>
          <a:ln w="9525">
            <a:noFill/>
          </a:ln>
        </p:spPr>
      </p:pic>
      <p:pic>
        <p:nvPicPr>
          <p:cNvPr id="55307" name="Picture 29" descr="1"/>
          <p:cNvPicPr>
            <a:picLocks noChangeAspect="1"/>
          </p:cNvPicPr>
          <p:nvPr>
            <p:custDataLst>
              <p:tags r:id="rId21"/>
            </p:custDataLst>
          </p:nvPr>
        </p:nvPicPr>
        <p:blipFill>
          <a:blip r:embed="rId19">
            <a:lum bright="-6000" contrast="24000"/>
          </a:blip>
          <a:srcRect l="42606" t="64474" r="19473"/>
          <a:stretch>
            <a:fillRect/>
          </a:stretch>
        </p:blipFill>
        <p:spPr>
          <a:xfrm>
            <a:off x="1558925" y="2630488"/>
            <a:ext cx="792163" cy="949325"/>
          </a:xfrm>
          <a:prstGeom prst="rect">
            <a:avLst/>
          </a:prstGeom>
          <a:noFill/>
          <a:ln w="9525">
            <a:noFill/>
          </a:ln>
        </p:spPr>
      </p:pic>
      <p:pic>
        <p:nvPicPr>
          <p:cNvPr id="55308" name="Picture 30" descr="1"/>
          <p:cNvPicPr>
            <a:picLocks noChangeAspect="1"/>
          </p:cNvPicPr>
          <p:nvPr>
            <p:custDataLst>
              <p:tags r:id="rId22"/>
            </p:custDataLst>
          </p:nvPr>
        </p:nvPicPr>
        <p:blipFill>
          <a:blip r:embed="rId19">
            <a:lum bright="-6000" contrast="24000"/>
          </a:blip>
          <a:srcRect l="42606" t="64474" r="19473"/>
          <a:stretch>
            <a:fillRect/>
          </a:stretch>
        </p:blipFill>
        <p:spPr>
          <a:xfrm>
            <a:off x="1547813" y="1773238"/>
            <a:ext cx="792162" cy="949325"/>
          </a:xfrm>
          <a:prstGeom prst="rect">
            <a:avLst/>
          </a:prstGeom>
          <a:noFill/>
          <a:ln w="9525">
            <a:noFill/>
          </a:ln>
        </p:spPr>
      </p:pic>
      <p:sp>
        <p:nvSpPr>
          <p:cNvPr id="55309" name="Text Box 31"/>
          <p:cNvSpPr txBox="1"/>
          <p:nvPr>
            <p:custDataLst>
              <p:tags r:id="rId23"/>
            </p:custDataLst>
          </p:nvPr>
        </p:nvSpPr>
        <p:spPr>
          <a:xfrm>
            <a:off x="1889125" y="4464050"/>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4</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0" name="Text Box 32"/>
          <p:cNvSpPr txBox="1"/>
          <p:nvPr>
            <p:custDataLst>
              <p:tags r:id="rId24"/>
            </p:custDataLst>
          </p:nvPr>
        </p:nvSpPr>
        <p:spPr>
          <a:xfrm>
            <a:off x="1868488" y="1870075"/>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1</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1" name="Text Box 33"/>
          <p:cNvSpPr txBox="1"/>
          <p:nvPr>
            <p:custDataLst>
              <p:tags r:id="rId25"/>
            </p:custDataLst>
          </p:nvPr>
        </p:nvSpPr>
        <p:spPr>
          <a:xfrm>
            <a:off x="1881188" y="2728913"/>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2</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2" name="Text Box 34"/>
          <p:cNvSpPr txBox="1"/>
          <p:nvPr>
            <p:custDataLst>
              <p:tags r:id="rId26"/>
            </p:custDataLst>
          </p:nvPr>
        </p:nvSpPr>
        <p:spPr>
          <a:xfrm>
            <a:off x="1881188" y="3616325"/>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3</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3" name="Text Box 26"/>
          <p:cNvSpPr txBox="1"/>
          <p:nvPr>
            <p:custDataLst>
              <p:tags r:id="rId27"/>
            </p:custDataLst>
          </p:nvPr>
        </p:nvSpPr>
        <p:spPr>
          <a:xfrm>
            <a:off x="2379663" y="3573463"/>
            <a:ext cx="4495800"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chemeClr val="bg1"/>
                </a:solidFill>
                <a:latin typeface="等线" panose="02010600030101010101" pitchFamily="2" charset="-122"/>
              </a:rPr>
              <a:t>抽象数据类型的表示与实现</a:t>
            </a:r>
            <a:endParaRPr lang="zh-CN" altLang="en-US" sz="2800" b="1" dirty="0">
              <a:solidFill>
                <a:srgbClr val="FFFFFF"/>
              </a:solidFill>
              <a:latin typeface="等线" panose="02010600030101010101" pitchFamily="2" charset="-122"/>
              <a:ea typeface="Arial" panose="020B0604020202020204" pitchFamily="34" charset="0"/>
            </a:endParaRPr>
          </a:p>
        </p:txBody>
      </p:sp>
      <p:sp>
        <p:nvSpPr>
          <p:cNvPr id="55314" name="Text Box 26"/>
          <p:cNvSpPr txBox="1"/>
          <p:nvPr>
            <p:custDataLst>
              <p:tags r:id="rId28"/>
            </p:custDataLst>
          </p:nvPr>
        </p:nvSpPr>
        <p:spPr>
          <a:xfrm>
            <a:off x="2414588" y="2728913"/>
            <a:ext cx="3813175"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rgbClr val="002060"/>
                </a:solidFill>
                <a:latin typeface="等线" panose="02010600030101010101" pitchFamily="2" charset="-122"/>
              </a:rPr>
              <a:t>课程发展史</a:t>
            </a:r>
            <a:endParaRPr lang="zh-CN" altLang="en-US" sz="2800" b="1" dirty="0">
              <a:solidFill>
                <a:srgbClr val="002060"/>
              </a:solidFill>
              <a:latin typeface="等线" panose="02010600030101010101" pitchFamily="2" charset="-122"/>
              <a:ea typeface="Arial" panose="020B0604020202020204" pitchFamily="34" charset="0"/>
            </a:endParaRPr>
          </a:p>
        </p:txBody>
      </p:sp>
      <p:sp>
        <p:nvSpPr>
          <p:cNvPr id="55315" name="矩形 1"/>
          <p:cNvSpPr/>
          <p:nvPr>
            <p:custDataLst>
              <p:tags r:id="rId29"/>
            </p:custDataLst>
          </p:nvPr>
        </p:nvSpPr>
        <p:spPr>
          <a:xfrm>
            <a:off x="2987675" y="1820863"/>
            <a:ext cx="3095625"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
                <a:schemeClr val="tx1"/>
              </a:buClr>
              <a:buFontTx/>
              <a:buNone/>
            </a:pPr>
            <a:r>
              <a:rPr lang="zh-CN" altLang="en-US" sz="2800" b="1" dirty="0">
                <a:solidFill>
                  <a:schemeClr val="bg1"/>
                </a:solidFill>
                <a:latin typeface="等线" panose="02010600030101010101" pitchFamily="2" charset="-122"/>
              </a:rPr>
              <a:t>基本概念及术语    </a:t>
            </a:r>
            <a:endParaRPr lang="zh-CN" altLang="en-US" sz="2800" b="1" dirty="0">
              <a:solidFill>
                <a:schemeClr val="bg1"/>
              </a:solidFill>
              <a:latin typeface="等线" panose="02010600030101010101" pitchFamily="2"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发展史</a:t>
            </a:r>
            <a:endParaRPr lang="zh-CN" altLang="en-US" sz="2800" kern="1200" dirty="0">
              <a:latin typeface="+mj-lt"/>
              <a:ea typeface="等线" panose="02010600030101010101" pitchFamily="2" charset="-122"/>
              <a:cs typeface="+mj-cs"/>
            </a:endParaRPr>
          </a:p>
        </p:txBody>
      </p:sp>
      <p:sp>
        <p:nvSpPr>
          <p:cNvPr id="75779"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5780" name="Text Box 4"/>
          <p:cNvSpPr txBox="1"/>
          <p:nvPr/>
        </p:nvSpPr>
        <p:spPr>
          <a:xfrm>
            <a:off x="1074738" y="2884488"/>
            <a:ext cx="6858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75781" name="Text Box 6"/>
          <p:cNvSpPr txBox="1"/>
          <p:nvPr/>
        </p:nvSpPr>
        <p:spPr>
          <a:xfrm>
            <a:off x="1379538" y="3722688"/>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2059" name="AutoShape 11">
            <a:hlinkClick r:id="" action="ppaction://noaction"/>
          </p:cNvPr>
          <p:cNvSpPr/>
          <p:nvPr/>
        </p:nvSpPr>
        <p:spPr>
          <a:xfrm>
            <a:off x="8027988" y="3684588"/>
            <a:ext cx="647700" cy="576262"/>
          </a:xfrm>
          <a:prstGeom prst="actionButtonInformation">
            <a:avLst/>
          </a:prstGeom>
          <a:solidFill>
            <a:schemeClr val="accent1"/>
          </a:soli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dirty="0">
              <a:solidFill>
                <a:schemeClr val="tx1"/>
              </a:solidFill>
              <a:latin typeface="Tahoma" panose="020B0604030504040204" pitchFamily="34" charset="0"/>
            </a:endParaRPr>
          </a:p>
        </p:txBody>
      </p:sp>
      <p:sp>
        <p:nvSpPr>
          <p:cNvPr id="2061" name="AutoShape 4"/>
          <p:cNvSpPr/>
          <p:nvPr/>
        </p:nvSpPr>
        <p:spPr>
          <a:xfrm>
            <a:off x="2841625" y="4960938"/>
            <a:ext cx="3675063" cy="982662"/>
          </a:xfrm>
          <a:prstGeom prst="roundRect">
            <a:avLst>
              <a:gd name="adj" fmla="val 11505"/>
            </a:avLst>
          </a:prstGeom>
          <a:gradFill rotWithShape="1">
            <a:gsLst>
              <a:gs pos="0">
                <a:schemeClr val="folHlink"/>
              </a:gs>
              <a:gs pos="100000">
                <a:schemeClr val="bg1">
                  <a:alpha val="0"/>
                </a:schemeClr>
              </a:gs>
            </a:gsLst>
            <a:lin ang="0" scaled="1"/>
            <a:tileRect/>
          </a:gra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grpSp>
        <p:nvGrpSpPr>
          <p:cNvPr id="2062" name="Group 13"/>
          <p:cNvGrpSpPr/>
          <p:nvPr/>
        </p:nvGrpSpPr>
        <p:grpSpPr>
          <a:xfrm>
            <a:off x="758825" y="4730750"/>
            <a:ext cx="2238375" cy="1330325"/>
            <a:chOff x="471" y="272"/>
            <a:chExt cx="1161" cy="1539"/>
          </a:xfrm>
        </p:grpSpPr>
        <p:sp>
          <p:nvSpPr>
            <p:cNvPr id="75809" name="Oval 14"/>
            <p:cNvSpPr/>
            <p:nvPr/>
          </p:nvSpPr>
          <p:spPr>
            <a:xfrm>
              <a:off x="471" y="1438"/>
              <a:ext cx="1159" cy="362"/>
            </a:xfrm>
            <a:prstGeom prst="ellipse">
              <a:avLst/>
            </a:prstGeom>
            <a:gradFill rotWithShape="1">
              <a:gsLst>
                <a:gs pos="0">
                  <a:srgbClr val="DE6306"/>
                </a:gs>
                <a:gs pos="50000">
                  <a:srgbClr val="FF9966"/>
                </a:gs>
                <a:gs pos="100000">
                  <a:srgbClr val="DE6306"/>
                </a:gs>
              </a:gsLst>
              <a:lin ang="0" scaled="1"/>
              <a:tileRect/>
            </a:gra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2" name="AutoShape 15"/>
            <p:cNvSpPr>
              <a:spLocks noChangeArrowheads="1"/>
            </p:cNvSpPr>
            <p:nvPr/>
          </p:nvSpPr>
          <p:spPr bwMode="ltGray">
            <a:xfrm>
              <a:off x="473" y="272"/>
              <a:ext cx="1159" cy="1539"/>
            </a:xfrm>
            <a:prstGeom prst="can">
              <a:avLst>
                <a:gd name="adj" fmla="val 33197"/>
              </a:avLst>
            </a:prstGeom>
            <a:gradFill rotWithShape="1">
              <a:gsLst>
                <a:gs pos="0">
                  <a:srgbClr val="DE6306"/>
                </a:gs>
                <a:gs pos="50000">
                  <a:srgbClr val="FF9966">
                    <a:alpha val="50000"/>
                  </a:srgbClr>
                </a:gs>
                <a:gs pos="100000">
                  <a:srgbClr val="DE6306"/>
                </a:gs>
              </a:gsLst>
              <a:lin ang="0" scaled="1"/>
            </a:gradFill>
            <a:ln>
              <a:noFill/>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
        <p:nvSpPr>
          <p:cNvPr id="75785" name="AutoShape 2"/>
          <p:cNvSpPr/>
          <p:nvPr/>
        </p:nvSpPr>
        <p:spPr>
          <a:xfrm>
            <a:off x="2874963" y="1647825"/>
            <a:ext cx="4122737" cy="1003300"/>
          </a:xfrm>
          <a:prstGeom prst="roundRect">
            <a:avLst>
              <a:gd name="adj" fmla="val 11505"/>
            </a:avLst>
          </a:prstGeom>
          <a:gradFill rotWithShape="1">
            <a:gsLst>
              <a:gs pos="0">
                <a:schemeClr val="accent2"/>
              </a:gs>
              <a:gs pos="100000">
                <a:schemeClr val="bg1">
                  <a:alpha val="0"/>
                </a:schemeClr>
              </a:gs>
            </a:gsLst>
            <a:lin ang="0" scaled="1"/>
            <a:tileRect/>
          </a:gradFill>
          <a:ln w="6350">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2066" name="AutoShape 3"/>
          <p:cNvSpPr/>
          <p:nvPr/>
        </p:nvSpPr>
        <p:spPr>
          <a:xfrm>
            <a:off x="2862263" y="2811463"/>
            <a:ext cx="4114800" cy="971550"/>
          </a:xfrm>
          <a:prstGeom prst="roundRect">
            <a:avLst>
              <a:gd name="adj" fmla="val 11505"/>
            </a:avLst>
          </a:prstGeom>
          <a:gradFill rotWithShape="1">
            <a:gsLst>
              <a:gs pos="0">
                <a:srgbClr val="FFCC99"/>
              </a:gs>
              <a:gs pos="100000">
                <a:schemeClr val="bg1">
                  <a:alpha val="0"/>
                </a:schemeClr>
              </a:gs>
            </a:gsLst>
            <a:lin ang="0" scaled="1"/>
            <a:tileRect/>
          </a:gradFill>
          <a:ln w="6350">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2067" name="AutoShape 4"/>
          <p:cNvSpPr/>
          <p:nvPr/>
        </p:nvSpPr>
        <p:spPr>
          <a:xfrm>
            <a:off x="2840038" y="3876675"/>
            <a:ext cx="4137025" cy="982663"/>
          </a:xfrm>
          <a:prstGeom prst="roundRect">
            <a:avLst>
              <a:gd name="adj" fmla="val 11505"/>
            </a:avLst>
          </a:prstGeom>
          <a:gradFill rotWithShape="1">
            <a:gsLst>
              <a:gs pos="0">
                <a:schemeClr val="accent1"/>
              </a:gs>
              <a:gs pos="100000">
                <a:schemeClr val="bg1">
                  <a:alpha val="0"/>
                </a:schemeClr>
              </a:gs>
            </a:gsLst>
            <a:lin ang="0" scaled="1"/>
            <a:tileRect/>
          </a:gradFill>
          <a:ln w="6350">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75788" name="Text Box 6"/>
          <p:cNvSpPr txBox="1"/>
          <p:nvPr/>
        </p:nvSpPr>
        <p:spPr>
          <a:xfrm>
            <a:off x="3522663" y="1668463"/>
            <a:ext cx="5153025" cy="86201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Char char="•"/>
            </a:pPr>
            <a:r>
              <a:rPr lang="en-US" altLang="zh-CN" sz="2000" b="1" dirty="0">
                <a:solidFill>
                  <a:srgbClr val="000000"/>
                </a:solidFill>
                <a:latin typeface="等线" panose="02010600030101010101" pitchFamily="2" charset="-122"/>
                <a:cs typeface="Arial" panose="020B0604020202020204" pitchFamily="34" charset="0"/>
              </a:rPr>
              <a:t> </a:t>
            </a:r>
            <a:r>
              <a:rPr lang="zh-CN" altLang="en-US" sz="2000" b="1" dirty="0">
                <a:solidFill>
                  <a:srgbClr val="000000"/>
                </a:solidFill>
                <a:latin typeface="等线" panose="02010600030101010101" pitchFamily="2" charset="-122"/>
                <a:cs typeface="Arial" panose="020B0604020202020204" pitchFamily="34" charset="0"/>
              </a:rPr>
              <a:t>相关内容散见于其它课程</a:t>
            </a:r>
            <a:endParaRPr lang="zh-CN" altLang="en-US" sz="2000" b="1" dirty="0">
              <a:solidFill>
                <a:srgbClr val="000000"/>
              </a:solidFill>
              <a:latin typeface="等线" panose="02010600030101010101" pitchFamily="2" charset="-122"/>
              <a:cs typeface="Arial" panose="020B0604020202020204" pitchFamily="34" charset="0"/>
            </a:endParaRPr>
          </a:p>
          <a:p>
            <a:pPr marL="0" lvl="0" indent="0" defTabSz="914400" eaLnBrk="1" hangingPunct="1">
              <a:spcBef>
                <a:spcPct val="50000"/>
              </a:spcBef>
              <a:buClrTx/>
              <a:buFontTx/>
              <a:buChar char="•"/>
            </a:pPr>
            <a:r>
              <a:rPr lang="zh-CN" altLang="en-US" sz="2000" b="1" dirty="0">
                <a:solidFill>
                  <a:srgbClr val="000000"/>
                </a:solidFill>
                <a:latin typeface="等线" panose="02010600030101010101" pitchFamily="2" charset="-122"/>
                <a:cs typeface="Arial" panose="020B0604020202020204" pitchFamily="34" charset="0"/>
              </a:rPr>
              <a:t> 图论、集合代数论、关系、数据存储</a:t>
            </a:r>
            <a:endParaRPr lang="zh-CN" altLang="en-US" sz="2000" b="1" dirty="0">
              <a:solidFill>
                <a:srgbClr val="000000"/>
              </a:solidFill>
              <a:latin typeface="等线" panose="02010600030101010101" pitchFamily="2" charset="-122"/>
              <a:ea typeface="Arial" panose="020B0604020202020204" pitchFamily="34" charset="0"/>
            </a:endParaRPr>
          </a:p>
        </p:txBody>
      </p:sp>
      <p:sp>
        <p:nvSpPr>
          <p:cNvPr id="2069" name="Text Box 7"/>
          <p:cNvSpPr txBox="1"/>
          <p:nvPr/>
        </p:nvSpPr>
        <p:spPr>
          <a:xfrm>
            <a:off x="3522663" y="2749550"/>
            <a:ext cx="4865687" cy="10604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Char char="•"/>
            </a:pPr>
            <a:r>
              <a:rPr lang="en-US" altLang="zh-CN" b="1" dirty="0">
                <a:solidFill>
                  <a:srgbClr val="000000"/>
                </a:solidFill>
                <a:latin typeface="等线" panose="02010600030101010101" pitchFamily="2" charset="-122"/>
                <a:cs typeface="Arial" panose="020B0604020202020204" pitchFamily="34" charset="0"/>
              </a:rPr>
              <a:t> </a:t>
            </a:r>
            <a:r>
              <a:rPr lang="zh-CN" altLang="en-US" b="1" dirty="0">
                <a:solidFill>
                  <a:srgbClr val="000000"/>
                </a:solidFill>
                <a:latin typeface="等线" panose="02010600030101010101" pitchFamily="2" charset="-122"/>
                <a:cs typeface="Arial" panose="020B0604020202020204" pitchFamily="34" charset="0"/>
              </a:rPr>
              <a:t>作为独立的课程开始设立</a:t>
            </a:r>
            <a:endParaRPr lang="zh-CN" altLang="en-US" b="1" dirty="0">
              <a:solidFill>
                <a:srgbClr val="000000"/>
              </a:solidFill>
              <a:latin typeface="等线" panose="02010600030101010101" pitchFamily="2" charset="-122"/>
              <a:cs typeface="Arial" panose="020B0604020202020204" pitchFamily="34" charset="0"/>
            </a:endParaRPr>
          </a:p>
          <a:p>
            <a:pPr marL="0" lvl="0" indent="0" defTabSz="914400" eaLnBrk="1" hangingPunct="1">
              <a:spcBef>
                <a:spcPct val="50000"/>
              </a:spcBef>
              <a:buClrTx/>
              <a:buFontTx/>
              <a:buChar char="•"/>
            </a:pPr>
            <a:r>
              <a:rPr lang="zh-CN" altLang="en-US" b="1" dirty="0">
                <a:solidFill>
                  <a:srgbClr val="000000"/>
                </a:solidFill>
                <a:latin typeface="等线" panose="02010600030101010101" pitchFamily="2" charset="-122"/>
                <a:cs typeface="Arial" panose="020B0604020202020204" pitchFamily="34" charset="0"/>
              </a:rPr>
              <a:t> </a:t>
            </a:r>
            <a:r>
              <a:rPr lang="en-US" altLang="zh-CN" b="1" dirty="0">
                <a:solidFill>
                  <a:srgbClr val="000000"/>
                </a:solidFill>
                <a:latin typeface="等线" panose="02010600030101010101" pitchFamily="2" charset="-122"/>
                <a:cs typeface="Arial" panose="020B0604020202020204" pitchFamily="34" charset="0"/>
                <a:hlinkClick r:id="" action="ppaction://noaction"/>
              </a:rPr>
              <a:t>Donald E.Knuth:《</a:t>
            </a:r>
            <a:r>
              <a:rPr lang="zh-CN" altLang="en-US" b="1" dirty="0">
                <a:solidFill>
                  <a:srgbClr val="000000"/>
                </a:solidFill>
                <a:latin typeface="等线" panose="02010600030101010101" pitchFamily="2" charset="-122"/>
                <a:cs typeface="Arial" panose="020B0604020202020204" pitchFamily="34" charset="0"/>
                <a:hlinkClick r:id="" action="ppaction://noaction"/>
              </a:rPr>
              <a:t>计算机程序设计技巧</a:t>
            </a:r>
            <a:r>
              <a:rPr lang="en-US" altLang="zh-CN" b="1" dirty="0">
                <a:solidFill>
                  <a:srgbClr val="000000"/>
                </a:solidFill>
                <a:latin typeface="等线" panose="02010600030101010101" pitchFamily="2" charset="-122"/>
                <a:cs typeface="Arial" panose="020B0604020202020204" pitchFamily="34" charset="0"/>
                <a:hlinkClick r:id="" action="ppaction://noaction"/>
              </a:rPr>
              <a:t>》</a:t>
            </a:r>
            <a:r>
              <a:rPr lang="zh-CN" altLang="en-US" b="1" dirty="0">
                <a:solidFill>
                  <a:srgbClr val="000000"/>
                </a:solidFill>
                <a:latin typeface="等线" panose="02010600030101010101" pitchFamily="2" charset="-122"/>
                <a:cs typeface="Arial" panose="020B0604020202020204" pitchFamily="34" charset="0"/>
                <a:hlinkClick r:id="" action="ppaction://noaction"/>
              </a:rPr>
              <a:t>第</a:t>
            </a:r>
            <a:r>
              <a:rPr lang="en-US" altLang="zh-CN" b="1" dirty="0">
                <a:solidFill>
                  <a:srgbClr val="000000"/>
                </a:solidFill>
                <a:latin typeface="等线" panose="02010600030101010101" pitchFamily="2" charset="-122"/>
                <a:cs typeface="Arial" panose="020B0604020202020204" pitchFamily="34" charset="0"/>
                <a:hlinkClick r:id="" action="ppaction://noaction"/>
              </a:rPr>
              <a:t>1</a:t>
            </a:r>
            <a:r>
              <a:rPr lang="zh-CN" altLang="en-US" b="1" dirty="0">
                <a:solidFill>
                  <a:srgbClr val="000000"/>
                </a:solidFill>
                <a:latin typeface="等线" panose="02010600030101010101" pitchFamily="2" charset="-122"/>
                <a:cs typeface="Arial" panose="020B0604020202020204" pitchFamily="34" charset="0"/>
                <a:hlinkClick r:id="" action="ppaction://noaction"/>
              </a:rPr>
              <a:t>卷</a:t>
            </a:r>
            <a:r>
              <a:rPr lang="en-US" altLang="zh-CN" b="1" dirty="0">
                <a:solidFill>
                  <a:srgbClr val="000000"/>
                </a:solidFill>
                <a:latin typeface="等线" panose="02010600030101010101" pitchFamily="2" charset="-122"/>
                <a:cs typeface="Arial" panose="020B0604020202020204" pitchFamily="34" charset="0"/>
                <a:hlinkClick r:id="" action="ppaction://noaction"/>
              </a:rPr>
              <a:t>《</a:t>
            </a:r>
            <a:r>
              <a:rPr lang="zh-CN" altLang="en-US" b="1" dirty="0">
                <a:solidFill>
                  <a:srgbClr val="000000"/>
                </a:solidFill>
                <a:latin typeface="等线" panose="02010600030101010101" pitchFamily="2" charset="-122"/>
                <a:cs typeface="Arial" panose="020B0604020202020204" pitchFamily="34" charset="0"/>
                <a:hlinkClick r:id="" action="ppaction://noaction"/>
              </a:rPr>
              <a:t>基本算法</a:t>
            </a:r>
            <a:r>
              <a:rPr lang="en-US" altLang="zh-CN" b="1" dirty="0">
                <a:solidFill>
                  <a:srgbClr val="000000"/>
                </a:solidFill>
                <a:latin typeface="等线" panose="02010600030101010101" pitchFamily="2" charset="-122"/>
                <a:cs typeface="Arial" panose="020B0604020202020204" pitchFamily="34" charset="0"/>
                <a:hlinkClick r:id="" action="ppaction://noaction"/>
              </a:rPr>
              <a:t>》</a:t>
            </a:r>
            <a:endParaRPr lang="en-US" altLang="zh-CN" b="1" dirty="0">
              <a:solidFill>
                <a:srgbClr val="000000"/>
              </a:solidFill>
              <a:latin typeface="等线" panose="02010600030101010101" pitchFamily="2" charset="-122"/>
              <a:ea typeface="Arial" panose="020B0604020202020204" pitchFamily="34" charset="0"/>
            </a:endParaRPr>
          </a:p>
        </p:txBody>
      </p:sp>
      <p:sp>
        <p:nvSpPr>
          <p:cNvPr id="75790" name="AutoShape 9"/>
          <p:cNvSpPr/>
          <p:nvPr/>
        </p:nvSpPr>
        <p:spPr>
          <a:xfrm>
            <a:off x="2982913" y="2000250"/>
            <a:ext cx="469900" cy="371475"/>
          </a:xfrm>
          <a:prstGeom prst="rightArrow">
            <a:avLst>
              <a:gd name="adj1" fmla="val 50000"/>
              <a:gd name="adj2" fmla="val 52706"/>
            </a:avLst>
          </a:prstGeom>
          <a:solidFill>
            <a:srgbClr val="FFFFFF"/>
          </a:soli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2071" name="AutoShape 10"/>
          <p:cNvSpPr/>
          <p:nvPr/>
        </p:nvSpPr>
        <p:spPr>
          <a:xfrm>
            <a:off x="2990850" y="3097213"/>
            <a:ext cx="469900" cy="371475"/>
          </a:xfrm>
          <a:prstGeom prst="rightArrow">
            <a:avLst>
              <a:gd name="adj1" fmla="val 50000"/>
              <a:gd name="adj2" fmla="val 52706"/>
            </a:avLst>
          </a:prstGeom>
          <a:solidFill>
            <a:srgbClr val="FFFFFF"/>
          </a:soli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2072" name="AutoShape 11"/>
          <p:cNvSpPr/>
          <p:nvPr/>
        </p:nvSpPr>
        <p:spPr>
          <a:xfrm>
            <a:off x="2981325" y="4179888"/>
            <a:ext cx="469900" cy="371475"/>
          </a:xfrm>
          <a:prstGeom prst="rightArrow">
            <a:avLst>
              <a:gd name="adj1" fmla="val 50000"/>
              <a:gd name="adj2" fmla="val 52706"/>
            </a:avLst>
          </a:prstGeom>
          <a:solidFill>
            <a:srgbClr val="FFFFFF"/>
          </a:soli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grpSp>
        <p:nvGrpSpPr>
          <p:cNvPr id="2073" name="Group 13"/>
          <p:cNvGrpSpPr/>
          <p:nvPr/>
        </p:nvGrpSpPr>
        <p:grpSpPr>
          <a:xfrm>
            <a:off x="757238" y="3646488"/>
            <a:ext cx="2238375" cy="1330325"/>
            <a:chOff x="471" y="272"/>
            <a:chExt cx="1161" cy="1539"/>
          </a:xfrm>
        </p:grpSpPr>
        <p:sp>
          <p:nvSpPr>
            <p:cNvPr id="75807" name="Oval 14"/>
            <p:cNvSpPr/>
            <p:nvPr/>
          </p:nvSpPr>
          <p:spPr>
            <a:xfrm>
              <a:off x="471" y="1438"/>
              <a:ext cx="1159" cy="362"/>
            </a:xfrm>
            <a:prstGeom prst="ellipse">
              <a:avLst/>
            </a:prstGeom>
            <a:gradFill rotWithShape="1">
              <a:gsLst>
                <a:gs pos="0">
                  <a:srgbClr val="C1CF9D"/>
                </a:gs>
                <a:gs pos="50000">
                  <a:srgbClr val="E5EBD5"/>
                </a:gs>
                <a:gs pos="100000">
                  <a:srgbClr val="C1CF9D"/>
                </a:gs>
              </a:gsLst>
              <a:lin ang="0" scaled="1"/>
              <a:tileRect/>
            </a:gra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21519" name="AutoShape 15"/>
            <p:cNvSpPr>
              <a:spLocks noChangeArrowheads="1"/>
            </p:cNvSpPr>
            <p:nvPr/>
          </p:nvSpPr>
          <p:spPr bwMode="ltGray">
            <a:xfrm>
              <a:off x="473" y="272"/>
              <a:ext cx="1159" cy="1539"/>
            </a:xfrm>
            <a:prstGeom prst="can">
              <a:avLst>
                <a:gd name="adj" fmla="val 33197"/>
              </a:avLst>
            </a:prstGeom>
            <a:gradFill rotWithShape="1">
              <a:gsLst>
                <a:gs pos="0">
                  <a:schemeClr val="accent1">
                    <a:gamma/>
                    <a:shade val="46275"/>
                    <a:invGamma/>
                  </a:schemeClr>
                </a:gs>
                <a:gs pos="50000">
                  <a:schemeClr val="accent1">
                    <a:alpha val="50000"/>
                  </a:schemeClr>
                </a:gs>
                <a:gs pos="100000">
                  <a:schemeClr val="accent1">
                    <a:gamma/>
                    <a:shade val="46275"/>
                    <a:invGamma/>
                  </a:schemeClr>
                </a:gs>
              </a:gsLst>
              <a:lin ang="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nvGrpSpPr>
          <p:cNvPr id="2076" name="Group 16"/>
          <p:cNvGrpSpPr/>
          <p:nvPr/>
        </p:nvGrpSpPr>
        <p:grpSpPr>
          <a:xfrm>
            <a:off x="757238" y="2571750"/>
            <a:ext cx="2238375" cy="1330325"/>
            <a:chOff x="471" y="272"/>
            <a:chExt cx="1161" cy="1539"/>
          </a:xfrm>
        </p:grpSpPr>
        <p:sp>
          <p:nvSpPr>
            <p:cNvPr id="75805" name="Oval 17"/>
            <p:cNvSpPr/>
            <p:nvPr/>
          </p:nvSpPr>
          <p:spPr>
            <a:xfrm>
              <a:off x="471" y="1438"/>
              <a:ext cx="1159" cy="362"/>
            </a:xfrm>
            <a:prstGeom prst="ellipse">
              <a:avLst/>
            </a:prstGeom>
            <a:gradFill rotWithShape="1">
              <a:gsLst>
                <a:gs pos="0">
                  <a:srgbClr val="C1CF9D"/>
                </a:gs>
                <a:gs pos="50000">
                  <a:srgbClr val="E5EBD5"/>
                </a:gs>
                <a:gs pos="100000">
                  <a:srgbClr val="C1CF9D"/>
                </a:gs>
              </a:gsLst>
              <a:lin ang="0" scaled="1"/>
              <a:tileRect/>
            </a:gra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21522" name="AutoShape 18"/>
            <p:cNvSpPr>
              <a:spLocks noChangeArrowheads="1"/>
            </p:cNvSpPr>
            <p:nvPr/>
          </p:nvSpPr>
          <p:spPr bwMode="ltGray">
            <a:xfrm>
              <a:off x="473" y="272"/>
              <a:ext cx="1159" cy="1539"/>
            </a:xfrm>
            <a:prstGeom prst="can">
              <a:avLst>
                <a:gd name="adj" fmla="val 33197"/>
              </a:avLst>
            </a:prstGeom>
            <a:gradFill rotWithShape="1">
              <a:gsLst>
                <a:gs pos="0">
                  <a:schemeClr val="folHlink">
                    <a:gamma/>
                    <a:shade val="46275"/>
                    <a:invGamma/>
                  </a:schemeClr>
                </a:gs>
                <a:gs pos="50000">
                  <a:schemeClr val="folHlink">
                    <a:alpha val="50000"/>
                  </a:schemeClr>
                </a:gs>
                <a:gs pos="100000">
                  <a:schemeClr val="folHlink">
                    <a:gamma/>
                    <a:shade val="46275"/>
                    <a:invGamma/>
                  </a:schemeClr>
                </a:gs>
              </a:gsLst>
              <a:lin ang="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nvGrpSpPr>
          <p:cNvPr id="75795" name="Group 19"/>
          <p:cNvGrpSpPr/>
          <p:nvPr/>
        </p:nvGrpSpPr>
        <p:grpSpPr>
          <a:xfrm>
            <a:off x="757238" y="1484313"/>
            <a:ext cx="2238375" cy="1330325"/>
            <a:chOff x="471" y="272"/>
            <a:chExt cx="1161" cy="1539"/>
          </a:xfrm>
        </p:grpSpPr>
        <p:sp>
          <p:nvSpPr>
            <p:cNvPr id="75803" name="Oval 20"/>
            <p:cNvSpPr/>
            <p:nvPr/>
          </p:nvSpPr>
          <p:spPr>
            <a:xfrm>
              <a:off x="471" y="1438"/>
              <a:ext cx="1159" cy="362"/>
            </a:xfrm>
            <a:prstGeom prst="ellipse">
              <a:avLst/>
            </a:prstGeom>
            <a:gradFill rotWithShape="1">
              <a:gsLst>
                <a:gs pos="0">
                  <a:srgbClr val="C1CF9D"/>
                </a:gs>
                <a:gs pos="50000">
                  <a:srgbClr val="E5EBD5"/>
                </a:gs>
                <a:gs pos="100000">
                  <a:srgbClr val="C1CF9D"/>
                </a:gs>
              </a:gsLst>
              <a:lin ang="0" scaled="1"/>
              <a:tileRect/>
            </a:gra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21525" name="AutoShape 21"/>
            <p:cNvSpPr>
              <a:spLocks noChangeArrowheads="1"/>
            </p:cNvSpPr>
            <p:nvPr/>
          </p:nvSpPr>
          <p:spPr bwMode="ltGray">
            <a:xfrm>
              <a:off x="473" y="272"/>
              <a:ext cx="1159" cy="1539"/>
            </a:xfrm>
            <a:prstGeom prst="can">
              <a:avLst>
                <a:gd name="adj" fmla="val 33197"/>
              </a:avLst>
            </a:prstGeom>
            <a:gradFill rotWithShape="1">
              <a:gsLst>
                <a:gs pos="0">
                  <a:schemeClr val="accent2">
                    <a:gamma/>
                    <a:shade val="46275"/>
                    <a:invGamma/>
                  </a:schemeClr>
                </a:gs>
                <a:gs pos="50000">
                  <a:schemeClr val="accent2">
                    <a:alpha val="50000"/>
                  </a:schemeClr>
                </a:gs>
                <a:gs pos="100000">
                  <a:schemeClr val="accent2">
                    <a:gamma/>
                    <a:shade val="46275"/>
                    <a:invGamma/>
                  </a:schemeClr>
                </a:gs>
              </a:gsLst>
              <a:lin ang="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
        <p:nvSpPr>
          <p:cNvPr id="75796" name="Text Box 22"/>
          <p:cNvSpPr txBox="1"/>
          <p:nvPr/>
        </p:nvSpPr>
        <p:spPr>
          <a:xfrm>
            <a:off x="787400" y="2035175"/>
            <a:ext cx="2074863" cy="457200"/>
          </a:xfrm>
          <a:prstGeom prst="rect">
            <a:avLst/>
          </a:prstGeom>
          <a:noFill/>
          <a:ln w="9525">
            <a:noFill/>
          </a:ln>
          <a:effectLst>
            <a:outerShdw dist="17961" dir="2699999" algn="ctr" rotWithShape="0">
              <a:srgbClr val="003300">
                <a:alpha val="50000"/>
              </a:srgbClr>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chemeClr val="tx1"/>
                </a:solidFill>
                <a:latin typeface="等线" panose="02010600030101010101" pitchFamily="2" charset="-122"/>
                <a:cs typeface="Arial" panose="020B0604020202020204" pitchFamily="34" charset="0"/>
              </a:rPr>
              <a:t>  1968</a:t>
            </a:r>
            <a:r>
              <a:rPr lang="zh-CN" altLang="en-US" sz="2400" b="1" dirty="0">
                <a:solidFill>
                  <a:schemeClr val="tx1"/>
                </a:solidFill>
                <a:latin typeface="等线" panose="02010600030101010101" pitchFamily="2" charset="-122"/>
                <a:cs typeface="Arial" panose="020B0604020202020204" pitchFamily="34" charset="0"/>
              </a:rPr>
              <a:t>年之前</a:t>
            </a:r>
            <a:endParaRPr lang="zh-CN" altLang="en-US" sz="2400" b="1" dirty="0">
              <a:solidFill>
                <a:schemeClr val="tx1"/>
              </a:solidFill>
              <a:latin typeface="等线" panose="02010600030101010101" pitchFamily="2" charset="-122"/>
              <a:ea typeface="Arial" panose="020B0604020202020204" pitchFamily="34" charset="0"/>
            </a:endParaRPr>
          </a:p>
        </p:txBody>
      </p:sp>
      <p:sp>
        <p:nvSpPr>
          <p:cNvPr id="2083" name="AutoShape 11"/>
          <p:cNvSpPr/>
          <p:nvPr/>
        </p:nvSpPr>
        <p:spPr>
          <a:xfrm>
            <a:off x="2982913" y="5264150"/>
            <a:ext cx="469900" cy="371475"/>
          </a:xfrm>
          <a:prstGeom prst="rightArrow">
            <a:avLst>
              <a:gd name="adj1" fmla="val 50000"/>
              <a:gd name="adj2" fmla="val 52706"/>
            </a:avLst>
          </a:prstGeom>
          <a:solidFill>
            <a:srgbClr val="FFFFFF"/>
          </a:soli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21527" name="Text Box 23"/>
          <p:cNvSpPr txBox="1"/>
          <p:nvPr/>
        </p:nvSpPr>
        <p:spPr>
          <a:xfrm>
            <a:off x="755650" y="3116263"/>
            <a:ext cx="2074863" cy="457200"/>
          </a:xfrm>
          <a:prstGeom prst="rect">
            <a:avLst/>
          </a:prstGeom>
          <a:noFill/>
          <a:ln w="9525">
            <a:noFill/>
          </a:ln>
          <a:effectLst>
            <a:outerShdw dist="17961" dir="2699999" algn="ctr" rotWithShape="0">
              <a:srgbClr val="003300">
                <a:alpha val="50000"/>
              </a:srgbClr>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chemeClr val="tx1"/>
                </a:solidFill>
                <a:latin typeface="等线" panose="02010600030101010101" pitchFamily="2" charset="-122"/>
                <a:cs typeface="Arial" panose="020B0604020202020204" pitchFamily="34" charset="0"/>
              </a:rPr>
              <a:t>  1968</a:t>
            </a:r>
            <a:r>
              <a:rPr lang="zh-CN" altLang="en-US" sz="2400" b="1" dirty="0">
                <a:solidFill>
                  <a:schemeClr val="tx1"/>
                </a:solidFill>
                <a:latin typeface="等线" panose="02010600030101010101" pitchFamily="2" charset="-122"/>
                <a:cs typeface="Arial" panose="020B0604020202020204" pitchFamily="34" charset="0"/>
              </a:rPr>
              <a:t>年</a:t>
            </a:r>
            <a:endParaRPr lang="zh-CN" altLang="en-US" sz="2400" b="1" dirty="0">
              <a:solidFill>
                <a:schemeClr val="tx1"/>
              </a:solidFill>
              <a:latin typeface="等线" panose="02010600030101010101" pitchFamily="2" charset="-122"/>
              <a:ea typeface="Arial" panose="020B0604020202020204" pitchFamily="34" charset="0"/>
            </a:endParaRPr>
          </a:p>
        </p:txBody>
      </p:sp>
      <p:sp>
        <p:nvSpPr>
          <p:cNvPr id="21528" name="Text Box 24"/>
          <p:cNvSpPr txBox="1"/>
          <p:nvPr/>
        </p:nvSpPr>
        <p:spPr>
          <a:xfrm>
            <a:off x="481013" y="4264025"/>
            <a:ext cx="2435225" cy="460375"/>
          </a:xfrm>
          <a:prstGeom prst="rect">
            <a:avLst/>
          </a:prstGeom>
          <a:noFill/>
          <a:ln w="9525">
            <a:noFill/>
          </a:ln>
          <a:effectLst>
            <a:outerShdw dist="17961" dir="2699999" algn="ctr" rotWithShape="0">
              <a:srgbClr val="003300">
                <a:alpha val="50000"/>
              </a:srgbClr>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chemeClr val="bg1"/>
                </a:solidFill>
                <a:latin typeface="等线" panose="02010600030101010101" pitchFamily="2" charset="-122"/>
                <a:cs typeface="Arial" panose="020B0604020202020204" pitchFamily="34" charset="0"/>
              </a:rPr>
              <a:t>  </a:t>
            </a:r>
            <a:r>
              <a:rPr lang="zh-CN" altLang="en-US" sz="2400" b="1" dirty="0">
                <a:solidFill>
                  <a:schemeClr val="bg1"/>
                </a:solidFill>
                <a:latin typeface="等线" panose="02010600030101010101" pitchFamily="2" charset="-122"/>
                <a:cs typeface="Arial" panose="020B0604020202020204" pitchFamily="34" charset="0"/>
              </a:rPr>
              <a:t>上世纪</a:t>
            </a:r>
            <a:r>
              <a:rPr lang="en-US" altLang="zh-CN" sz="2400" b="1" dirty="0">
                <a:solidFill>
                  <a:schemeClr val="bg1"/>
                </a:solidFill>
                <a:latin typeface="等线" panose="02010600030101010101" pitchFamily="2" charset="-122"/>
                <a:cs typeface="Arial" panose="020B0604020202020204" pitchFamily="34" charset="0"/>
              </a:rPr>
              <a:t>70</a:t>
            </a:r>
            <a:r>
              <a:rPr lang="zh-CN" altLang="en-US" sz="2400" b="1" dirty="0">
                <a:solidFill>
                  <a:schemeClr val="bg1"/>
                </a:solidFill>
                <a:latin typeface="等线" panose="02010600030101010101" pitchFamily="2" charset="-122"/>
                <a:cs typeface="Arial" panose="020B0604020202020204" pitchFamily="34" charset="0"/>
              </a:rPr>
              <a:t>年代</a:t>
            </a:r>
            <a:endParaRPr lang="zh-CN" altLang="en-US" sz="2400" b="1" dirty="0">
              <a:solidFill>
                <a:schemeClr val="bg1"/>
              </a:solidFill>
              <a:latin typeface="等线" panose="02010600030101010101" pitchFamily="2" charset="-122"/>
              <a:ea typeface="Arial" panose="020B0604020202020204" pitchFamily="34" charset="0"/>
            </a:endParaRPr>
          </a:p>
        </p:txBody>
      </p:sp>
      <p:sp>
        <p:nvSpPr>
          <p:cNvPr id="2086" name="Text Box 8"/>
          <p:cNvSpPr txBox="1"/>
          <p:nvPr/>
        </p:nvSpPr>
        <p:spPr>
          <a:xfrm>
            <a:off x="3552825" y="4981575"/>
            <a:ext cx="4989513" cy="862013"/>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Char char="•"/>
            </a:pPr>
            <a:r>
              <a:rPr lang="en-US" altLang="zh-CN" sz="2000" b="1" dirty="0">
                <a:solidFill>
                  <a:srgbClr val="020603"/>
                </a:solidFill>
                <a:latin typeface="等线" panose="02010600030101010101" pitchFamily="2" charset="-122"/>
                <a:cs typeface="Arial" panose="020B0604020202020204" pitchFamily="34" charset="0"/>
              </a:rPr>
              <a:t> </a:t>
            </a:r>
            <a:r>
              <a:rPr lang="zh-CN" altLang="en-US" sz="2000" b="1" dirty="0">
                <a:solidFill>
                  <a:srgbClr val="020603"/>
                </a:solidFill>
                <a:latin typeface="等线" panose="02010600030101010101" pitchFamily="2" charset="-122"/>
                <a:cs typeface="Arial" panose="020B0604020202020204" pitchFamily="34" charset="0"/>
              </a:rPr>
              <a:t>各种版本的数据结构著作相继出现</a:t>
            </a:r>
            <a:endParaRPr lang="zh-CN" altLang="en-US" sz="2000" b="1" dirty="0">
              <a:solidFill>
                <a:srgbClr val="020603"/>
              </a:solidFill>
              <a:latin typeface="等线" panose="02010600030101010101" pitchFamily="2" charset="-122"/>
              <a:cs typeface="Arial" panose="020B0604020202020204" pitchFamily="34" charset="0"/>
            </a:endParaRPr>
          </a:p>
          <a:p>
            <a:pPr marL="0" lvl="0" indent="0" defTabSz="914400" eaLnBrk="1" hangingPunct="1">
              <a:spcBef>
                <a:spcPct val="50000"/>
              </a:spcBef>
              <a:buClrTx/>
              <a:buFontTx/>
              <a:buChar char="•"/>
            </a:pPr>
            <a:r>
              <a:rPr lang="zh-CN" altLang="en-US" sz="2000" b="1" dirty="0">
                <a:solidFill>
                  <a:srgbClr val="020603"/>
                </a:solidFill>
                <a:latin typeface="等线" panose="02010600030101010101" pitchFamily="2" charset="-122"/>
                <a:cs typeface="Arial" panose="020B0604020202020204" pitchFamily="34" charset="0"/>
              </a:rPr>
              <a:t> 成为计算机专业的核心课程之一</a:t>
            </a:r>
            <a:endParaRPr lang="zh-CN" altLang="en-US" sz="2000" b="1" dirty="0">
              <a:solidFill>
                <a:srgbClr val="020603"/>
              </a:solidFill>
              <a:latin typeface="等线" panose="02010600030101010101" pitchFamily="2" charset="-122"/>
              <a:ea typeface="Arial" panose="020B0604020202020204" pitchFamily="34" charset="0"/>
            </a:endParaRPr>
          </a:p>
        </p:txBody>
      </p:sp>
      <p:sp>
        <p:nvSpPr>
          <p:cNvPr id="3" name="Text Box 24"/>
          <p:cNvSpPr txBox="1"/>
          <p:nvPr/>
        </p:nvSpPr>
        <p:spPr>
          <a:xfrm>
            <a:off x="1001713" y="5159375"/>
            <a:ext cx="1698625" cy="830263"/>
          </a:xfrm>
          <a:prstGeom prst="rect">
            <a:avLst/>
          </a:prstGeom>
          <a:noFill/>
          <a:ln w="9525">
            <a:noFill/>
          </a:ln>
          <a:effectLst>
            <a:outerShdw dist="17961" dir="2699999" algn="ctr" rotWithShape="0">
              <a:srgbClr val="003300">
                <a:alpha val="50000"/>
              </a:srgbClr>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400" b="1" dirty="0">
                <a:solidFill>
                  <a:schemeClr val="tx1"/>
                </a:solidFill>
                <a:latin typeface="等线" panose="02010600030101010101" pitchFamily="2" charset="-122"/>
                <a:cs typeface="Arial" panose="020B0604020202020204" pitchFamily="34" charset="0"/>
              </a:rPr>
              <a:t>上世纪</a:t>
            </a:r>
            <a:r>
              <a:rPr lang="en-US" altLang="zh-CN" sz="2400" b="1" dirty="0">
                <a:solidFill>
                  <a:schemeClr val="tx1"/>
                </a:solidFill>
                <a:latin typeface="等线" panose="02010600030101010101" pitchFamily="2" charset="-122"/>
                <a:cs typeface="Arial" panose="020B0604020202020204" pitchFamily="34" charset="0"/>
              </a:rPr>
              <a:t>80</a:t>
            </a:r>
            <a:r>
              <a:rPr lang="zh-CN" altLang="en-US" sz="2400" b="1" dirty="0">
                <a:solidFill>
                  <a:schemeClr val="tx1"/>
                </a:solidFill>
                <a:latin typeface="等线" panose="02010600030101010101" pitchFamily="2" charset="-122"/>
                <a:cs typeface="Arial" panose="020B0604020202020204" pitchFamily="34" charset="0"/>
              </a:rPr>
              <a:t>年代至今</a:t>
            </a:r>
            <a:endParaRPr lang="zh-CN" altLang="en-US" sz="2400" b="1" dirty="0">
              <a:solidFill>
                <a:schemeClr val="tx1"/>
              </a:solidFill>
              <a:latin typeface="等线" panose="02010600030101010101" pitchFamily="2" charset="-122"/>
              <a:ea typeface="Arial" panose="020B0604020202020204" pitchFamily="34" charset="0"/>
            </a:endParaRPr>
          </a:p>
        </p:txBody>
      </p:sp>
      <p:sp>
        <p:nvSpPr>
          <p:cNvPr id="2088" name="Text Box 7"/>
          <p:cNvSpPr txBox="1"/>
          <p:nvPr/>
        </p:nvSpPr>
        <p:spPr>
          <a:xfrm>
            <a:off x="3522663" y="3900488"/>
            <a:ext cx="5019675" cy="86201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Char char="•"/>
            </a:pPr>
            <a:r>
              <a:rPr lang="en-US" altLang="zh-CN" sz="2000" b="1" dirty="0">
                <a:solidFill>
                  <a:srgbClr val="000000"/>
                </a:solidFill>
                <a:latin typeface="等线" panose="02010600030101010101" pitchFamily="2" charset="-122"/>
                <a:cs typeface="Arial" panose="020B0604020202020204" pitchFamily="34" charset="0"/>
              </a:rPr>
              <a:t> </a:t>
            </a:r>
            <a:r>
              <a:rPr lang="zh-CN" altLang="en-US" sz="2000" b="1" dirty="0">
                <a:solidFill>
                  <a:srgbClr val="000000"/>
                </a:solidFill>
                <a:latin typeface="等线" panose="02010600030101010101" pitchFamily="2" charset="-122"/>
                <a:cs typeface="Arial" panose="020B0604020202020204" pitchFamily="34" charset="0"/>
              </a:rPr>
              <a:t>结构化程序设计</a:t>
            </a:r>
            <a:endParaRPr lang="zh-CN" altLang="en-US" sz="2000" b="1" dirty="0">
              <a:solidFill>
                <a:srgbClr val="000000"/>
              </a:solidFill>
              <a:latin typeface="等线" panose="02010600030101010101" pitchFamily="2" charset="-122"/>
              <a:cs typeface="Arial" panose="020B0604020202020204" pitchFamily="34" charset="0"/>
            </a:endParaRPr>
          </a:p>
          <a:p>
            <a:pPr marL="0" lvl="0" indent="0" defTabSz="914400" eaLnBrk="1" hangingPunct="1">
              <a:spcBef>
                <a:spcPct val="50000"/>
              </a:spcBef>
              <a:buClrTx/>
              <a:buFontTx/>
              <a:buChar char="•"/>
            </a:pPr>
            <a:r>
              <a:rPr lang="zh-CN" altLang="en-US" sz="2000" b="1" dirty="0">
                <a:solidFill>
                  <a:srgbClr val="000000"/>
                </a:solidFill>
                <a:latin typeface="等线" panose="02010600030101010101" pitchFamily="2" charset="-122"/>
                <a:cs typeface="Arial" panose="020B0604020202020204" pitchFamily="34" charset="0"/>
              </a:rPr>
              <a:t> </a:t>
            </a:r>
            <a:r>
              <a:rPr lang="en-US" altLang="zh-CN" sz="2000" b="1" dirty="0">
                <a:solidFill>
                  <a:srgbClr val="000000"/>
                </a:solidFill>
                <a:latin typeface="等线" panose="02010600030101010101" pitchFamily="2" charset="-122"/>
                <a:cs typeface="Arial" panose="020B0604020202020204" pitchFamily="34" charset="0"/>
                <a:hlinkClick r:id="" action="ppaction://noaction"/>
              </a:rPr>
              <a:t>Niklaus Wirth</a:t>
            </a:r>
            <a:r>
              <a:rPr lang="zh-CN" altLang="en-US" sz="2000" b="1" dirty="0">
                <a:solidFill>
                  <a:srgbClr val="000000"/>
                </a:solidFill>
                <a:latin typeface="等线" panose="02010600030101010101" pitchFamily="2" charset="-122"/>
                <a:cs typeface="Arial" panose="020B0604020202020204" pitchFamily="34" charset="0"/>
                <a:hlinkClick r:id="" action="ppaction://noaction"/>
              </a:rPr>
              <a:t>：</a:t>
            </a:r>
            <a:r>
              <a:rPr lang="en-US" altLang="zh-CN" sz="2000" b="1" dirty="0">
                <a:solidFill>
                  <a:srgbClr val="000000"/>
                </a:solidFill>
                <a:latin typeface="等线" panose="02010600030101010101" pitchFamily="2" charset="-122"/>
                <a:cs typeface="Arial" panose="020B0604020202020204" pitchFamily="34" charset="0"/>
                <a:hlinkClick r:id="" action="ppaction://noaction"/>
              </a:rPr>
              <a:t>《</a:t>
            </a:r>
            <a:r>
              <a:rPr lang="zh-CN" altLang="en-US" sz="2000" b="1" dirty="0">
                <a:solidFill>
                  <a:srgbClr val="000000"/>
                </a:solidFill>
                <a:latin typeface="等线" panose="02010600030101010101" pitchFamily="2" charset="-122"/>
                <a:cs typeface="Arial" panose="020B0604020202020204" pitchFamily="34" charset="0"/>
                <a:hlinkClick r:id="" action="ppaction://noaction"/>
              </a:rPr>
              <a:t>算法</a:t>
            </a:r>
            <a:r>
              <a:rPr lang="en-US" altLang="zh-CN" sz="2000" b="1" dirty="0">
                <a:solidFill>
                  <a:srgbClr val="000000"/>
                </a:solidFill>
                <a:latin typeface="等线" panose="02010600030101010101" pitchFamily="2" charset="-122"/>
                <a:cs typeface="Arial" panose="020B0604020202020204" pitchFamily="34" charset="0"/>
                <a:hlinkClick r:id="" action="ppaction://noaction"/>
              </a:rPr>
              <a:t>+</a:t>
            </a:r>
            <a:r>
              <a:rPr lang="zh-CN" altLang="en-US" sz="2000" b="1" dirty="0">
                <a:solidFill>
                  <a:srgbClr val="000000"/>
                </a:solidFill>
                <a:latin typeface="等线" panose="02010600030101010101" pitchFamily="2" charset="-122"/>
                <a:cs typeface="Arial" panose="020B0604020202020204" pitchFamily="34" charset="0"/>
                <a:hlinkClick r:id="" action="ppaction://noaction"/>
              </a:rPr>
              <a:t>数据结构</a:t>
            </a:r>
            <a:r>
              <a:rPr lang="en-US" altLang="zh-CN" sz="2000" b="1" dirty="0">
                <a:solidFill>
                  <a:srgbClr val="000000"/>
                </a:solidFill>
                <a:latin typeface="等线" panose="02010600030101010101" pitchFamily="2" charset="-122"/>
                <a:cs typeface="Arial" panose="020B0604020202020204" pitchFamily="34" charset="0"/>
                <a:hlinkClick r:id="" action="ppaction://noaction"/>
              </a:rPr>
              <a:t>=</a:t>
            </a:r>
            <a:r>
              <a:rPr lang="zh-CN" altLang="en-US" sz="2000" b="1" dirty="0">
                <a:solidFill>
                  <a:srgbClr val="000000"/>
                </a:solidFill>
                <a:latin typeface="等线" panose="02010600030101010101" pitchFamily="2" charset="-122"/>
                <a:cs typeface="Arial" panose="020B0604020202020204" pitchFamily="34" charset="0"/>
                <a:hlinkClick r:id="" action="ppaction://noaction"/>
              </a:rPr>
              <a:t>程序</a:t>
            </a:r>
            <a:r>
              <a:rPr lang="en-US" altLang="zh-CN" sz="2000" b="1" dirty="0">
                <a:solidFill>
                  <a:srgbClr val="000000"/>
                </a:solidFill>
                <a:latin typeface="等线" panose="02010600030101010101" pitchFamily="2" charset="-122"/>
                <a:cs typeface="Arial" panose="020B0604020202020204" pitchFamily="34" charset="0"/>
                <a:hlinkClick r:id="" action="ppaction://noaction"/>
              </a:rPr>
              <a:t>》 </a:t>
            </a:r>
            <a:endParaRPr lang="en-US" altLang="zh-CN" sz="2000" b="1" dirty="0">
              <a:solidFill>
                <a:srgbClr val="000000"/>
              </a:solidFill>
              <a:latin typeface="等线" panose="02010600030101010101" pitchFamily="2" charset="-122"/>
              <a:ea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9" grpId="0" animBg="1"/>
      <p:bldP spid="2061" grpId="0" animBg="1"/>
      <p:bldP spid="2066" grpId="0" animBg="1"/>
      <p:bldP spid="2067" grpId="0" animBg="1"/>
      <p:bldP spid="2069" grpId="0"/>
      <p:bldP spid="2071" grpId="0" animBg="1"/>
      <p:bldP spid="2072" grpId="0" animBg="1"/>
      <p:bldP spid="2083" grpId="0" animBg="1"/>
      <p:bldP spid="21527" grpId="0"/>
      <p:bldP spid="21528" grpId="0"/>
      <p:bldP spid="2086" grpId="0"/>
      <p:bldP spid="3" grpId="0"/>
      <p:bldP spid="208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idx="1"/>
          </p:nvPr>
        </p:nvSpPr>
        <p:spPr>
          <a:xfrm>
            <a:off x="1476375" y="2133600"/>
            <a:ext cx="6591300" cy="3778250"/>
          </a:xfrm>
        </p:spPr>
        <p:txBody>
          <a:bodyPr vert="horz" wrap="square" lIns="91440" tIns="45720" rIns="91440" bIns="45720" anchor="t" anchorCtr="0"/>
          <a:lstStyle/>
          <a:p>
            <a:pPr defTabSz="457200"/>
            <a:endParaRPr lang="zh-CN" altLang="en-US" kern="1200" dirty="0">
              <a:latin typeface="+mn-lt"/>
              <a:ea typeface="等线" panose="02010600030101010101" pitchFamily="2" charset="-122"/>
              <a:cs typeface="+mn-cs"/>
            </a:endParaRPr>
          </a:p>
        </p:txBody>
      </p:sp>
      <p:pic>
        <p:nvPicPr>
          <p:cNvPr id="26627" name="图片 3"/>
          <p:cNvPicPr>
            <a:picLocks noChangeAspect="1"/>
          </p:cNvPicPr>
          <p:nvPr/>
        </p:nvPicPr>
        <p:blipFill>
          <a:blip r:embed="rId1"/>
          <a:srcRect t="17523" r="12402"/>
          <a:stretch>
            <a:fillRect/>
          </a:stretch>
        </p:blipFill>
        <p:spPr>
          <a:xfrm>
            <a:off x="661988" y="1557338"/>
            <a:ext cx="7974012" cy="4814887"/>
          </a:xfrm>
          <a:prstGeom prst="rect">
            <a:avLst/>
          </a:prstGeom>
          <a:noFill/>
          <a:ln w="9525">
            <a:noFill/>
          </a:ln>
        </p:spPr>
      </p:pic>
      <p:sp>
        <p:nvSpPr>
          <p:cNvPr id="5" name="标题 1"/>
          <p:cNvSpPr txBox="1"/>
          <p:nvPr/>
        </p:nvSpPr>
        <p:spPr bwMode="auto">
          <a:xfrm>
            <a:off x="357188" y="115888"/>
            <a:ext cx="8266113" cy="649288"/>
          </a:xfrm>
          <a:prstGeom prst="rect">
            <a:avLst/>
          </a:prstGeom>
          <a:noFill/>
          <a:ln>
            <a:noFill/>
          </a:ln>
        </p:spPr>
        <p:txBody>
          <a:bodyPr>
            <a:normAutofit lnSpcReduction="10000"/>
          </a:bodyPr>
          <a:lstStyle>
            <a:lvl1pPr algn="l" defTabSz="457200" rtl="0" eaLnBrk="0" fontAlgn="base" hangingPunct="0">
              <a:spcBef>
                <a:spcPct val="0"/>
              </a:spcBef>
              <a:spcAft>
                <a:spcPct val="0"/>
              </a:spcAft>
              <a:defRPr sz="4000" b="1" kern="1200">
                <a:solidFill>
                  <a:schemeClr val="tx1"/>
                </a:solidFill>
                <a:latin typeface="+mj-lt"/>
                <a:ea typeface="等线" panose="02010600030101010101" pitchFamily="2" charset="-122"/>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2024</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届校招要求</a:t>
            </a: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字节跳动</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26629"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advTm="70673"/>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5299" name="Rectangle 2"/>
          <p:cNvSpPr>
            <a:spLocks noGrp="1"/>
          </p:cNvSpPr>
          <p:nvPr>
            <p:ph type="title" idx="4294967295"/>
          </p:nvPr>
        </p:nvSpPr>
        <p:spPr>
          <a:xfrm>
            <a:off x="1476375" y="333375"/>
            <a:ext cx="7793038" cy="1143000"/>
          </a:xfrm>
        </p:spPr>
        <p:txBody>
          <a:bodyPr vert="horz" wrap="square" lIns="91440" tIns="45720" rIns="91440" bIns="45720" anchor="ctr" anchorCtr="0"/>
          <a:lstStyle/>
          <a:p>
            <a:pPr eaLnBrk="1" hangingPunct="1"/>
            <a:r>
              <a:rPr lang="zh-CN" altLang="en-US" b="1" dirty="0">
                <a:latin typeface="等线" panose="02010600030101010101" pitchFamily="2" charset="-122"/>
              </a:rPr>
              <a:t>第一章 绪论</a:t>
            </a:r>
            <a:endParaRPr lang="zh-CN" altLang="en-US" b="1" dirty="0">
              <a:latin typeface="等线" panose="02010600030101010101" pitchFamily="2" charset="-122"/>
            </a:endParaRPr>
          </a:p>
        </p:txBody>
      </p:sp>
      <p:grpSp>
        <p:nvGrpSpPr>
          <p:cNvPr id="55300" name="Group 3"/>
          <p:cNvGrpSpPr/>
          <p:nvPr>
            <p:custDataLst>
              <p:tags r:id="rId1"/>
            </p:custDataLst>
          </p:nvPr>
        </p:nvGrpSpPr>
        <p:grpSpPr>
          <a:xfrm>
            <a:off x="1743075" y="2641600"/>
            <a:ext cx="5311775" cy="688975"/>
            <a:chOff x="720" y="1392"/>
            <a:chExt cx="4058" cy="480"/>
          </a:xfrm>
        </p:grpSpPr>
        <p:sp>
          <p:nvSpPr>
            <p:cNvPr id="7172" name="AutoShape 4"/>
            <p:cNvSpPr>
              <a:spLocks noChangeArrowheads="1"/>
            </p:cNvSpPr>
            <p:nvPr>
              <p:custDataLst>
                <p:tags r:id="rId2"/>
              </p:custDataLst>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9" name="Group 5"/>
            <p:cNvGrpSpPr/>
            <p:nvPr/>
          </p:nvGrpSpPr>
          <p:grpSpPr>
            <a:xfrm>
              <a:off x="730" y="1407"/>
              <a:ext cx="4043" cy="444"/>
              <a:chOff x="744" y="1407"/>
              <a:chExt cx="3988" cy="444"/>
            </a:xfrm>
          </p:grpSpPr>
          <p:sp>
            <p:nvSpPr>
              <p:cNvPr id="7174" name="AutoShape 6"/>
              <p:cNvSpPr>
                <a:spLocks noChangeArrowheads="1"/>
              </p:cNvSpPr>
              <p:nvPr>
                <p:custDataLst>
                  <p:tags r:id="rId3"/>
                </p:custDataLst>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75" name="AutoShape 7"/>
              <p:cNvSpPr>
                <a:spLocks noChangeArrowheads="1"/>
              </p:cNvSpPr>
              <p:nvPr>
                <p:custDataLst>
                  <p:tags r:id="rId4"/>
                </p:custDataLst>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1" name="Group 8"/>
          <p:cNvGrpSpPr/>
          <p:nvPr>
            <p:custDataLst>
              <p:tags r:id="rId5"/>
            </p:custDataLst>
          </p:nvPr>
        </p:nvGrpSpPr>
        <p:grpSpPr>
          <a:xfrm>
            <a:off x="1743075" y="3506788"/>
            <a:ext cx="5311775" cy="688975"/>
            <a:chOff x="720" y="1392"/>
            <a:chExt cx="4058" cy="480"/>
          </a:xfrm>
        </p:grpSpPr>
        <p:sp>
          <p:nvSpPr>
            <p:cNvPr id="7177" name="AutoShape 9"/>
            <p:cNvSpPr>
              <a:spLocks noChangeArrowheads="1"/>
            </p:cNvSpPr>
            <p:nvPr>
              <p:custDataLst>
                <p:tags r:id="rId6"/>
              </p:custDataLst>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5" name="Group 10"/>
            <p:cNvGrpSpPr/>
            <p:nvPr/>
          </p:nvGrpSpPr>
          <p:grpSpPr>
            <a:xfrm>
              <a:off x="730" y="1407"/>
              <a:ext cx="4043" cy="444"/>
              <a:chOff x="744" y="1407"/>
              <a:chExt cx="3988" cy="444"/>
            </a:xfrm>
          </p:grpSpPr>
          <p:sp>
            <p:nvSpPr>
              <p:cNvPr id="7179" name="AutoShape 11"/>
              <p:cNvSpPr>
                <a:spLocks noChangeArrowheads="1"/>
              </p:cNvSpPr>
              <p:nvPr>
                <p:custDataLst>
                  <p:tags r:id="rId7"/>
                </p:custDataLst>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80" name="AutoShape 12"/>
              <p:cNvSpPr>
                <a:spLocks noChangeArrowheads="1"/>
              </p:cNvSpPr>
              <p:nvPr>
                <p:custDataLst>
                  <p:tags r:id="rId8"/>
                </p:custDataLst>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2" name="Group 13"/>
          <p:cNvGrpSpPr/>
          <p:nvPr>
            <p:custDataLst>
              <p:tags r:id="rId9"/>
            </p:custDataLst>
          </p:nvPr>
        </p:nvGrpSpPr>
        <p:grpSpPr>
          <a:xfrm>
            <a:off x="1743075" y="4364038"/>
            <a:ext cx="5311775" cy="688975"/>
            <a:chOff x="720" y="1392"/>
            <a:chExt cx="4058" cy="480"/>
          </a:xfrm>
        </p:grpSpPr>
        <p:sp>
          <p:nvSpPr>
            <p:cNvPr id="7182" name="AutoShape 14"/>
            <p:cNvSpPr>
              <a:spLocks noChangeArrowheads="1"/>
            </p:cNvSpPr>
            <p:nvPr>
              <p:custDataLst>
                <p:tags r:id="rId10"/>
              </p:custDataLst>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1" name="Group 15"/>
            <p:cNvGrpSpPr/>
            <p:nvPr/>
          </p:nvGrpSpPr>
          <p:grpSpPr>
            <a:xfrm>
              <a:off x="730" y="1407"/>
              <a:ext cx="4043" cy="444"/>
              <a:chOff x="744" y="1407"/>
              <a:chExt cx="3988" cy="444"/>
            </a:xfrm>
          </p:grpSpPr>
          <p:sp>
            <p:nvSpPr>
              <p:cNvPr id="7184" name="AutoShape 16"/>
              <p:cNvSpPr>
                <a:spLocks noChangeArrowheads="1"/>
              </p:cNvSpPr>
              <p:nvPr>
                <p:custDataLst>
                  <p:tags r:id="rId11"/>
                </p:custDataLst>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85" name="AutoShape 17"/>
              <p:cNvSpPr>
                <a:spLocks noChangeArrowheads="1"/>
              </p:cNvSpPr>
              <p:nvPr>
                <p:custDataLst>
                  <p:tags r:id="rId12"/>
                </p:custDataLst>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3" name="Group 18"/>
          <p:cNvGrpSpPr/>
          <p:nvPr>
            <p:custDataLst>
              <p:tags r:id="rId13"/>
            </p:custDataLst>
          </p:nvPr>
        </p:nvGrpSpPr>
        <p:grpSpPr>
          <a:xfrm>
            <a:off x="1743075" y="1778000"/>
            <a:ext cx="5311775" cy="688975"/>
            <a:chOff x="720" y="1392"/>
            <a:chExt cx="4058" cy="480"/>
          </a:xfrm>
        </p:grpSpPr>
        <p:sp>
          <p:nvSpPr>
            <p:cNvPr id="7187" name="AutoShape 19"/>
            <p:cNvSpPr>
              <a:spLocks noChangeArrowheads="1"/>
            </p:cNvSpPr>
            <p:nvPr>
              <p:custDataLst>
                <p:tags r:id="rId14"/>
              </p:custDataLst>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17" name="Group 20"/>
            <p:cNvGrpSpPr/>
            <p:nvPr/>
          </p:nvGrpSpPr>
          <p:grpSpPr>
            <a:xfrm>
              <a:off x="730" y="1407"/>
              <a:ext cx="4043" cy="444"/>
              <a:chOff x="744" y="1407"/>
              <a:chExt cx="3988" cy="444"/>
            </a:xfrm>
          </p:grpSpPr>
          <p:sp>
            <p:nvSpPr>
              <p:cNvPr id="7189" name="AutoShape 21"/>
              <p:cNvSpPr>
                <a:spLocks noChangeArrowheads="1"/>
              </p:cNvSpPr>
              <p:nvPr>
                <p:custDataLst>
                  <p:tags r:id="rId15"/>
                </p:custDataLst>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90" name="AutoShape 22"/>
              <p:cNvSpPr>
                <a:spLocks noChangeArrowheads="1"/>
              </p:cNvSpPr>
              <p:nvPr>
                <p:custDataLst>
                  <p:tags r:id="rId16"/>
                </p:custDataLst>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sp>
        <p:nvSpPr>
          <p:cNvPr id="55304" name="Text Box 26"/>
          <p:cNvSpPr txBox="1"/>
          <p:nvPr>
            <p:custDataLst>
              <p:tags r:id="rId17"/>
            </p:custDataLst>
          </p:nvPr>
        </p:nvSpPr>
        <p:spPr>
          <a:xfrm>
            <a:off x="2220913" y="4456113"/>
            <a:ext cx="4495800" cy="51911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rgbClr val="FFFFFF"/>
                </a:solidFill>
                <a:latin typeface="Tahoma" panose="020B0604030504040204" pitchFamily="34" charset="0"/>
              </a:rPr>
              <a:t>算法和算法分析</a:t>
            </a:r>
            <a:r>
              <a:rPr lang="zh-CN" altLang="en-US" sz="2800" dirty="0">
                <a:solidFill>
                  <a:schemeClr val="tx1"/>
                </a:solidFill>
                <a:latin typeface="Tahoma" panose="020B0604030504040204" pitchFamily="34" charset="0"/>
              </a:rPr>
              <a:t>    </a:t>
            </a:r>
            <a:r>
              <a:rPr lang="zh-CN" altLang="en-US" sz="2800" b="1" dirty="0">
                <a:solidFill>
                  <a:srgbClr val="FFFFFF"/>
                </a:solidFill>
                <a:latin typeface="等线" panose="02010600030101010101" pitchFamily="2" charset="-122"/>
                <a:cs typeface="Arial" panose="020B0604020202020204" pitchFamily="34" charset="0"/>
              </a:rPr>
              <a:t>    </a:t>
            </a:r>
            <a:endParaRPr lang="zh-CN" altLang="en-US" sz="2800" b="1" dirty="0">
              <a:solidFill>
                <a:srgbClr val="FFFFFF"/>
              </a:solidFill>
              <a:latin typeface="等线" panose="02010600030101010101" pitchFamily="2" charset="-122"/>
              <a:ea typeface="Arial" panose="020B0604020202020204" pitchFamily="34" charset="0"/>
            </a:endParaRPr>
          </a:p>
        </p:txBody>
      </p:sp>
      <p:pic>
        <p:nvPicPr>
          <p:cNvPr id="55305" name="Picture 27" descr="1"/>
          <p:cNvPicPr>
            <a:picLocks noChangeAspect="1"/>
          </p:cNvPicPr>
          <p:nvPr>
            <p:custDataLst>
              <p:tags r:id="rId18"/>
            </p:custDataLst>
          </p:nvPr>
        </p:nvPicPr>
        <p:blipFill>
          <a:blip r:embed="rId19">
            <a:lum bright="-6000" contrast="24000"/>
          </a:blip>
          <a:srcRect l="42606" t="64474" r="19473"/>
          <a:stretch>
            <a:fillRect/>
          </a:stretch>
        </p:blipFill>
        <p:spPr>
          <a:xfrm>
            <a:off x="1579563" y="4351338"/>
            <a:ext cx="792162" cy="949325"/>
          </a:xfrm>
          <a:prstGeom prst="rect">
            <a:avLst/>
          </a:prstGeom>
          <a:noFill/>
          <a:ln w="9525">
            <a:noFill/>
          </a:ln>
        </p:spPr>
      </p:pic>
      <p:pic>
        <p:nvPicPr>
          <p:cNvPr id="55306" name="Picture 28" descr="1"/>
          <p:cNvPicPr>
            <a:picLocks noChangeAspect="1"/>
          </p:cNvPicPr>
          <p:nvPr>
            <p:custDataLst>
              <p:tags r:id="rId20"/>
            </p:custDataLst>
          </p:nvPr>
        </p:nvPicPr>
        <p:blipFill>
          <a:blip r:embed="rId19">
            <a:lum bright="-6000" contrast="24000"/>
          </a:blip>
          <a:srcRect l="42606" t="64474" r="19473"/>
          <a:stretch>
            <a:fillRect/>
          </a:stretch>
        </p:blipFill>
        <p:spPr>
          <a:xfrm>
            <a:off x="1558925" y="3481388"/>
            <a:ext cx="792163" cy="949325"/>
          </a:xfrm>
          <a:prstGeom prst="rect">
            <a:avLst/>
          </a:prstGeom>
          <a:noFill/>
          <a:ln w="9525">
            <a:noFill/>
          </a:ln>
        </p:spPr>
      </p:pic>
      <p:pic>
        <p:nvPicPr>
          <p:cNvPr id="55307" name="Picture 29" descr="1"/>
          <p:cNvPicPr>
            <a:picLocks noChangeAspect="1"/>
          </p:cNvPicPr>
          <p:nvPr>
            <p:custDataLst>
              <p:tags r:id="rId21"/>
            </p:custDataLst>
          </p:nvPr>
        </p:nvPicPr>
        <p:blipFill>
          <a:blip r:embed="rId19">
            <a:lum bright="-6000" contrast="24000"/>
          </a:blip>
          <a:srcRect l="42606" t="64474" r="19473"/>
          <a:stretch>
            <a:fillRect/>
          </a:stretch>
        </p:blipFill>
        <p:spPr>
          <a:xfrm>
            <a:off x="1558925" y="2630488"/>
            <a:ext cx="792163" cy="949325"/>
          </a:xfrm>
          <a:prstGeom prst="rect">
            <a:avLst/>
          </a:prstGeom>
          <a:noFill/>
          <a:ln w="9525">
            <a:noFill/>
          </a:ln>
        </p:spPr>
      </p:pic>
      <p:pic>
        <p:nvPicPr>
          <p:cNvPr id="55308" name="Picture 30" descr="1"/>
          <p:cNvPicPr>
            <a:picLocks noChangeAspect="1"/>
          </p:cNvPicPr>
          <p:nvPr>
            <p:custDataLst>
              <p:tags r:id="rId22"/>
            </p:custDataLst>
          </p:nvPr>
        </p:nvPicPr>
        <p:blipFill>
          <a:blip r:embed="rId19">
            <a:lum bright="-6000" contrast="24000"/>
          </a:blip>
          <a:srcRect l="42606" t="64474" r="19473"/>
          <a:stretch>
            <a:fillRect/>
          </a:stretch>
        </p:blipFill>
        <p:spPr>
          <a:xfrm>
            <a:off x="1547813" y="1773238"/>
            <a:ext cx="792162" cy="949325"/>
          </a:xfrm>
          <a:prstGeom prst="rect">
            <a:avLst/>
          </a:prstGeom>
          <a:noFill/>
          <a:ln w="9525">
            <a:noFill/>
          </a:ln>
        </p:spPr>
      </p:pic>
      <p:sp>
        <p:nvSpPr>
          <p:cNvPr id="55309" name="Text Box 31"/>
          <p:cNvSpPr txBox="1"/>
          <p:nvPr>
            <p:custDataLst>
              <p:tags r:id="rId23"/>
            </p:custDataLst>
          </p:nvPr>
        </p:nvSpPr>
        <p:spPr>
          <a:xfrm>
            <a:off x="1889125" y="4464050"/>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4</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0" name="Text Box 32"/>
          <p:cNvSpPr txBox="1"/>
          <p:nvPr>
            <p:custDataLst>
              <p:tags r:id="rId24"/>
            </p:custDataLst>
          </p:nvPr>
        </p:nvSpPr>
        <p:spPr>
          <a:xfrm>
            <a:off x="1868488" y="1870075"/>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1</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1" name="Text Box 33"/>
          <p:cNvSpPr txBox="1"/>
          <p:nvPr>
            <p:custDataLst>
              <p:tags r:id="rId25"/>
            </p:custDataLst>
          </p:nvPr>
        </p:nvSpPr>
        <p:spPr>
          <a:xfrm>
            <a:off x="1881188" y="2728913"/>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2</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2" name="Text Box 34"/>
          <p:cNvSpPr txBox="1"/>
          <p:nvPr>
            <p:custDataLst>
              <p:tags r:id="rId26"/>
            </p:custDataLst>
          </p:nvPr>
        </p:nvSpPr>
        <p:spPr>
          <a:xfrm>
            <a:off x="1881188" y="3616325"/>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3</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3" name="Text Box 26"/>
          <p:cNvSpPr txBox="1"/>
          <p:nvPr>
            <p:custDataLst>
              <p:tags r:id="rId27"/>
            </p:custDataLst>
          </p:nvPr>
        </p:nvSpPr>
        <p:spPr>
          <a:xfrm>
            <a:off x="2379663" y="3573463"/>
            <a:ext cx="4495800"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rgbClr val="002060"/>
                </a:solidFill>
                <a:latin typeface="等线" panose="02010600030101010101" pitchFamily="2" charset="-122"/>
              </a:rPr>
              <a:t>抽象数据类型的表示与实现</a:t>
            </a:r>
            <a:endParaRPr lang="zh-CN" altLang="en-US" sz="2800" b="1" dirty="0">
              <a:solidFill>
                <a:srgbClr val="002060"/>
              </a:solidFill>
              <a:latin typeface="等线" panose="02010600030101010101" pitchFamily="2" charset="-122"/>
              <a:ea typeface="Arial" panose="020B0604020202020204" pitchFamily="34" charset="0"/>
            </a:endParaRPr>
          </a:p>
        </p:txBody>
      </p:sp>
      <p:sp>
        <p:nvSpPr>
          <p:cNvPr id="55314" name="Text Box 26"/>
          <p:cNvSpPr txBox="1"/>
          <p:nvPr>
            <p:custDataLst>
              <p:tags r:id="rId28"/>
            </p:custDataLst>
          </p:nvPr>
        </p:nvSpPr>
        <p:spPr>
          <a:xfrm>
            <a:off x="2414588" y="2728913"/>
            <a:ext cx="3813175"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chemeClr val="bg1"/>
                </a:solidFill>
                <a:latin typeface="等线" panose="02010600030101010101" pitchFamily="2" charset="-122"/>
              </a:rPr>
              <a:t>课程发展史</a:t>
            </a:r>
            <a:endParaRPr lang="zh-CN" altLang="en-US" sz="2800" b="1" dirty="0">
              <a:solidFill>
                <a:schemeClr val="bg1"/>
              </a:solidFill>
              <a:latin typeface="等线" panose="02010600030101010101" pitchFamily="2" charset="-122"/>
              <a:ea typeface="Arial" panose="020B0604020202020204" pitchFamily="34" charset="0"/>
            </a:endParaRPr>
          </a:p>
        </p:txBody>
      </p:sp>
      <p:sp>
        <p:nvSpPr>
          <p:cNvPr id="55315" name="矩形 1"/>
          <p:cNvSpPr/>
          <p:nvPr>
            <p:custDataLst>
              <p:tags r:id="rId29"/>
            </p:custDataLst>
          </p:nvPr>
        </p:nvSpPr>
        <p:spPr>
          <a:xfrm>
            <a:off x="2987675" y="1820863"/>
            <a:ext cx="3095625"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
                <a:schemeClr val="tx1"/>
              </a:buClr>
              <a:buFontTx/>
              <a:buNone/>
            </a:pPr>
            <a:r>
              <a:rPr lang="zh-CN" altLang="en-US" sz="2800" b="1" dirty="0">
                <a:solidFill>
                  <a:schemeClr val="bg1"/>
                </a:solidFill>
                <a:latin typeface="等线" panose="02010600030101010101" pitchFamily="2" charset="-122"/>
              </a:rPr>
              <a:t>基本概念及术语    </a:t>
            </a:r>
            <a:endParaRPr lang="zh-CN" altLang="en-US" sz="2800" b="1" dirty="0">
              <a:solidFill>
                <a:schemeClr val="bg1"/>
              </a:solidFill>
              <a:latin typeface="等线" panose="02010600030101010101" pitchFamily="2"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 name="内容占位符 6"/>
          <p:cNvSpPr txBox="1"/>
          <p:nvPr/>
        </p:nvSpPr>
        <p:spPr>
          <a:xfrm>
            <a:off x="542925" y="2134235"/>
            <a:ext cx="1102995" cy="151130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latin typeface="等线" panose="02010600030101010101" pitchFamily="2" charset="-122"/>
              </a:rPr>
              <a:t>计算机解决实际问题</a:t>
            </a:r>
            <a:endParaRPr lang="zh-CN" altLang="en-US" b="1" dirty="0">
              <a:latin typeface="等线" panose="02010600030101010101" pitchFamily="2" charset="-122"/>
            </a:endParaRPr>
          </a:p>
        </p:txBody>
      </p:sp>
      <p:sp>
        <p:nvSpPr>
          <p:cNvPr id="3" name="内容占位符 6"/>
          <p:cNvSpPr txBox="1"/>
          <p:nvPr/>
        </p:nvSpPr>
        <p:spPr>
          <a:xfrm>
            <a:off x="2574925" y="909320"/>
            <a:ext cx="1292225" cy="100838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latin typeface="等线" panose="02010600030101010101" pitchFamily="2" charset="-122"/>
              </a:rPr>
              <a:t>数值</a:t>
            </a:r>
            <a:endParaRPr lang="zh-CN" altLang="en-US" b="1" dirty="0">
              <a:latin typeface="等线" panose="02010600030101010101" pitchFamily="2" charset="-122"/>
            </a:endParaRPr>
          </a:p>
          <a:p>
            <a:pPr marL="0" lvl="0" indent="0">
              <a:lnSpc>
                <a:spcPct val="150000"/>
              </a:lnSpc>
              <a:buNone/>
            </a:pPr>
            <a:r>
              <a:rPr lang="zh-CN" altLang="en-US" b="1" dirty="0">
                <a:latin typeface="等线" panose="02010600030101010101" pitchFamily="2" charset="-122"/>
              </a:rPr>
              <a:t>计算</a:t>
            </a:r>
            <a:endParaRPr lang="en-US" altLang="zh-CN" b="1" dirty="0">
              <a:latin typeface="等线" panose="02010600030101010101" pitchFamily="2" charset="-122"/>
            </a:endParaRPr>
          </a:p>
        </p:txBody>
      </p:sp>
      <p:sp>
        <p:nvSpPr>
          <p:cNvPr id="4" name="左大括号 3"/>
          <p:cNvSpPr/>
          <p:nvPr/>
        </p:nvSpPr>
        <p:spPr>
          <a:xfrm>
            <a:off x="1566863" y="1457643"/>
            <a:ext cx="936625" cy="2879725"/>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6" name="内容占位符 6"/>
          <p:cNvSpPr txBox="1"/>
          <p:nvPr/>
        </p:nvSpPr>
        <p:spPr>
          <a:xfrm>
            <a:off x="2574925" y="3861435"/>
            <a:ext cx="1127760" cy="121031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b="1" dirty="0">
                <a:latin typeface="等线" panose="02010600030101010101" pitchFamily="2" charset="-122"/>
              </a:rPr>
              <a:t>非数值计算</a:t>
            </a:r>
            <a:endParaRPr lang="en-US" altLang="zh-CN" b="1" dirty="0">
              <a:latin typeface="等线" panose="02010600030101010101" pitchFamily="2" charset="-122"/>
            </a:endParaRPr>
          </a:p>
        </p:txBody>
      </p:sp>
      <p:sp>
        <p:nvSpPr>
          <p:cNvPr id="27" name="内容占位符 6"/>
          <p:cNvSpPr txBox="1"/>
          <p:nvPr/>
        </p:nvSpPr>
        <p:spPr>
          <a:xfrm>
            <a:off x="3997325" y="3357245"/>
            <a:ext cx="1117600" cy="259270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b="1" dirty="0">
                <a:latin typeface="等线" panose="02010600030101010101" pitchFamily="2" charset="-122"/>
              </a:rPr>
              <a:t>文本</a:t>
            </a:r>
            <a:endParaRPr lang="zh-CN" altLang="en-US" b="1" dirty="0">
              <a:latin typeface="等线" panose="02010600030101010101" pitchFamily="2" charset="-122"/>
            </a:endParaRPr>
          </a:p>
          <a:p>
            <a:pPr marL="0" lvl="0" indent="0">
              <a:lnSpc>
                <a:spcPct val="100000"/>
              </a:lnSpc>
              <a:buNone/>
            </a:pPr>
            <a:r>
              <a:rPr lang="zh-CN" altLang="en-US" b="1" dirty="0">
                <a:latin typeface="等线" panose="02010600030101010101" pitchFamily="2" charset="-122"/>
              </a:rPr>
              <a:t>图像</a:t>
            </a:r>
            <a:endParaRPr lang="zh-CN" altLang="en-US" b="1" dirty="0">
              <a:latin typeface="等线" panose="02010600030101010101" pitchFamily="2" charset="-122"/>
            </a:endParaRPr>
          </a:p>
          <a:p>
            <a:pPr marL="0" lvl="0" indent="0">
              <a:lnSpc>
                <a:spcPct val="100000"/>
              </a:lnSpc>
              <a:buNone/>
            </a:pPr>
            <a:r>
              <a:rPr lang="zh-CN" altLang="en-US" b="1" dirty="0">
                <a:latin typeface="等线" panose="02010600030101010101" pitchFamily="2" charset="-122"/>
              </a:rPr>
              <a:t>声音</a:t>
            </a:r>
            <a:endParaRPr lang="zh-CN" altLang="en-US" b="1" dirty="0">
              <a:latin typeface="等线" panose="02010600030101010101" pitchFamily="2" charset="-122"/>
            </a:endParaRPr>
          </a:p>
          <a:p>
            <a:pPr marL="0" lvl="0" indent="0">
              <a:lnSpc>
                <a:spcPct val="100000"/>
              </a:lnSpc>
              <a:buNone/>
            </a:pPr>
            <a:r>
              <a:rPr lang="zh-CN" altLang="en-US" b="1" dirty="0">
                <a:latin typeface="等线" panose="02010600030101010101" pitchFamily="2" charset="-122"/>
              </a:rPr>
              <a:t>视频</a:t>
            </a:r>
            <a:endParaRPr lang="zh-CN" altLang="en-US" b="1" dirty="0">
              <a:latin typeface="等线" panose="02010600030101010101" pitchFamily="2" charset="-122"/>
            </a:endParaRPr>
          </a:p>
          <a:p>
            <a:pPr marL="0" lvl="0" indent="0">
              <a:lnSpc>
                <a:spcPct val="100000"/>
              </a:lnSpc>
              <a:buNone/>
            </a:pPr>
            <a:r>
              <a:rPr lang="en-US" altLang="zh-CN" b="1" dirty="0">
                <a:latin typeface="等线" panose="02010600030101010101" pitchFamily="2" charset="-122"/>
              </a:rPr>
              <a:t>......</a:t>
            </a:r>
            <a:endParaRPr lang="zh-CN" altLang="en-US" b="1" dirty="0">
              <a:latin typeface="等线" panose="02010600030101010101" pitchFamily="2" charset="-122"/>
            </a:endParaRPr>
          </a:p>
          <a:p>
            <a:pPr marL="0" lvl="0" indent="0">
              <a:lnSpc>
                <a:spcPct val="150000"/>
              </a:lnSpc>
              <a:buNone/>
            </a:pPr>
            <a:endParaRPr lang="en-US" altLang="zh-CN" b="1" dirty="0">
              <a:latin typeface="等线" panose="02010600030101010101" pitchFamily="2" charset="-122"/>
            </a:endParaRPr>
          </a:p>
        </p:txBody>
      </p:sp>
      <p:sp>
        <p:nvSpPr>
          <p:cNvPr id="28" name="左大括号 27"/>
          <p:cNvSpPr/>
          <p:nvPr/>
        </p:nvSpPr>
        <p:spPr>
          <a:xfrm>
            <a:off x="3493135" y="3501390"/>
            <a:ext cx="332105" cy="2094230"/>
          </a:xfrm>
          <a:prstGeom prst="leftBrace">
            <a:avLst>
              <a:gd name="adj1" fmla="val 8333"/>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8" name="标题 1"/>
          <p:cNvSpPr>
            <a:spLocks noGrp="1"/>
          </p:cNvSpPr>
          <p:nvPr>
            <p:ph type="title"/>
          </p:nvPr>
        </p:nvSpPr>
        <p:spPr>
          <a:xfrm>
            <a:off x="357188" y="115888"/>
            <a:ext cx="8266113" cy="649288"/>
          </a:xfrm>
        </p:spPr>
        <p:txBody>
          <a:bodyPr vert="horz" wrap="square" lIns="91440" tIns="45720" rIns="91440" bIns="45720" numCol="1" anchor="t" anchorCtr="0" compatLnSpc="1">
            <a:normAutofit fontScale="90000"/>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课堂回顾</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9" name="内容占位符 6"/>
          <p:cNvSpPr txBox="1"/>
          <p:nvPr/>
        </p:nvSpPr>
        <p:spPr>
          <a:xfrm>
            <a:off x="3997325" y="909320"/>
            <a:ext cx="1584325" cy="161925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b="1" dirty="0">
                <a:latin typeface="等线" panose="02010600030101010101" pitchFamily="2" charset="-122"/>
                <a:sym typeface="+mn-ea"/>
              </a:rPr>
              <a:t>整数</a:t>
            </a:r>
            <a:endParaRPr lang="zh-CN" altLang="en-US" b="1" dirty="0">
              <a:latin typeface="等线" panose="02010600030101010101" pitchFamily="2" charset="-122"/>
              <a:sym typeface="+mn-ea"/>
            </a:endParaRPr>
          </a:p>
          <a:p>
            <a:pPr marL="0" lvl="0" indent="0">
              <a:lnSpc>
                <a:spcPct val="100000"/>
              </a:lnSpc>
              <a:buNone/>
            </a:pPr>
            <a:r>
              <a:rPr lang="zh-CN" altLang="en-US" b="1" dirty="0">
                <a:latin typeface="等线" panose="02010600030101010101" pitchFamily="2" charset="-122"/>
                <a:sym typeface="+mn-ea"/>
              </a:rPr>
              <a:t>小数</a:t>
            </a:r>
            <a:endParaRPr lang="zh-CN" altLang="en-US" b="1" dirty="0">
              <a:latin typeface="等线" panose="02010600030101010101" pitchFamily="2" charset="-122"/>
              <a:sym typeface="+mn-ea"/>
            </a:endParaRPr>
          </a:p>
          <a:p>
            <a:pPr marL="0" lvl="0" indent="0">
              <a:lnSpc>
                <a:spcPct val="100000"/>
              </a:lnSpc>
              <a:buNone/>
            </a:pPr>
            <a:r>
              <a:rPr lang="en-US" altLang="zh-CN" b="1" dirty="0">
                <a:latin typeface="等线" panose="02010600030101010101" pitchFamily="2" charset="-122"/>
                <a:sym typeface="+mn-ea"/>
              </a:rPr>
              <a:t>......</a:t>
            </a:r>
            <a:endParaRPr lang="zh-CN" altLang="en-US" b="1" dirty="0">
              <a:latin typeface="等线" panose="02010600030101010101" pitchFamily="2" charset="-122"/>
            </a:endParaRPr>
          </a:p>
          <a:p>
            <a:pPr marL="0" lvl="0" indent="0">
              <a:lnSpc>
                <a:spcPct val="150000"/>
              </a:lnSpc>
              <a:buNone/>
            </a:pPr>
            <a:endParaRPr lang="en-US" altLang="zh-CN" b="1" dirty="0">
              <a:latin typeface="等线" panose="02010600030101010101" pitchFamily="2" charset="-122"/>
            </a:endParaRPr>
          </a:p>
        </p:txBody>
      </p:sp>
      <p:sp>
        <p:nvSpPr>
          <p:cNvPr id="10" name="左大括号 9"/>
          <p:cNvSpPr/>
          <p:nvPr/>
        </p:nvSpPr>
        <p:spPr>
          <a:xfrm>
            <a:off x="3493135" y="909320"/>
            <a:ext cx="332105" cy="1329055"/>
          </a:xfrm>
          <a:prstGeom prst="leftBrace">
            <a:avLst>
              <a:gd name="adj1" fmla="val 8333"/>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1" name="左大括号 10"/>
          <p:cNvSpPr/>
          <p:nvPr/>
        </p:nvSpPr>
        <p:spPr>
          <a:xfrm rot="10800000">
            <a:off x="4933315" y="1052830"/>
            <a:ext cx="598170" cy="4437380"/>
          </a:xfrm>
          <a:prstGeom prst="leftBrace">
            <a:avLst>
              <a:gd name="adj1" fmla="val 8333"/>
              <a:gd name="adj2" fmla="val 54836"/>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3" name="箭头: 右 22"/>
          <p:cNvSpPr/>
          <p:nvPr/>
        </p:nvSpPr>
        <p:spPr>
          <a:xfrm>
            <a:off x="5581650" y="2926080"/>
            <a:ext cx="280035" cy="287655"/>
          </a:xfrm>
          <a:prstGeom prst="rightArrow">
            <a:avLst/>
          </a:prstGeom>
          <a:solidFill>
            <a:schemeClr val="accent2">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4" name="左大括号 13"/>
          <p:cNvSpPr/>
          <p:nvPr/>
        </p:nvSpPr>
        <p:spPr>
          <a:xfrm>
            <a:off x="5940425" y="1629410"/>
            <a:ext cx="431800" cy="2879725"/>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6" name="内容占位符 6"/>
          <p:cNvSpPr txBox="1"/>
          <p:nvPr/>
        </p:nvSpPr>
        <p:spPr>
          <a:xfrm>
            <a:off x="6240780" y="1174115"/>
            <a:ext cx="1816735" cy="98171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1800" b="1" dirty="0">
                <a:latin typeface="等线" panose="02010600030101010101" pitchFamily="2" charset="-122"/>
              </a:rPr>
              <a:t>研究对象的特性及其相互之间的关系</a:t>
            </a:r>
            <a:endParaRPr lang="zh-CN" altLang="en-US" sz="1800" b="1" dirty="0">
              <a:latin typeface="等线" panose="02010600030101010101" pitchFamily="2" charset="-122"/>
            </a:endParaRPr>
          </a:p>
        </p:txBody>
      </p:sp>
      <p:sp>
        <p:nvSpPr>
          <p:cNvPr id="17" name="内容占位符 6"/>
          <p:cNvSpPr txBox="1"/>
          <p:nvPr/>
        </p:nvSpPr>
        <p:spPr>
          <a:xfrm>
            <a:off x="6240780" y="2696845"/>
            <a:ext cx="1816735" cy="98171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1800" b="1" dirty="0">
                <a:latin typeface="等线" panose="02010600030101010101" pitchFamily="2" charset="-122"/>
              </a:rPr>
              <a:t>有效地组织计算机存储</a:t>
            </a:r>
            <a:endParaRPr lang="zh-CN" altLang="en-US" sz="1800" b="1" dirty="0">
              <a:latin typeface="等线" panose="02010600030101010101" pitchFamily="2" charset="-122"/>
            </a:endParaRPr>
          </a:p>
        </p:txBody>
      </p:sp>
      <p:sp>
        <p:nvSpPr>
          <p:cNvPr id="18" name="内容占位符 6"/>
          <p:cNvSpPr txBox="1"/>
          <p:nvPr/>
        </p:nvSpPr>
        <p:spPr>
          <a:xfrm>
            <a:off x="6307455" y="4097655"/>
            <a:ext cx="1816735" cy="98171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1800" b="1" dirty="0">
                <a:latin typeface="等线" panose="02010600030101010101" pitchFamily="2" charset="-122"/>
              </a:rPr>
              <a:t>有效地实现对象之间的 “运算” 关系</a:t>
            </a:r>
            <a:endParaRPr lang="zh-CN" altLang="en-US" sz="1800" b="1" dirty="0">
              <a:latin typeface="等线" panose="02010600030101010101" pitchFamily="2" charset="-122"/>
            </a:endParaRPr>
          </a:p>
        </p:txBody>
      </p:sp>
      <p:sp>
        <p:nvSpPr>
          <p:cNvPr id="19" name="矩形 18"/>
          <p:cNvSpPr/>
          <p:nvPr/>
        </p:nvSpPr>
        <p:spPr>
          <a:xfrm>
            <a:off x="8100695" y="981075"/>
            <a:ext cx="901065" cy="1072515"/>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逻辑结构</a:t>
            </a:r>
            <a:endParaRPr kumimoji="1"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8100695" y="2539365"/>
            <a:ext cx="901065" cy="1072515"/>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存储结构</a:t>
            </a:r>
            <a:endParaRPr kumimoji="1"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8100695" y="3930015"/>
            <a:ext cx="901065" cy="1072515"/>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算法</a:t>
            </a:r>
            <a:endParaRPr kumimoji="1"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3253" name="文本框 5"/>
          <p:cNvSpPr txBox="1"/>
          <p:nvPr/>
        </p:nvSpPr>
        <p:spPr>
          <a:xfrm>
            <a:off x="827405" y="5877560"/>
            <a:ext cx="8154035" cy="506730"/>
          </a:xfrm>
          <a:prstGeom prst="rect">
            <a:avLst/>
          </a:prstGeom>
          <a:noFill/>
          <a:ln w="9525">
            <a:noFill/>
          </a:ln>
        </p:spPr>
        <p:txBody>
          <a:bodyPr wrap="squar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a:spcBef>
                <a:spcPct val="0"/>
              </a:spcBef>
              <a:buClrTx/>
              <a:buFontTx/>
              <a:buNone/>
            </a:pPr>
            <a:r>
              <a:rPr lang="zh-CN" altLang="en-US" sz="2700" dirty="0">
                <a:solidFill>
                  <a:srgbClr val="C00000"/>
                </a:solidFill>
                <a:latin typeface="微软雅黑" panose="020B0503020204020204" pitchFamily="34" charset="-122"/>
                <a:ea typeface="微软雅黑" panose="020B0503020204020204" pitchFamily="34" charset="-122"/>
              </a:rPr>
              <a:t>合理地组织数据，恰当地表示数据，高效地处理数据</a:t>
            </a:r>
            <a:endParaRPr lang="zh-CN" altLang="en-US" sz="2700" dirty="0">
              <a:solidFill>
                <a:schemeClr val="tx1"/>
              </a:solidFill>
              <a:latin typeface="Tahoma" panose="020B0604030504040204" pitchFamily="34" charset="0"/>
              <a:ea typeface="宋体" panose="02010600030101010101" pitchFamily="2" charset="-122"/>
            </a:endParaRPr>
          </a:p>
        </p:txBody>
      </p:sp>
      <p:sp>
        <p:nvSpPr>
          <p:cNvPr id="22" name="内容占位符 6"/>
          <p:cNvSpPr txBox="1"/>
          <p:nvPr/>
        </p:nvSpPr>
        <p:spPr>
          <a:xfrm>
            <a:off x="5363845" y="1174115"/>
            <a:ext cx="751205" cy="162687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如何处理这些数据呢？</a:t>
            </a:r>
            <a:endParaRPr lang="zh-CN" altLang="en-US" sz="2000" b="1" dirty="0">
              <a:latin typeface="等线" panose="02010600030101010101" pitchFamily="2" charset="-122"/>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3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animBg="1"/>
      <p:bldP spid="4" grpId="1" animBg="1"/>
      <p:bldP spid="6" grpId="0"/>
      <p:bldP spid="6" grpId="1"/>
      <p:bldP spid="27" grpId="0"/>
      <p:bldP spid="27" grpId="1"/>
      <p:bldP spid="28" grpId="0" animBg="1"/>
      <p:bldP spid="28" grpId="1" animBg="1"/>
      <p:bldP spid="9" grpId="0"/>
      <p:bldP spid="9" grpId="1"/>
      <p:bldP spid="10" grpId="0" animBg="1"/>
      <p:bldP spid="10" grpId="1" animBg="1"/>
      <p:bldP spid="11" grpId="0" animBg="1"/>
      <p:bldP spid="11" grpId="1" animBg="1"/>
      <p:bldP spid="13" grpId="0" animBg="1"/>
      <p:bldP spid="13" grpId="1" animBg="1"/>
      <p:bldP spid="14" grpId="0" animBg="1"/>
      <p:bldP spid="14" grpId="1" animBg="1"/>
      <p:bldP spid="16" grpId="0"/>
      <p:bldP spid="16" grpId="1"/>
      <p:bldP spid="17" grpId="0"/>
      <p:bldP spid="17" grpId="1"/>
      <p:bldP spid="18" grpId="0"/>
      <p:bldP spid="18" grpId="1"/>
      <p:bldP spid="19" grpId="0" animBg="1"/>
      <p:bldP spid="19" grpId="1" animBg="1"/>
      <p:bldP spid="20" grpId="0" animBg="1"/>
      <p:bldP spid="20" grpId="1" animBg="1"/>
      <p:bldP spid="21" grpId="0" animBg="1"/>
      <p:bldP spid="21" grpId="1" animBg="1"/>
      <p:bldP spid="53253" grpId="0"/>
      <p:bldP spid="53253" grpId="1"/>
      <p:bldP spid="22" grpId="0"/>
      <p:bldP spid="2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3" name="矩形 2"/>
          <p:cNvSpPr/>
          <p:nvPr/>
        </p:nvSpPr>
        <p:spPr>
          <a:xfrm>
            <a:off x="1042988" y="1400493"/>
            <a:ext cx="1296988" cy="6953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a:t>
            </a:r>
            <a:endPar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563938" y="1400493"/>
            <a:ext cx="1655763" cy="6445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数据元素</a:t>
            </a:r>
            <a:endPar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6411913" y="1400493"/>
            <a:ext cx="1871663" cy="6445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数据对象</a:t>
            </a:r>
            <a:endPar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5219700" y="3137218"/>
            <a:ext cx="1655763" cy="6445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数据结构</a:t>
            </a:r>
            <a:endPar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349500" y="3137218"/>
            <a:ext cx="1655763" cy="6445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逻辑结构</a:t>
            </a:r>
            <a:endPar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6156325" y="4896168"/>
            <a:ext cx="1655763" cy="6445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存储结构</a:t>
            </a:r>
            <a:endPar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249170" y="4896485"/>
            <a:ext cx="1932940" cy="99568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抽象数据类型</a:t>
            </a:r>
            <a:endParaRPr kumimoji="1" lang="zh-CN" altLang="en-US" sz="2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a:stCxn id="3" idx="3"/>
          </p:cNvCxnSpPr>
          <p:nvPr/>
        </p:nvCxnSpPr>
        <p:spPr>
          <a:xfrm>
            <a:off x="2339975" y="1748155"/>
            <a:ext cx="122396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3" name="直接连接符 12"/>
          <p:cNvCxnSpPr>
            <a:stCxn id="4" idx="3"/>
            <a:endCxn id="5" idx="1"/>
          </p:cNvCxnSpPr>
          <p:nvPr/>
        </p:nvCxnSpPr>
        <p:spPr>
          <a:xfrm>
            <a:off x="5219700" y="1722755"/>
            <a:ext cx="11922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ph type="title"/>
          </p:nvPr>
        </p:nvSpPr>
        <p:spPr>
          <a:xfrm>
            <a:off x="357188" y="115888"/>
            <a:ext cx="8266113" cy="649288"/>
          </a:xfrm>
        </p:spPr>
        <p:txBody>
          <a:bodyPr vert="horz" wrap="square" lIns="91440" tIns="45720" rIns="91440" bIns="45720" numCol="1" anchor="t" anchorCtr="0" compatLnSpc="1">
            <a:normAutofit fontScale="90000"/>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课堂回顾</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16" name="内容占位符 6"/>
          <p:cNvSpPr txBox="1"/>
          <p:nvPr/>
        </p:nvSpPr>
        <p:spPr>
          <a:xfrm>
            <a:off x="2339340" y="1341120"/>
            <a:ext cx="1203325" cy="75565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基本单位</a:t>
            </a:r>
            <a:endParaRPr lang="zh-CN" altLang="en-US" sz="2000" b="1" dirty="0">
              <a:latin typeface="等线" panose="02010600030101010101" pitchFamily="2" charset="-122"/>
            </a:endParaRPr>
          </a:p>
          <a:p>
            <a:pPr marL="0" lvl="0" indent="0">
              <a:lnSpc>
                <a:spcPct val="100000"/>
              </a:lnSpc>
              <a:buNone/>
            </a:pPr>
            <a:r>
              <a:rPr lang="zh-CN" altLang="en-US" sz="2000" b="1" dirty="0">
                <a:latin typeface="等线" panose="02010600030101010101" pitchFamily="2" charset="-122"/>
              </a:rPr>
              <a:t>一个整体</a:t>
            </a:r>
            <a:endParaRPr lang="zh-CN" altLang="en-US" sz="2000" b="1" dirty="0">
              <a:latin typeface="等线" panose="02010600030101010101" pitchFamily="2" charset="-122"/>
            </a:endParaRPr>
          </a:p>
        </p:txBody>
      </p:sp>
      <p:cxnSp>
        <p:nvCxnSpPr>
          <p:cNvPr id="12" name="直接连接符 11"/>
          <p:cNvCxnSpPr>
            <a:stCxn id="7" idx="3"/>
            <a:endCxn id="6" idx="1"/>
          </p:cNvCxnSpPr>
          <p:nvPr/>
        </p:nvCxnSpPr>
        <p:spPr>
          <a:xfrm>
            <a:off x="4005580" y="3459480"/>
            <a:ext cx="1214120" cy="0"/>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cxnSp>
        <p:nvCxnSpPr>
          <p:cNvPr id="14" name="肘形连接符 13"/>
          <p:cNvCxnSpPr>
            <a:endCxn id="6" idx="3"/>
          </p:cNvCxnSpPr>
          <p:nvPr/>
        </p:nvCxnSpPr>
        <p:spPr>
          <a:xfrm rot="5400000">
            <a:off x="6452235" y="2507615"/>
            <a:ext cx="1375410" cy="528320"/>
          </a:xfrm>
          <a:prstGeom prst="bentConnector2">
            <a:avLst/>
          </a:prstGeom>
          <a:ln w="12700">
            <a:solidFill>
              <a:schemeClr val="tx1"/>
            </a:solidFill>
          </a:ln>
        </p:spPr>
        <p:style>
          <a:lnRef idx="2">
            <a:schemeClr val="accent1"/>
          </a:lnRef>
          <a:fillRef idx="0">
            <a:srgbClr val="FFFFFF"/>
          </a:fillRef>
          <a:effectRef idx="0">
            <a:srgbClr val="FFFFFF"/>
          </a:effectRef>
          <a:fontRef idx="minor">
            <a:schemeClr val="tx1"/>
          </a:fontRef>
        </p:style>
      </p:cxnSp>
      <p:cxnSp>
        <p:nvCxnSpPr>
          <p:cNvPr id="15" name="肘形连接符 14"/>
          <p:cNvCxnSpPr/>
          <p:nvPr/>
        </p:nvCxnSpPr>
        <p:spPr>
          <a:xfrm rot="5400000">
            <a:off x="4157345" y="3813810"/>
            <a:ext cx="1663700" cy="1614170"/>
          </a:xfrm>
          <a:prstGeom prst="bentConnector3">
            <a:avLst>
              <a:gd name="adj1" fmla="val 100419"/>
            </a:avLst>
          </a:prstGeom>
          <a:ln w="12700">
            <a:solidFill>
              <a:schemeClr val="tx1"/>
            </a:solidFill>
          </a:ln>
        </p:spPr>
        <p:style>
          <a:lnRef idx="2">
            <a:schemeClr val="accent1"/>
          </a:lnRef>
          <a:fillRef idx="0">
            <a:srgbClr val="FFFFFF"/>
          </a:fillRef>
          <a:effectRef idx="0">
            <a:srgbClr val="FFFFFF"/>
          </a:effectRef>
          <a:fontRef idx="minor">
            <a:schemeClr val="tx1"/>
          </a:fontRef>
        </p:style>
      </p:cxnSp>
      <p:cxnSp>
        <p:nvCxnSpPr>
          <p:cNvPr id="17" name="肘形连接符 16"/>
          <p:cNvCxnSpPr>
            <a:endCxn id="8" idx="0"/>
          </p:cNvCxnSpPr>
          <p:nvPr/>
        </p:nvCxnSpPr>
        <p:spPr>
          <a:xfrm rot="5400000" flipV="1">
            <a:off x="6016625" y="3928745"/>
            <a:ext cx="1107440" cy="828040"/>
          </a:xfrm>
          <a:prstGeom prst="bentConnector3">
            <a:avLst>
              <a:gd name="adj1" fmla="val 50057"/>
            </a:avLst>
          </a:prstGeom>
          <a:ln w="12700">
            <a:solidFill>
              <a:schemeClr val="tx1"/>
            </a:solidFill>
          </a:ln>
        </p:spPr>
        <p:style>
          <a:lnRef idx="2">
            <a:schemeClr val="accent1"/>
          </a:lnRef>
          <a:fillRef idx="0">
            <a:srgbClr val="FFFFFF"/>
          </a:fillRef>
          <a:effectRef idx="0">
            <a:srgbClr val="FFFFFF"/>
          </a:effectRef>
          <a:fontRef idx="minor">
            <a:schemeClr val="tx1"/>
          </a:fontRef>
        </p:style>
      </p:cxnSp>
      <p:sp>
        <p:nvSpPr>
          <p:cNvPr id="21" name="内容占位符 6"/>
          <p:cNvSpPr txBox="1"/>
          <p:nvPr/>
        </p:nvSpPr>
        <p:spPr>
          <a:xfrm>
            <a:off x="5292090" y="740410"/>
            <a:ext cx="1202055" cy="97980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性质相同的构成的集合</a:t>
            </a:r>
            <a:endParaRPr lang="zh-CN" altLang="en-US" sz="2000" b="1" dirty="0">
              <a:latin typeface="等线" panose="02010600030101010101" pitchFamily="2" charset="-122"/>
            </a:endParaRPr>
          </a:p>
        </p:txBody>
      </p:sp>
      <p:sp>
        <p:nvSpPr>
          <p:cNvPr id="22" name="内容占位符 6"/>
          <p:cNvSpPr txBox="1"/>
          <p:nvPr/>
        </p:nvSpPr>
        <p:spPr>
          <a:xfrm>
            <a:off x="7438390" y="2340610"/>
            <a:ext cx="1202055" cy="97980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加上数据元素之间的关系</a:t>
            </a:r>
            <a:endParaRPr lang="zh-CN" altLang="en-US" sz="2000" b="1" dirty="0">
              <a:latin typeface="等线" panose="02010600030101010101" pitchFamily="2" charset="-122"/>
            </a:endParaRPr>
          </a:p>
        </p:txBody>
      </p:sp>
      <p:sp>
        <p:nvSpPr>
          <p:cNvPr id="23" name="内容占位符 6"/>
          <p:cNvSpPr txBox="1"/>
          <p:nvPr/>
        </p:nvSpPr>
        <p:spPr>
          <a:xfrm>
            <a:off x="4037330" y="2990215"/>
            <a:ext cx="1224915" cy="38608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逻辑关系</a:t>
            </a:r>
            <a:endParaRPr lang="zh-CN" altLang="en-US" sz="2000" b="1" dirty="0">
              <a:latin typeface="等线" panose="02010600030101010101" pitchFamily="2" charset="-122"/>
            </a:endParaRPr>
          </a:p>
        </p:txBody>
      </p:sp>
      <p:sp>
        <p:nvSpPr>
          <p:cNvPr id="24" name="内容占位符 6"/>
          <p:cNvSpPr txBox="1"/>
          <p:nvPr/>
        </p:nvSpPr>
        <p:spPr>
          <a:xfrm>
            <a:off x="6300470" y="3915410"/>
            <a:ext cx="1731645" cy="48260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存储到内存</a:t>
            </a:r>
            <a:endParaRPr lang="zh-CN" altLang="en-US" sz="2000" b="1" dirty="0">
              <a:latin typeface="等线" panose="02010600030101010101" pitchFamily="2" charset="-122"/>
            </a:endParaRPr>
          </a:p>
        </p:txBody>
      </p:sp>
      <p:sp>
        <p:nvSpPr>
          <p:cNvPr id="26" name="内容占位符 6"/>
          <p:cNvSpPr txBox="1"/>
          <p:nvPr/>
        </p:nvSpPr>
        <p:spPr>
          <a:xfrm>
            <a:off x="4450715" y="5015230"/>
            <a:ext cx="1224915" cy="38608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加上操作</a:t>
            </a:r>
            <a:endParaRPr lang="zh-CN" altLang="en-US" sz="2000" b="1" dirty="0">
              <a:latin typeface="等线" panose="02010600030101010101" pitchFamily="2" charset="-122"/>
            </a:endParaRPr>
          </a:p>
        </p:txBody>
      </p:sp>
      <p:sp>
        <p:nvSpPr>
          <p:cNvPr id="27" name="左大括号 26"/>
          <p:cNvSpPr/>
          <p:nvPr/>
        </p:nvSpPr>
        <p:spPr>
          <a:xfrm rot="10800000">
            <a:off x="1948815" y="2853055"/>
            <a:ext cx="311785" cy="1364615"/>
          </a:xfrm>
          <a:prstGeom prst="leftBrace">
            <a:avLst>
              <a:gd name="adj1" fmla="val 8333"/>
              <a:gd name="adj2" fmla="val 54836"/>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28" name="内容占位符 6"/>
          <p:cNvSpPr txBox="1"/>
          <p:nvPr/>
        </p:nvSpPr>
        <p:spPr>
          <a:xfrm>
            <a:off x="723900" y="2645410"/>
            <a:ext cx="1224915" cy="178054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集合结构</a:t>
            </a:r>
            <a:endParaRPr lang="zh-CN" altLang="en-US" sz="2000" b="1" dirty="0">
              <a:latin typeface="等线" panose="02010600030101010101" pitchFamily="2" charset="-122"/>
            </a:endParaRPr>
          </a:p>
          <a:p>
            <a:pPr marL="0" lvl="0" indent="0">
              <a:lnSpc>
                <a:spcPct val="100000"/>
              </a:lnSpc>
              <a:buNone/>
            </a:pPr>
            <a:r>
              <a:rPr lang="zh-CN" altLang="en-US" sz="2000" b="1" dirty="0">
                <a:latin typeface="等线" panose="02010600030101010101" pitchFamily="2" charset="-122"/>
              </a:rPr>
              <a:t>线性结构</a:t>
            </a:r>
            <a:endParaRPr lang="zh-CN" altLang="en-US" sz="2000" b="1" dirty="0">
              <a:latin typeface="等线" panose="02010600030101010101" pitchFamily="2" charset="-122"/>
            </a:endParaRPr>
          </a:p>
          <a:p>
            <a:pPr marL="0" lvl="0" indent="0">
              <a:lnSpc>
                <a:spcPct val="100000"/>
              </a:lnSpc>
              <a:buNone/>
            </a:pPr>
            <a:r>
              <a:rPr lang="zh-CN" altLang="en-US" sz="2000" b="1" dirty="0">
                <a:latin typeface="等线" panose="02010600030101010101" pitchFamily="2" charset="-122"/>
              </a:rPr>
              <a:t>树形结构</a:t>
            </a:r>
            <a:endParaRPr lang="zh-CN" altLang="en-US" sz="2000" b="1" dirty="0">
              <a:latin typeface="等线" panose="02010600030101010101" pitchFamily="2" charset="-122"/>
            </a:endParaRPr>
          </a:p>
          <a:p>
            <a:pPr marL="0" lvl="0" indent="0">
              <a:lnSpc>
                <a:spcPct val="100000"/>
              </a:lnSpc>
              <a:buNone/>
            </a:pPr>
            <a:r>
              <a:rPr lang="zh-CN" altLang="en-US" sz="2000" b="1" dirty="0">
                <a:latin typeface="等线" panose="02010600030101010101" pitchFamily="2" charset="-122"/>
              </a:rPr>
              <a:t>图状结构</a:t>
            </a:r>
            <a:endParaRPr lang="zh-CN" altLang="en-US" sz="2000" b="1" dirty="0">
              <a:latin typeface="等线" panose="02010600030101010101" pitchFamily="2" charset="-122"/>
            </a:endParaRPr>
          </a:p>
          <a:p>
            <a:pPr marL="0" lvl="0" indent="0">
              <a:lnSpc>
                <a:spcPct val="100000"/>
              </a:lnSpc>
              <a:buNone/>
            </a:pPr>
            <a:endParaRPr lang="zh-CN" altLang="en-US" sz="2000" b="1" dirty="0">
              <a:latin typeface="等线" panose="02010600030101010101" pitchFamily="2" charset="-122"/>
            </a:endParaRPr>
          </a:p>
        </p:txBody>
      </p:sp>
      <p:sp>
        <p:nvSpPr>
          <p:cNvPr id="29" name="左大括号 28"/>
          <p:cNvSpPr/>
          <p:nvPr/>
        </p:nvSpPr>
        <p:spPr>
          <a:xfrm rot="5400000">
            <a:off x="6898640" y="5062855"/>
            <a:ext cx="311785" cy="1364615"/>
          </a:xfrm>
          <a:prstGeom prst="leftBrace">
            <a:avLst>
              <a:gd name="adj1" fmla="val 8333"/>
              <a:gd name="adj2" fmla="val 54836"/>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32" name="内容占位符 6"/>
          <p:cNvSpPr txBox="1"/>
          <p:nvPr/>
        </p:nvSpPr>
        <p:spPr>
          <a:xfrm>
            <a:off x="5796280" y="5949315"/>
            <a:ext cx="1224915" cy="38608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顺序结构</a:t>
            </a:r>
            <a:endParaRPr lang="zh-CN" altLang="en-US" sz="2000" b="1" dirty="0">
              <a:latin typeface="等线" panose="02010600030101010101" pitchFamily="2" charset="-122"/>
            </a:endParaRPr>
          </a:p>
        </p:txBody>
      </p:sp>
      <p:sp>
        <p:nvSpPr>
          <p:cNvPr id="34" name="内容占位符 6"/>
          <p:cNvSpPr txBox="1"/>
          <p:nvPr/>
        </p:nvSpPr>
        <p:spPr>
          <a:xfrm>
            <a:off x="6984365" y="5949315"/>
            <a:ext cx="1752600" cy="85407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非顺序结构</a:t>
            </a:r>
            <a:endParaRPr lang="zh-CN" altLang="en-US" sz="2000" b="1" dirty="0">
              <a:latin typeface="等线" panose="02010600030101010101" pitchFamily="2" charset="-122"/>
            </a:endParaRPr>
          </a:p>
          <a:p>
            <a:pPr marL="0" lvl="0" indent="0">
              <a:lnSpc>
                <a:spcPct val="100000"/>
              </a:lnSpc>
              <a:buNone/>
            </a:pPr>
            <a:r>
              <a:rPr lang="zh-CN" altLang="en-US" sz="2000" b="1" dirty="0">
                <a:latin typeface="等线" panose="02010600030101010101" pitchFamily="2" charset="-122"/>
                <a:sym typeface="+mn-ea"/>
              </a:rPr>
              <a:t>（链式结构）</a:t>
            </a:r>
            <a:endParaRPr lang="en-US" altLang="zh-CN" sz="2000" b="1" dirty="0">
              <a:latin typeface="等线" panose="02010600030101010101" pitchFamily="2" charset="-122"/>
              <a:sym typeface="+mn-ea"/>
            </a:endParaRPr>
          </a:p>
        </p:txBody>
      </p:sp>
      <p:sp>
        <p:nvSpPr>
          <p:cNvPr id="35" name="左大括号 34"/>
          <p:cNvSpPr/>
          <p:nvPr/>
        </p:nvSpPr>
        <p:spPr>
          <a:xfrm rot="10800000">
            <a:off x="1908810" y="4716780"/>
            <a:ext cx="311785" cy="1364615"/>
          </a:xfrm>
          <a:prstGeom prst="leftBrace">
            <a:avLst>
              <a:gd name="adj1" fmla="val 8333"/>
              <a:gd name="adj2" fmla="val 54836"/>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36" name="内容占位符 6"/>
          <p:cNvSpPr txBox="1"/>
          <p:nvPr/>
        </p:nvSpPr>
        <p:spPr>
          <a:xfrm>
            <a:off x="755650" y="4504055"/>
            <a:ext cx="1224915" cy="178054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50000"/>
              </a:lnSpc>
              <a:buNone/>
            </a:pPr>
            <a:r>
              <a:rPr lang="zh-CN" altLang="en-US" sz="2000" b="1" dirty="0">
                <a:latin typeface="等线" panose="02010600030101010101" pitchFamily="2" charset="-122"/>
              </a:rPr>
              <a:t>数据对象</a:t>
            </a:r>
            <a:endParaRPr lang="zh-CN" altLang="en-US" sz="2000" b="1" dirty="0">
              <a:latin typeface="等线" panose="02010600030101010101" pitchFamily="2" charset="-122"/>
            </a:endParaRPr>
          </a:p>
          <a:p>
            <a:pPr marL="0" lvl="0" indent="0">
              <a:lnSpc>
                <a:spcPct val="150000"/>
              </a:lnSpc>
              <a:buNone/>
            </a:pPr>
            <a:r>
              <a:rPr lang="zh-CN" altLang="en-US" sz="2000" b="1" dirty="0">
                <a:latin typeface="等线" panose="02010600030101010101" pitchFamily="2" charset="-122"/>
              </a:rPr>
              <a:t>数据关系</a:t>
            </a:r>
            <a:endParaRPr lang="zh-CN" altLang="en-US" sz="2000" b="1" dirty="0">
              <a:latin typeface="等线" panose="02010600030101010101" pitchFamily="2" charset="-122"/>
            </a:endParaRPr>
          </a:p>
          <a:p>
            <a:pPr marL="0" lvl="0" indent="0">
              <a:lnSpc>
                <a:spcPct val="150000"/>
              </a:lnSpc>
              <a:buNone/>
            </a:pPr>
            <a:r>
              <a:rPr lang="zh-CN" altLang="en-US" sz="2000" b="1" dirty="0">
                <a:latin typeface="等线" panose="02010600030101010101" pitchFamily="2" charset="-122"/>
              </a:rPr>
              <a:t>基本操作</a:t>
            </a:r>
            <a:endParaRPr lang="zh-CN" altLang="en-US" sz="2000" b="1" dirty="0">
              <a:latin typeface="等线" panose="02010600030101010101" pitchFamily="2" charset="-122"/>
            </a:endParaRPr>
          </a:p>
        </p:txBody>
      </p:sp>
      <p:sp>
        <p:nvSpPr>
          <p:cNvPr id="37" name="矩形 36"/>
          <p:cNvSpPr/>
          <p:nvPr/>
        </p:nvSpPr>
        <p:spPr>
          <a:xfrm>
            <a:off x="3679190" y="2205355"/>
            <a:ext cx="1426210" cy="48641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数据项</a:t>
            </a:r>
            <a:endParaRPr kumimoji="1"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8" name="直接连接符 37"/>
          <p:cNvCxnSpPr>
            <a:stCxn id="4" idx="2"/>
            <a:endCxn id="37" idx="0"/>
          </p:cNvCxnSpPr>
          <p:nvPr/>
        </p:nvCxnSpPr>
        <p:spPr>
          <a:xfrm>
            <a:off x="4392295" y="2045335"/>
            <a:ext cx="0" cy="16002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a:endCxn id="37" idx="1"/>
          </p:cNvCxnSpPr>
          <p:nvPr/>
        </p:nvCxnSpPr>
        <p:spPr>
          <a:xfrm>
            <a:off x="1692275" y="2132965"/>
            <a:ext cx="1986915" cy="31559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0" name="内容占位符 6"/>
          <p:cNvSpPr txBox="1"/>
          <p:nvPr/>
        </p:nvSpPr>
        <p:spPr>
          <a:xfrm>
            <a:off x="2195830" y="2236470"/>
            <a:ext cx="1294130" cy="45529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最小单位</a:t>
            </a:r>
            <a:endParaRPr lang="zh-CN" altLang="en-US" sz="2000" b="1" dirty="0">
              <a:latin typeface="等线" panose="02010600030101010101" pitchFamily="2" charset="-122"/>
            </a:endParaRPr>
          </a:p>
          <a:p>
            <a:pPr marL="0" lvl="0" indent="0">
              <a:lnSpc>
                <a:spcPct val="100000"/>
              </a:lnSpc>
              <a:buNone/>
            </a:pPr>
            <a:endParaRPr lang="zh-CN" altLang="en-US" sz="2000" b="1" dirty="0">
              <a:latin typeface="等线"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p:bldP spid="16" grpId="1"/>
      <p:bldP spid="21" grpId="0"/>
      <p:bldP spid="21" grpId="1"/>
      <p:bldP spid="22" grpId="0"/>
      <p:bldP spid="22" grpId="1"/>
      <p:bldP spid="23" grpId="0"/>
      <p:bldP spid="23" grpId="1"/>
      <p:bldP spid="24" grpId="0"/>
      <p:bldP spid="24" grpId="1"/>
      <p:bldP spid="26" grpId="0"/>
      <p:bldP spid="26" grpId="1"/>
      <p:bldP spid="27" grpId="0" animBg="1"/>
      <p:bldP spid="27" grpId="1" animBg="1"/>
      <p:bldP spid="28" grpId="0"/>
      <p:bldP spid="28" grpId="1"/>
      <p:bldP spid="29" grpId="0" animBg="1"/>
      <p:bldP spid="29" grpId="1" animBg="1"/>
      <p:bldP spid="32" grpId="0"/>
      <p:bldP spid="32" grpId="1"/>
      <p:bldP spid="34" grpId="0"/>
      <p:bldP spid="34" grpId="1"/>
      <p:bldP spid="35" grpId="0" animBg="1"/>
      <p:bldP spid="35" grpId="1" animBg="1"/>
      <p:bldP spid="36" grpId="0"/>
      <p:bldP spid="36" grpId="1"/>
      <p:bldP spid="37" grpId="0" animBg="1"/>
      <p:bldP spid="37" grpId="1" animBg="1"/>
      <p:bldP spid="40" grpId="0"/>
      <p:bldP spid="40"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6"/>
          <p:cNvSpPr>
            <a:spLocks noGrp="1"/>
          </p:cNvSpPr>
          <p:nvPr>
            <p:ph type="title"/>
          </p:nvPr>
        </p:nvSpPr>
        <p:spPr>
          <a:xfrm>
            <a:off x="1403350" y="665163"/>
            <a:ext cx="6705600" cy="609600"/>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抽象数据类型的定义</a:t>
            </a:r>
            <a:r>
              <a:rPr lang="en-US" altLang="zh-CN" sz="2800" kern="1200" dirty="0">
                <a:latin typeface="+mj-lt"/>
                <a:ea typeface="等线" panose="02010600030101010101" pitchFamily="2" charset="-122"/>
                <a:cs typeface="+mj-cs"/>
              </a:rPr>
              <a:t>→</a:t>
            </a:r>
            <a:r>
              <a:rPr lang="zh-CN" altLang="en-US" sz="2800" kern="1200" dirty="0">
                <a:latin typeface="+mj-lt"/>
                <a:ea typeface="等线" panose="02010600030101010101" pitchFamily="2" charset="-122"/>
                <a:cs typeface="+mj-cs"/>
              </a:rPr>
              <a:t>形式化描述</a:t>
            </a:r>
            <a:endParaRPr lang="zh-CN" altLang="en-US" sz="2800" kern="1200" dirty="0">
              <a:latin typeface="+mj-lt"/>
              <a:ea typeface="等线" panose="02010600030101010101" pitchFamily="2" charset="-122"/>
              <a:cs typeface="+mj-cs"/>
            </a:endParaRPr>
          </a:p>
        </p:txBody>
      </p:sp>
      <p:sp>
        <p:nvSpPr>
          <p:cNvPr id="7885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88067" name="Rectangle 3"/>
          <p:cNvSpPr>
            <a:spLocks noGrp="1" noChangeArrowheads="1"/>
          </p:cNvSpPr>
          <p:nvPr>
            <p:ph idx="1"/>
          </p:nvPr>
        </p:nvSpPr>
        <p:spPr>
          <a:xfrm>
            <a:off x="3707765" y="1197610"/>
            <a:ext cx="5276215" cy="5660390"/>
          </a:xfrm>
        </p:spPr>
        <p:txBody>
          <a:bodyPr vert="horz" wrap="square" lIns="91440" tIns="45720" rIns="91440" bIns="45720" numCol="1" anchor="t" anchorCtr="0" compatLnSpc="1"/>
          <a:lstStyle/>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20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  </a:t>
            </a:r>
            <a:r>
              <a:rPr kumimoji="0" lang="en-US" altLang="zh-CN" sz="20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ADT Complex{</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16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数据对象：</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D={c1, c2 | c1, c2∈R(</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实数集</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273050" marR="0" lvl="0" indent="-27305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en-US" altLang="zh-CN" sz="16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  </a:t>
            </a:r>
            <a:r>
              <a:rPr kumimoji="0" lang="zh-CN" altLang="en-US" sz="16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数据关系：</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R={&lt; c1, c2&gt; | c1</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是复数的实部，</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c2</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是复数的虚部</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16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基本操作：</a:t>
            </a:r>
            <a:endPar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en-US" altLang="zh-CN" sz="20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Create(</a:t>
            </a:r>
            <a:r>
              <a:rPr kumimoji="0" lang="en-US" altLang="zh-CN" sz="2000" b="1" i="0" u="none" strike="noStrike" kern="1200" cap="none" spc="0" normalizeH="0" baseline="0" noProof="0" dirty="0" err="1">
                <a:ln>
                  <a:noFill/>
                </a:ln>
                <a:solidFill>
                  <a:srgbClr val="C00000"/>
                </a:solidFill>
                <a:effectLst/>
                <a:uLnTx/>
                <a:uFillTx/>
                <a:latin typeface="等线" panose="02010600030101010101" pitchFamily="2" charset="-122"/>
                <a:ea typeface="等线" panose="02010600030101010101" pitchFamily="2" charset="-122"/>
                <a:cs typeface="+mn-cs"/>
              </a:rPr>
              <a:t>x,y,&amp;z</a:t>
            </a:r>
            <a:r>
              <a:rPr kumimoji="0" lang="en-US" altLang="zh-CN" sz="20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mn-cs"/>
              </a:rPr>
              <a:t>初始条件：</a:t>
            </a:r>
            <a:r>
              <a:rPr kumimoji="0" lang="en-US" altLang="zh-CN" sz="16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x,y</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是已存在的实数</a:t>
            </a:r>
            <a:endPar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12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mn-cs"/>
              </a:rPr>
              <a:t> </a:t>
            </a: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mn-cs"/>
              </a:rPr>
              <a:t>操作结果：</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构造复数</a:t>
            </a: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z = </a:t>
            </a:r>
            <a:r>
              <a:rPr kumimoji="0" lang="en-US" altLang="zh-CN" sz="1600" b="1" i="0" u="none" strike="noStrike" kern="1200" cap="none" spc="0" normalizeH="0" baseline="0" noProof="0" dirty="0" err="1">
                <a:ln>
                  <a:noFill/>
                </a:ln>
                <a:solidFill>
                  <a:schemeClr val="tx1"/>
                </a:solidFill>
                <a:effectLst/>
                <a:uLnTx/>
                <a:uFillTx/>
                <a:latin typeface="Times New Roman" panose="02020603050405020304" pitchFamily="18" charset="0"/>
                <a:ea typeface="等线" panose="02010600030101010101" pitchFamily="2" charset="-122"/>
                <a:cs typeface="+mn-cs"/>
              </a:rPr>
              <a:t>x+yi</a:t>
            </a:r>
            <a:endPar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base" latinLnBrk="0" hangingPunct="1">
              <a:lnSpc>
                <a:spcPct val="12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Add(z1,z2,&amp;sum)</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12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初始条件：</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z1</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z2</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是已存在的复数</a:t>
            </a:r>
            <a:endPar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base" latinLnBrk="0" hangingPunct="1">
              <a:lnSpc>
                <a:spcPct val="12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                         </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操作结果：用</a:t>
            </a: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sum</a:t>
            </a:r>
            <a:r>
              <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返回</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z1+z2</a:t>
            </a:r>
            <a:r>
              <a:rPr kumimoji="0" lang="zh-CN" altLang="en-US"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的结果</a:t>
            </a:r>
            <a:r>
              <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endParaRPr kumimoji="0" lang="en-US" altLang="zh-CN" sz="16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ct val="40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Subtract (z1,z2,&amp;difference)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Multiply(z1,z2,&amp;product)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en-US" altLang="zh-CN" sz="20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Get_realpart</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en-US" altLang="zh-CN" sz="20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Get_imagpart</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(z)   </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80000"/>
              </a:lnSpc>
              <a:spcBef>
                <a:spcPts val="10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  } ADT Complex </a:t>
            </a:r>
            <a:endParaRPr kumimoji="0" lang="en-US" altLang="zh-CN" sz="20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endParaRPr>
          </a:p>
        </p:txBody>
      </p:sp>
      <p:sp>
        <p:nvSpPr>
          <p:cNvPr id="28" name="内容占位符 6"/>
          <p:cNvSpPr txBox="1"/>
          <p:nvPr/>
        </p:nvSpPr>
        <p:spPr>
          <a:xfrm>
            <a:off x="576580" y="2132965"/>
            <a:ext cx="3340735" cy="290639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solidFill>
                  <a:schemeClr val="tx1"/>
                </a:solidFill>
                <a:latin typeface="等线" panose="02010600030101010101" pitchFamily="2" charset="-122"/>
              </a:rPr>
              <a:t>一个问题抽象为一个抽象数据类型后，仅是</a:t>
            </a:r>
            <a:r>
              <a:rPr lang="zh-CN" altLang="en-US" sz="2000" b="1" dirty="0">
                <a:solidFill>
                  <a:srgbClr val="C00000"/>
                </a:solidFill>
                <a:latin typeface="等线" panose="02010600030101010101" pitchFamily="2" charset="-122"/>
              </a:rPr>
              <a:t>形式上的抽象定义</a:t>
            </a:r>
            <a:r>
              <a:rPr lang="zh-CN" altLang="en-US" sz="2000" b="1" dirty="0">
                <a:solidFill>
                  <a:schemeClr val="tx1"/>
                </a:solidFill>
                <a:latin typeface="等线" panose="02010600030101010101" pitchFamily="2" charset="-122"/>
              </a:rPr>
              <a:t>，还没有达到问题解决的目的，要实现这个目标，就要把抽象的变成具体的，即</a:t>
            </a:r>
            <a:r>
              <a:rPr lang="zh-CN" altLang="en-US" sz="2000" b="1" dirty="0">
                <a:solidFill>
                  <a:srgbClr val="C00000"/>
                </a:solidFill>
                <a:latin typeface="等线" panose="02010600030101010101" pitchFamily="2" charset="-122"/>
              </a:rPr>
              <a:t>抽象数据类型在计算机上实现</a:t>
            </a:r>
            <a:r>
              <a:rPr lang="zh-CN" altLang="en-US" sz="2000" b="1" dirty="0">
                <a:solidFill>
                  <a:schemeClr val="tx1"/>
                </a:solidFill>
                <a:latin typeface="等线" panose="02010600030101010101" pitchFamily="2" charset="-122"/>
              </a:rPr>
              <a:t>，变为一个能用的具体的数据类型。</a:t>
            </a:r>
            <a:endParaRPr lang="zh-CN" altLang="en-US" sz="2000" b="1" dirty="0">
              <a:solidFill>
                <a:schemeClr val="tx1"/>
              </a:solidFill>
              <a:latin typeface="等线"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6"/>
          <p:cNvSpPr>
            <a:spLocks noGrp="1"/>
          </p:cNvSpPr>
          <p:nvPr>
            <p:ph type="title"/>
          </p:nvPr>
        </p:nvSpPr>
        <p:spPr>
          <a:xfrm>
            <a:off x="1403350" y="665163"/>
            <a:ext cx="6705600" cy="609600"/>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抽象数据类型的</a:t>
            </a:r>
            <a:r>
              <a:rPr lang="zh-CN" sz="2800" kern="1200" dirty="0">
                <a:latin typeface="+mj-lt"/>
                <a:ea typeface="等线" panose="02010600030101010101" pitchFamily="2" charset="-122"/>
                <a:cs typeface="+mj-cs"/>
              </a:rPr>
              <a:t>实现</a:t>
            </a:r>
            <a:endParaRPr lang="zh-CN" sz="2800" kern="1200" dirty="0">
              <a:latin typeface="+mj-lt"/>
              <a:ea typeface="等线" panose="02010600030101010101" pitchFamily="2" charset="-122"/>
              <a:cs typeface="+mj-cs"/>
            </a:endParaRPr>
          </a:p>
        </p:txBody>
      </p:sp>
      <p:sp>
        <p:nvSpPr>
          <p:cNvPr id="7885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8" name="内容占位符 6"/>
          <p:cNvSpPr txBox="1"/>
          <p:nvPr/>
        </p:nvSpPr>
        <p:spPr>
          <a:xfrm>
            <a:off x="5740400" y="2369820"/>
            <a:ext cx="3039745" cy="1968500"/>
          </a:xfrm>
          <a:prstGeom prst="rect">
            <a:avLst/>
          </a:prstGeom>
          <a:noFill/>
          <a:ln w="9525">
            <a:solidFill>
              <a:schemeClr val="tx1"/>
            </a:solid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Clr>
                <a:srgbClr val="000000"/>
              </a:buClr>
              <a:buFont typeface="Wingdings" panose="05000000000000000000" charset="0"/>
              <a:buNone/>
            </a:pPr>
            <a:r>
              <a:rPr lang="zh-CN" altLang="en-US" sz="2000" b="1" dirty="0">
                <a:latin typeface="等线" panose="02010600030101010101" pitchFamily="2" charset="-122"/>
              </a:rPr>
              <a:t>C语言实现抽象数据类型</a:t>
            </a:r>
            <a:endParaRPr lang="zh-CN" altLang="en-US" sz="2000" b="1" dirty="0">
              <a:latin typeface="等线" panose="02010600030101010101" pitchFamily="2" charset="-122"/>
            </a:endParaRPr>
          </a:p>
          <a:p>
            <a:pPr lvl="0">
              <a:lnSpc>
                <a:spcPct val="100000"/>
              </a:lnSpc>
              <a:buClr>
                <a:srgbClr val="000000"/>
              </a:buClr>
              <a:buFont typeface="Wingdings" panose="05000000000000000000" charset="0"/>
              <a:buChar char="Ø"/>
            </a:pPr>
            <a:r>
              <a:rPr lang="zh-CN" altLang="en-US" sz="2000" b="1" dirty="0">
                <a:latin typeface="等线" panose="02010600030101010101" pitchFamily="2" charset="-122"/>
              </a:rPr>
              <a:t>用已有数据类型定义描述它的存储结构</a:t>
            </a:r>
            <a:endParaRPr lang="zh-CN" altLang="en-US" sz="2000" b="1" dirty="0">
              <a:latin typeface="等线" panose="02010600030101010101" pitchFamily="2" charset="-122"/>
            </a:endParaRPr>
          </a:p>
          <a:p>
            <a:pPr lvl="0">
              <a:lnSpc>
                <a:spcPct val="100000"/>
              </a:lnSpc>
              <a:buClr>
                <a:srgbClr val="000000"/>
              </a:buClr>
              <a:buFont typeface="Wingdings" panose="05000000000000000000" charset="0"/>
              <a:buChar char="Ø"/>
            </a:pPr>
            <a:r>
              <a:rPr lang="zh-CN" altLang="en-US" sz="2000" b="1" dirty="0">
                <a:latin typeface="等线" panose="02010600030101010101" pitchFamily="2" charset="-122"/>
              </a:rPr>
              <a:t>用函数定义描述它的操作</a:t>
            </a:r>
            <a:endParaRPr lang="zh-CN" altLang="en-US" sz="2000" b="1" dirty="0">
              <a:latin typeface="等线" panose="02010600030101010101" pitchFamily="2" charset="-122"/>
            </a:endParaRPr>
          </a:p>
        </p:txBody>
      </p:sp>
      <p:sp>
        <p:nvSpPr>
          <p:cNvPr id="20485" name="Text Box 5"/>
          <p:cNvSpPr>
            <a:spLocks noGrp="1" noChangeArrowheads="1"/>
          </p:cNvSpPr>
          <p:nvPr>
            <p:ph idx="1"/>
          </p:nvPr>
        </p:nvSpPr>
        <p:spPr>
          <a:xfrm>
            <a:off x="511175" y="2132965"/>
            <a:ext cx="4726305" cy="2643505"/>
          </a:xfrm>
        </p:spPr>
        <p:txBody>
          <a:bodyPr vert="horz" wrap="square" lIns="91440" tIns="45720" rIns="91440" bIns="45720" numCol="1" rtlCol="0" anchor="t" anchorCtr="0" compatLnSpc="1">
            <a:normAutofit fontScale="90000"/>
          </a:bodyPr>
          <a:lstStyle/>
          <a:p>
            <a:pPr marL="342900" marR="0" lvl="0" indent="-342900" algn="l" defTabSz="457200" rtl="0" eaLnBrk="1" fontAlgn="auto" latinLnBrk="0" hangingPunct="1">
              <a:lnSpc>
                <a:spcPct val="15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folHlink"/>
                </a:solidFill>
                <a:effectLst/>
                <a:uLnTx/>
                <a:uFillTx/>
                <a:latin typeface="等线" panose="02010600030101010101" pitchFamily="2" charset="-122"/>
                <a:ea typeface="等线" panose="02010600030101010101" pitchFamily="2" charset="-122"/>
                <a:cs typeface="+mn-cs"/>
              </a:rPr>
              <a:t>      </a:t>
            </a:r>
            <a:r>
              <a:rPr kumimoji="0" lang="en-US" altLang="zh-CN" sz="24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ADT</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抽象数据类型名</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endPar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数据对象：</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&lt;</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数据对象的定义</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&gt;      </a:t>
            </a:r>
            <a:endPar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数据关系：</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&lt;</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数据关系的定义</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&gt;     </a:t>
            </a:r>
            <a:endPar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基本操作：</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&lt;</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基本操作的定义</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&gt;    </a:t>
            </a:r>
            <a:endPar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auto" latinLnBrk="0" hangingPunct="1">
              <a:lnSpc>
                <a:spcPct val="15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 </a:t>
            </a:r>
            <a:r>
              <a:rPr kumimoji="0" lang="en-US" altLang="zh-CN" sz="24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ADT</a:t>
            </a:r>
            <a:r>
              <a:rPr kumimoji="0" lang="en-US" altLang="zh-CN"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抽象数据类型名</a:t>
            </a:r>
            <a:endParaRPr kumimoji="0" lang="zh-CN" altLang="en-US" sz="2000" b="1"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等线" panose="02010600030101010101" pitchFamily="2" charset="-122"/>
              <a:cs typeface="+mn-cs"/>
            </a:endParaRPr>
          </a:p>
        </p:txBody>
      </p:sp>
      <p:sp>
        <p:nvSpPr>
          <p:cNvPr id="13" name="箭头: 右 22"/>
          <p:cNvSpPr/>
          <p:nvPr/>
        </p:nvSpPr>
        <p:spPr>
          <a:xfrm>
            <a:off x="5182870" y="3356610"/>
            <a:ext cx="414020" cy="287655"/>
          </a:xfrm>
          <a:prstGeom prst="rightArrow">
            <a:avLst/>
          </a:prstGeom>
          <a:solidFill>
            <a:schemeClr val="accent2">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4" name="箭头: 右 22"/>
          <p:cNvSpPr/>
          <p:nvPr/>
        </p:nvSpPr>
        <p:spPr>
          <a:xfrm rot="5400000">
            <a:off x="6852285" y="4604385"/>
            <a:ext cx="898525" cy="563245"/>
          </a:xfrm>
          <a:prstGeom prst="rightArrow">
            <a:avLst/>
          </a:prstGeom>
          <a:solidFill>
            <a:schemeClr val="accent2">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6" name="内容占位符 6"/>
          <p:cNvSpPr txBox="1"/>
          <p:nvPr/>
        </p:nvSpPr>
        <p:spPr>
          <a:xfrm>
            <a:off x="6156960" y="5459730"/>
            <a:ext cx="2332990" cy="533400"/>
          </a:xfrm>
          <a:prstGeom prst="rect">
            <a:avLst/>
          </a:prstGeom>
          <a:noFill/>
          <a:ln w="9525">
            <a:solidFill>
              <a:schemeClr val="tx1"/>
            </a:solid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Clr>
                <a:srgbClr val="000000"/>
              </a:buClr>
              <a:buFont typeface="Wingdings" panose="05000000000000000000" charset="0"/>
              <a:buNone/>
            </a:pPr>
            <a:r>
              <a:rPr lang="zh-CN" altLang="en-US" sz="2000" b="1" dirty="0">
                <a:latin typeface="等线" panose="02010600030101010101" pitchFamily="2" charset="-122"/>
              </a:rPr>
              <a:t>可以在程序中使用</a:t>
            </a:r>
            <a:endParaRPr lang="zh-CN" altLang="en-US" sz="2000" b="1" dirty="0">
              <a:latin typeface="等线"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13" grpId="0" bldLvl="0" animBg="1"/>
      <p:bldP spid="13" grpId="1" animBg="1"/>
      <p:bldP spid="4" grpId="0" animBg="1"/>
      <p:bldP spid="4" grpId="1" animBg="1"/>
      <p:bldP spid="6" grpId="0" animBg="1"/>
      <p:bldP spid="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6"/>
          <p:cNvSpPr>
            <a:spLocks noGrp="1"/>
          </p:cNvSpPr>
          <p:nvPr>
            <p:ph type="title"/>
          </p:nvPr>
        </p:nvSpPr>
        <p:spPr>
          <a:xfrm>
            <a:off x="1403350" y="665163"/>
            <a:ext cx="6705600" cy="609600"/>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抽象数据类型如何</a:t>
            </a:r>
            <a:r>
              <a:rPr lang="zh-CN" sz="2800" kern="1200" dirty="0">
                <a:latin typeface="+mj-lt"/>
                <a:ea typeface="等线" panose="02010600030101010101" pitchFamily="2" charset="-122"/>
                <a:cs typeface="+mj-cs"/>
              </a:rPr>
              <a:t>实现</a:t>
            </a:r>
            <a:endParaRPr lang="zh-CN" sz="2800" kern="1200" dirty="0">
              <a:latin typeface="+mj-lt"/>
              <a:ea typeface="等线" panose="02010600030101010101" pitchFamily="2" charset="-122"/>
              <a:cs typeface="+mj-cs"/>
            </a:endParaRPr>
          </a:p>
        </p:txBody>
      </p:sp>
      <p:sp>
        <p:nvSpPr>
          <p:cNvPr id="7885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0485" name="Text Box 5"/>
          <p:cNvSpPr>
            <a:spLocks noGrp="1" noChangeArrowheads="1"/>
          </p:cNvSpPr>
          <p:nvPr>
            <p:ph idx="1"/>
          </p:nvPr>
        </p:nvSpPr>
        <p:spPr>
          <a:xfrm>
            <a:off x="611505" y="1485265"/>
            <a:ext cx="8164195" cy="4242435"/>
          </a:xfrm>
        </p:spPr>
        <p:txBody>
          <a:bodyPr vert="horz" wrap="square" lIns="91440" tIns="45720" rIns="91440" bIns="45720" numCol="1" rtlCol="0" anchor="t" anchorCtr="0" compatLnSpc="1">
            <a:normAutofit fontScale="75000" lnSpcReduction="20000"/>
          </a:bodyPr>
          <a:lstStyle/>
          <a:p>
            <a:pPr marR="0" lvl="0" algn="l" defTabSz="457200" rtl="0" eaLnBrk="1" fontAlgn="auto" latinLnBrk="0" hangingPunct="1">
              <a:lnSpc>
                <a:spcPct val="150000"/>
              </a:lnSpc>
              <a:spcBef>
                <a:spcPct val="0"/>
              </a:spcBef>
              <a:spcAft>
                <a:spcPts val="0"/>
              </a:spcAft>
              <a:buClrTx/>
              <a:buSzTx/>
              <a:buFont typeface="Wingdings" panose="05000000000000000000" charset="0"/>
              <a:buChar char="Ø"/>
              <a:defRPr/>
            </a:pPr>
            <a:r>
              <a:rPr kumimoji="0" sz="40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抽象数据类型可以通过固有的数据类型(如整型、实型、字符型</a:t>
            </a:r>
            <a:r>
              <a:rPr kumimoji="0" lang="zh-CN" sz="40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等</a:t>
            </a:r>
            <a:r>
              <a:rPr kumimoji="0" sz="40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)来表示和实现。</a:t>
            </a:r>
            <a:endParaRPr kumimoji="0" sz="40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endParaRPr>
          </a:p>
          <a:p>
            <a:pPr marR="0" lvl="0" algn="l" defTabSz="457200" rtl="0" eaLnBrk="1" fontAlgn="auto" latinLnBrk="0" hangingPunct="1">
              <a:lnSpc>
                <a:spcPct val="150000"/>
              </a:lnSpc>
              <a:spcBef>
                <a:spcPct val="0"/>
              </a:spcBef>
              <a:spcAft>
                <a:spcPts val="0"/>
              </a:spcAft>
              <a:buClrTx/>
              <a:buSzTx/>
              <a:buFont typeface="Wingdings" panose="05000000000000000000" charset="0"/>
              <a:buChar char="Ø"/>
              <a:defRPr/>
            </a:pPr>
            <a:r>
              <a:rPr kumimoji="0" sz="33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即利用处理器中已存在的数据类型来说明新的结构，用已经实现的操作来组合新的操作。</a:t>
            </a:r>
            <a:endParaRPr kumimoji="0" sz="33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endParaRPr>
          </a:p>
          <a:p>
            <a:pPr marR="0" lvl="0" algn="l" defTabSz="457200" rtl="0" eaLnBrk="1" fontAlgn="auto" latinLnBrk="0" hangingPunct="1">
              <a:lnSpc>
                <a:spcPct val="150000"/>
              </a:lnSpc>
              <a:spcBef>
                <a:spcPct val="0"/>
              </a:spcBef>
              <a:spcAft>
                <a:spcPts val="0"/>
              </a:spcAft>
              <a:buClrTx/>
              <a:buSzTx/>
              <a:buFont typeface="Wingdings" panose="05000000000000000000" charset="0"/>
              <a:buChar char="Ø"/>
              <a:defRPr/>
            </a:pPr>
            <a:endParaRPr kumimoji="0" sz="2855"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endParaRPr>
          </a:p>
          <a:p>
            <a:pPr marL="0" marR="0" lvl="0" indent="0" algn="l" defTabSz="457200" rtl="0" eaLnBrk="1" fontAlgn="auto" latinLnBrk="0" hangingPunct="1">
              <a:lnSpc>
                <a:spcPct val="150000"/>
              </a:lnSpc>
              <a:spcBef>
                <a:spcPct val="0"/>
              </a:spcBef>
              <a:spcAft>
                <a:spcPts val="0"/>
              </a:spcAft>
              <a:buClrTx/>
              <a:buSzTx/>
              <a:buFont typeface="Wingdings" panose="05000000000000000000" charset="0"/>
              <a:buNone/>
              <a:defRPr/>
            </a:pPr>
            <a:r>
              <a:rPr kumimoji="0" sz="30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注:在本门课程的学习过程中，我们使用的</a:t>
            </a:r>
            <a:r>
              <a:rPr kumimoji="0" sz="3000" b="1" i="0" u="none" strike="noStrike" kern="120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类C语言</a:t>
            </a:r>
            <a:r>
              <a:rPr kumimoji="0" sz="30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(介于伪码和C语言之间)作为描述工具。</a:t>
            </a:r>
            <a:endParaRPr kumimoji="0" sz="30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endParaRPr>
          </a:p>
          <a:p>
            <a:pPr marL="0" marR="0" lvl="0" indent="0" algn="l" defTabSz="457200" rtl="0" eaLnBrk="1" fontAlgn="auto" latinLnBrk="0" hangingPunct="1">
              <a:lnSpc>
                <a:spcPct val="150000"/>
              </a:lnSpc>
              <a:spcBef>
                <a:spcPct val="0"/>
              </a:spcBef>
              <a:spcAft>
                <a:spcPts val="0"/>
              </a:spcAft>
              <a:buClrTx/>
              <a:buSzTx/>
              <a:buFont typeface="Wingdings" panose="05000000000000000000" charset="0"/>
              <a:buNone/>
              <a:defRPr/>
            </a:pPr>
            <a:r>
              <a:rPr kumimoji="0" lang="en-US" altLang="zh-CN" sz="30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 </a:t>
            </a:r>
            <a:endParaRPr kumimoji="0" lang="zh-CN" altLang="en-US" sz="30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6"/>
          <p:cNvSpPr>
            <a:spLocks noGrp="1"/>
          </p:cNvSpPr>
          <p:nvPr>
            <p:ph type="title"/>
          </p:nvPr>
        </p:nvSpPr>
        <p:spPr>
          <a:xfrm>
            <a:off x="1403350" y="665163"/>
            <a:ext cx="6705600" cy="609600"/>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抽象数据类型的表示与实现：类</a:t>
            </a:r>
            <a:r>
              <a:rPr lang="en-US" altLang="zh-CN" sz="2800" b="0" kern="1200" dirty="0">
                <a:latin typeface="微软雅黑" panose="020B0503020204020204" pitchFamily="34" charset="-122"/>
                <a:ea typeface="微软雅黑" panose="020B0503020204020204" pitchFamily="34" charset="-122"/>
                <a:cs typeface="+mj-cs"/>
              </a:rPr>
              <a:t>C</a:t>
            </a:r>
            <a:r>
              <a:rPr lang="zh-CN" altLang="en-US" sz="2800" kern="1200" dirty="0">
                <a:latin typeface="+mj-lt"/>
                <a:ea typeface="等线" panose="02010600030101010101" pitchFamily="2" charset="-122"/>
                <a:cs typeface="+mj-cs"/>
              </a:rPr>
              <a:t>语言</a:t>
            </a:r>
            <a:endParaRPr lang="zh-CN" altLang="en-US" sz="2800" kern="1200" dirty="0">
              <a:latin typeface="+mj-lt"/>
              <a:ea typeface="等线" panose="02010600030101010101" pitchFamily="2" charset="-122"/>
              <a:cs typeface="+mj-cs"/>
            </a:endParaRPr>
          </a:p>
        </p:txBody>
      </p:sp>
      <p:sp>
        <p:nvSpPr>
          <p:cNvPr id="7885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8852" name="Text Box 15"/>
          <p:cNvSpPr txBox="1"/>
          <p:nvPr/>
        </p:nvSpPr>
        <p:spPr>
          <a:xfrm>
            <a:off x="974725" y="1484313"/>
            <a:ext cx="7561263" cy="3055937"/>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lnSpc>
                <a:spcPct val="150000"/>
              </a:lnSpc>
              <a:spcBef>
                <a:spcPts val="1500"/>
              </a:spcBef>
              <a:buClrTx/>
              <a:buFontTx/>
              <a:buNone/>
            </a:pPr>
            <a:r>
              <a:rPr lang="zh-CN" altLang="en-US" sz="2400" b="1" dirty="0">
                <a:solidFill>
                  <a:schemeClr val="tx1"/>
                </a:solidFill>
                <a:latin typeface="等线" panose="02010600030101010101" pitchFamily="2" charset="-122"/>
              </a:rPr>
              <a:t>类</a:t>
            </a:r>
            <a:r>
              <a:rPr lang="en-US" altLang="zh-CN" sz="2400" b="1" dirty="0">
                <a:solidFill>
                  <a:schemeClr val="tx1"/>
                </a:solidFill>
                <a:latin typeface="等线" panose="02010600030101010101" pitchFamily="2" charset="-122"/>
              </a:rPr>
              <a:t>C</a:t>
            </a:r>
            <a:r>
              <a:rPr lang="zh-CN" altLang="en-US" sz="2400" b="1" dirty="0">
                <a:solidFill>
                  <a:schemeClr val="tx1"/>
                </a:solidFill>
                <a:latin typeface="等线" panose="02010600030101010101" pitchFamily="2" charset="-122"/>
              </a:rPr>
              <a:t>语言精选了</a:t>
            </a:r>
            <a:r>
              <a:rPr lang="en-US" altLang="zh-CN" sz="2400" b="1" dirty="0">
                <a:solidFill>
                  <a:schemeClr val="tx1"/>
                </a:solidFill>
                <a:latin typeface="等线" panose="02010600030101010101" pitchFamily="2" charset="-122"/>
              </a:rPr>
              <a:t>C</a:t>
            </a:r>
            <a:r>
              <a:rPr lang="zh-CN" altLang="en-US" sz="2400" b="1" dirty="0">
                <a:solidFill>
                  <a:schemeClr val="tx1"/>
                </a:solidFill>
                <a:latin typeface="等线" panose="02010600030101010101" pitchFamily="2" charset="-122"/>
              </a:rPr>
              <a:t>语言的一个核心子集，同时又做了若干扩充修改，增强了语言的描述功能，使得数据结构和算法的描述和讨论简明清晰，既不拘泥于</a:t>
            </a:r>
            <a:r>
              <a:rPr lang="en-US" altLang="zh-CN" sz="2400" b="1" dirty="0">
                <a:solidFill>
                  <a:schemeClr val="tx1"/>
                </a:solidFill>
                <a:latin typeface="等线" panose="02010600030101010101" pitchFamily="2" charset="-122"/>
              </a:rPr>
              <a:t>C</a:t>
            </a:r>
            <a:r>
              <a:rPr lang="zh-CN" altLang="en-US" sz="2400" b="1" dirty="0">
                <a:solidFill>
                  <a:schemeClr val="tx1"/>
                </a:solidFill>
                <a:latin typeface="等线" panose="02010600030101010101" pitchFamily="2" charset="-122"/>
              </a:rPr>
              <a:t>语言的细节，又能容易转换为</a:t>
            </a:r>
            <a:r>
              <a:rPr lang="en-US" altLang="zh-CN" sz="2400" b="1" dirty="0">
                <a:solidFill>
                  <a:schemeClr val="tx1"/>
                </a:solidFill>
                <a:latin typeface="等线" panose="02010600030101010101" pitchFamily="2" charset="-122"/>
              </a:rPr>
              <a:t>C</a:t>
            </a:r>
            <a:r>
              <a:rPr lang="zh-CN" altLang="en-US" sz="2400" b="1" dirty="0">
                <a:solidFill>
                  <a:schemeClr val="tx1"/>
                </a:solidFill>
                <a:latin typeface="等线" panose="02010600030101010101" pitchFamily="2" charset="-122"/>
              </a:rPr>
              <a:t>或</a:t>
            </a:r>
            <a:r>
              <a:rPr lang="en-US" altLang="zh-CN" sz="2400" b="1" dirty="0">
                <a:solidFill>
                  <a:schemeClr val="tx1"/>
                </a:solidFill>
                <a:latin typeface="等线" panose="02010600030101010101" pitchFamily="2" charset="-122"/>
              </a:rPr>
              <a:t>C++</a:t>
            </a:r>
            <a:r>
              <a:rPr lang="zh-CN" altLang="en-US" sz="2400" b="1" dirty="0">
                <a:solidFill>
                  <a:schemeClr val="tx1"/>
                </a:solidFill>
                <a:latin typeface="等线" panose="02010600030101010101" pitchFamily="2" charset="-122"/>
              </a:rPr>
              <a:t>程序。</a:t>
            </a:r>
            <a:endParaRPr lang="en-US" altLang="zh-CN" sz="2400" b="1" dirty="0">
              <a:solidFill>
                <a:schemeClr val="tx1"/>
              </a:solidFill>
              <a:latin typeface="等线" panose="02010600030101010101" pitchFamily="2" charset="-122"/>
            </a:endParaRPr>
          </a:p>
          <a:p>
            <a:pPr marL="0" lvl="0" indent="0" defTabSz="914400" eaLnBrk="1" hangingPunct="1">
              <a:lnSpc>
                <a:spcPct val="150000"/>
              </a:lnSpc>
              <a:spcBef>
                <a:spcPts val="1500"/>
              </a:spcBef>
              <a:buClrTx/>
              <a:buFontTx/>
              <a:buNone/>
            </a:pPr>
            <a:endParaRPr lang="zh-CN" altLang="en-US" sz="2400" b="1" dirty="0">
              <a:solidFill>
                <a:schemeClr val="tx1"/>
              </a:solidFill>
              <a:latin typeface="等线" panose="02010600030101010101" pitchFamily="2" charset="-122"/>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a:xfrm>
            <a:off x="1476375" y="620713"/>
            <a:ext cx="7343775" cy="1281112"/>
          </a:xfrm>
        </p:spPr>
        <p:txBody>
          <a:bodyPr vert="horz" wrap="square" lIns="91440" tIns="45720" rIns="91440" bIns="45720" anchor="t" anchorCtr="0"/>
          <a:lstStyle/>
          <a:p>
            <a:pPr eaLnBrk="1" hangingPunct="1"/>
            <a:r>
              <a:rPr lang="zh-CN" altLang="en-US" sz="2800" b="1" dirty="0"/>
              <a:t>抽象数据类型的表示与实现：</a:t>
            </a:r>
            <a:r>
              <a:rPr lang="zh-CN" altLang="en-US" sz="2400" b="1" dirty="0"/>
              <a:t>类</a:t>
            </a:r>
            <a:r>
              <a:rPr lang="en-US" altLang="zh-CN" sz="2400" b="1" dirty="0"/>
              <a:t>C</a:t>
            </a:r>
            <a:r>
              <a:rPr lang="zh-CN" altLang="en-US" sz="2400" b="1" dirty="0"/>
              <a:t>算法示例</a:t>
            </a:r>
            <a:endParaRPr lang="zh-CN" altLang="en-US" sz="2400" b="1" dirty="0"/>
          </a:p>
        </p:txBody>
      </p:sp>
      <p:sp>
        <p:nvSpPr>
          <p:cNvPr id="79875" name="Rectangle 3"/>
          <p:cNvSpPr>
            <a:spLocks noGrp="1"/>
          </p:cNvSpPr>
          <p:nvPr>
            <p:ph sz="half" idx="1"/>
          </p:nvPr>
        </p:nvSpPr>
        <p:spPr>
          <a:xfrm>
            <a:off x="604838" y="1700213"/>
            <a:ext cx="4038600" cy="4114800"/>
          </a:xfrm>
        </p:spPr>
        <p:txBody>
          <a:bodyPr vert="horz" wrap="square" lIns="91440" tIns="45720" rIns="91440" bIns="45720" anchor="t" anchorCtr="0"/>
          <a:lstStyle/>
          <a:p>
            <a:pPr eaLnBrk="1" hangingPunct="1">
              <a:buClr>
                <a:schemeClr val="accent1"/>
              </a:buClr>
              <a:buSzTx/>
              <a:buFont typeface="Wingdings" panose="05000000000000000000" pitchFamily="2" charset="2"/>
              <a:buNone/>
            </a:pPr>
            <a:r>
              <a:rPr lang="zh-CN" altLang="en-US" sz="2800" b="1" dirty="0">
                <a:solidFill>
                  <a:schemeClr val="tx1"/>
                </a:solidFill>
                <a:latin typeface="Times New Roman" panose="02020603050405020304" pitchFamily="18" charset="0"/>
              </a:rPr>
              <a:t>例</a:t>
            </a:r>
            <a:r>
              <a:rPr lang="en-US" altLang="zh-CN" sz="2800" b="1" dirty="0">
                <a:solidFill>
                  <a:schemeClr val="tx1"/>
                </a:solidFill>
                <a:latin typeface="Times New Roman" panose="02020603050405020304" pitchFamily="18" charset="0"/>
              </a:rPr>
              <a:t>1</a:t>
            </a:r>
            <a:endParaRPr lang="en-US" altLang="zh-CN" sz="2800" b="1" dirty="0">
              <a:solidFill>
                <a:schemeClr val="tx1"/>
              </a:solidFill>
              <a:latin typeface="Times New Roman" panose="02020603050405020304" pitchFamily="18" charset="0"/>
            </a:endParaRPr>
          </a:p>
          <a:p>
            <a:pPr eaLnBrk="1" hangingPunct="1">
              <a:buClr>
                <a:schemeClr val="accent1"/>
              </a:buClr>
              <a:buSzTx/>
              <a:buFont typeface="Wingdings" panose="05000000000000000000" pitchFamily="2" charset="2"/>
              <a:buNone/>
            </a:pPr>
            <a:r>
              <a:rPr lang="en-US" altLang="zh-CN" sz="2400" b="1" dirty="0">
                <a:solidFill>
                  <a:schemeClr val="folHlink"/>
                </a:solidFill>
                <a:latin typeface="Times New Roman" panose="02020603050405020304" pitchFamily="18" charset="0"/>
              </a:rPr>
              <a:t>int </a:t>
            </a:r>
            <a:r>
              <a:rPr lang="en-US" altLang="zh-CN" sz="2400" b="1" dirty="0">
                <a:solidFill>
                  <a:schemeClr val="tx1"/>
                </a:solidFill>
                <a:latin typeface="Times New Roman" panose="02020603050405020304" pitchFamily="18" charset="0"/>
              </a:rPr>
              <a:t>example_1(</a:t>
            </a:r>
            <a:r>
              <a:rPr lang="en-US" altLang="zh-CN" sz="2400" b="1" dirty="0">
                <a:solidFill>
                  <a:schemeClr val="folHlink"/>
                </a:solidFill>
                <a:latin typeface="Times New Roman" panose="02020603050405020304" pitchFamily="18" charset="0"/>
              </a:rPr>
              <a:t>int</a:t>
            </a:r>
            <a:r>
              <a:rPr lang="en-US" altLang="zh-CN" sz="2400" b="1" dirty="0">
                <a:latin typeface="Times New Roman" panose="02020603050405020304" pitchFamily="18" charset="0"/>
              </a:rPr>
              <a:t> </a:t>
            </a:r>
            <a:r>
              <a:rPr lang="en-US" altLang="zh-CN" sz="2400" b="1" dirty="0">
                <a:solidFill>
                  <a:schemeClr val="tx1"/>
                </a:solidFill>
                <a:latin typeface="Times New Roman" panose="02020603050405020304" pitchFamily="18" charset="0"/>
              </a:rPr>
              <a:t>a[],</a:t>
            </a:r>
            <a:r>
              <a:rPr lang="en-US" altLang="zh-CN" sz="2400" b="1" dirty="0">
                <a:solidFill>
                  <a:schemeClr val="folHlink"/>
                </a:solidFill>
                <a:latin typeface="Times New Roman" panose="02020603050405020304" pitchFamily="18" charset="0"/>
              </a:rPr>
              <a:t>int</a:t>
            </a:r>
            <a:r>
              <a:rPr lang="en-US" altLang="zh-CN" sz="2400" b="1" dirty="0">
                <a:latin typeface="Times New Roman" panose="02020603050405020304" pitchFamily="18" charset="0"/>
              </a:rPr>
              <a:t> </a:t>
            </a:r>
            <a:r>
              <a:rPr lang="en-US" altLang="zh-CN" sz="2400" b="1" dirty="0">
                <a:solidFill>
                  <a:schemeClr val="tx1"/>
                </a:solidFill>
                <a:latin typeface="Times New Roman" panose="02020603050405020304" pitchFamily="18" charset="0"/>
              </a:rPr>
              <a:t>n)</a:t>
            </a:r>
            <a:endParaRPr lang="en-US" altLang="zh-CN" sz="2400" b="1" dirty="0">
              <a:solidFill>
                <a:schemeClr val="tx1"/>
              </a:solidFill>
              <a:latin typeface="Times New Roman" panose="02020603050405020304" pitchFamily="18" charset="0"/>
            </a:endParaRPr>
          </a:p>
          <a:p>
            <a:pPr eaLnBrk="1" hangingPunct="1">
              <a:buClr>
                <a:schemeClr val="accent1"/>
              </a:buClr>
              <a:buSzTx/>
              <a:buFont typeface="Wingdings" panose="05000000000000000000" pitchFamily="2" charset="2"/>
              <a:buNone/>
            </a:pPr>
            <a:r>
              <a:rPr lang="en-US" altLang="zh-CN" sz="2400" b="1" dirty="0">
                <a:latin typeface="Times New Roman" panose="02020603050405020304" pitchFamily="18" charset="0"/>
              </a:rPr>
              <a:t>{</a:t>
            </a:r>
            <a:endParaRPr lang="en-US" altLang="zh-CN" sz="2400" b="1" dirty="0">
              <a:latin typeface="Times New Roman" panose="02020603050405020304" pitchFamily="18" charset="0"/>
            </a:endParaRPr>
          </a:p>
          <a:p>
            <a:pPr eaLnBrk="1" hangingPunct="1">
              <a:buClr>
                <a:schemeClr val="accent1"/>
              </a:buClr>
              <a:buSzTx/>
              <a:buFont typeface="Wingdings" panose="05000000000000000000" pitchFamily="2" charset="2"/>
              <a:buNone/>
            </a:pPr>
            <a:r>
              <a:rPr lang="en-US" altLang="zh-CN" sz="2400" b="1" dirty="0">
                <a:latin typeface="Times New Roman" panose="02020603050405020304" pitchFamily="18" charset="0"/>
              </a:rPr>
              <a:t>     </a:t>
            </a:r>
            <a:r>
              <a:rPr lang="en-US" altLang="zh-CN" sz="2400" b="1" dirty="0">
                <a:solidFill>
                  <a:srgbClr val="FF0000"/>
                </a:solidFill>
                <a:latin typeface="Times New Roman" panose="02020603050405020304" pitchFamily="18" charset="0"/>
              </a:rPr>
              <a:t>b[0..9]=0;</a:t>
            </a:r>
            <a:endParaRPr lang="en-US" altLang="zh-CN" sz="2400" b="1" dirty="0">
              <a:solidFill>
                <a:srgbClr val="FF0000"/>
              </a:solidFill>
              <a:latin typeface="Times New Roman" panose="02020603050405020304" pitchFamily="18" charset="0"/>
            </a:endParaRPr>
          </a:p>
          <a:p>
            <a:pPr eaLnBrk="1" hangingPunct="1">
              <a:buClr>
                <a:schemeClr val="accent1"/>
              </a:buClr>
              <a:buSzTx/>
              <a:buFont typeface="Wingdings" panose="05000000000000000000" pitchFamily="2" charset="2"/>
              <a:buNone/>
            </a:pPr>
            <a:r>
              <a:rPr lang="en-US" altLang="zh-CN" sz="2400" b="1" dirty="0">
                <a:solidFill>
                  <a:srgbClr val="FF0000"/>
                </a:solidFill>
                <a:latin typeface="Times New Roman" panose="02020603050405020304" pitchFamily="18" charset="0"/>
              </a:rPr>
              <a:t>     b[10..14]=a[0..4];</a:t>
            </a:r>
            <a:endParaRPr lang="en-US" altLang="zh-CN" sz="2400" b="1" dirty="0">
              <a:solidFill>
                <a:srgbClr val="FF0000"/>
              </a:solidFill>
              <a:latin typeface="Times New Roman" panose="02020603050405020304" pitchFamily="18" charset="0"/>
            </a:endParaRPr>
          </a:p>
          <a:p>
            <a:pPr eaLnBrk="1" hangingPunct="1">
              <a:buClr>
                <a:schemeClr val="accent1"/>
              </a:buClr>
              <a:buSzTx/>
              <a:buFont typeface="Wingdings" panose="05000000000000000000" pitchFamily="2" charset="2"/>
              <a:buNone/>
            </a:pPr>
            <a:r>
              <a:rPr lang="en-US" altLang="zh-CN" sz="2400" b="1" dirty="0">
                <a:solidFill>
                  <a:schemeClr val="hlink"/>
                </a:solidFill>
                <a:latin typeface="Times New Roman" panose="02020603050405020304" pitchFamily="18" charset="0"/>
              </a:rPr>
              <a:t>     </a:t>
            </a:r>
            <a:r>
              <a:rPr lang="en-US" altLang="zh-CN" sz="2400" b="1" dirty="0">
                <a:latin typeface="Times New Roman" panose="02020603050405020304" pitchFamily="18" charset="0"/>
              </a:rPr>
              <a:t>…</a:t>
            </a:r>
            <a:endParaRPr lang="en-US" altLang="zh-CN" sz="2400" b="1" dirty="0">
              <a:latin typeface="Times New Roman" panose="02020603050405020304" pitchFamily="18" charset="0"/>
            </a:endParaRPr>
          </a:p>
          <a:p>
            <a:pPr eaLnBrk="1" hangingPunct="1">
              <a:buClr>
                <a:schemeClr val="accent1"/>
              </a:buClr>
              <a:buSzTx/>
              <a:buFont typeface="Wingdings" panose="05000000000000000000" pitchFamily="2" charset="2"/>
              <a:buNone/>
            </a:pPr>
            <a:r>
              <a:rPr lang="en-US" altLang="zh-CN" sz="2400" b="1" dirty="0">
                <a:solidFill>
                  <a:schemeClr val="hlink"/>
                </a:solidFill>
                <a:latin typeface="Times New Roman" panose="02020603050405020304" pitchFamily="18" charset="0"/>
              </a:rPr>
              <a:t>     </a:t>
            </a:r>
            <a:r>
              <a:rPr lang="en-US" altLang="zh-CN" sz="2400" b="1" dirty="0">
                <a:solidFill>
                  <a:schemeClr val="folHlink"/>
                </a:solidFill>
                <a:latin typeface="Times New Roman" panose="02020603050405020304" pitchFamily="18" charset="0"/>
              </a:rPr>
              <a:t>return</a:t>
            </a:r>
            <a:r>
              <a:rPr lang="en-US" altLang="zh-CN" sz="2400" b="1" dirty="0">
                <a:latin typeface="Times New Roman" panose="02020603050405020304" pitchFamily="18" charset="0"/>
              </a:rPr>
              <a:t> </a:t>
            </a:r>
            <a:r>
              <a:rPr lang="en-US" altLang="zh-CN" sz="2400" b="1" dirty="0">
                <a:solidFill>
                  <a:schemeClr val="tx1"/>
                </a:solidFill>
                <a:latin typeface="Times New Roman" panose="02020603050405020304" pitchFamily="18" charset="0"/>
              </a:rPr>
              <a:t>1;</a:t>
            </a:r>
            <a:endParaRPr lang="en-US" altLang="zh-CN" sz="2400" b="1" dirty="0">
              <a:solidFill>
                <a:schemeClr val="tx1"/>
              </a:solidFill>
              <a:latin typeface="Times New Roman" panose="02020603050405020304" pitchFamily="18" charset="0"/>
            </a:endParaRPr>
          </a:p>
          <a:p>
            <a:pPr eaLnBrk="1" hangingPunct="1">
              <a:buClr>
                <a:schemeClr val="accent1"/>
              </a:buClr>
              <a:buSzTx/>
              <a:buFont typeface="Wingdings" panose="05000000000000000000" pitchFamily="2" charset="2"/>
              <a:buNone/>
            </a:pPr>
            <a:r>
              <a:rPr lang="en-US" altLang="zh-CN" sz="2400" b="1" dirty="0">
                <a:latin typeface="Times New Roman" panose="02020603050405020304" pitchFamily="18" charset="0"/>
              </a:rPr>
              <a:t>}</a:t>
            </a:r>
            <a:endParaRPr lang="en-US" altLang="zh-CN" sz="2400" b="1" dirty="0">
              <a:latin typeface="Times New Roman" panose="02020603050405020304" pitchFamily="18" charset="0"/>
            </a:endParaRPr>
          </a:p>
        </p:txBody>
      </p:sp>
      <p:sp>
        <p:nvSpPr>
          <p:cNvPr id="79876" name="灯片编号占位符 6"/>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9877" name="Rectangle 4"/>
          <p:cNvSpPr/>
          <p:nvPr/>
        </p:nvSpPr>
        <p:spPr>
          <a:xfrm>
            <a:off x="4495800" y="1700213"/>
            <a:ext cx="4572000" cy="4179887"/>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20000"/>
              </a:spcBef>
              <a:buClr>
                <a:schemeClr val="folHlink"/>
              </a:buClr>
              <a:buSzPct val="60000"/>
              <a:buFont typeface="Wingdings" panose="05000000000000000000" pitchFamily="2" charset="2"/>
              <a:buNone/>
            </a:pPr>
            <a:r>
              <a:rPr lang="zh-CN" altLang="en-US" sz="2800" b="1" dirty="0">
                <a:solidFill>
                  <a:schemeClr val="tx1"/>
                </a:solidFill>
                <a:latin typeface="Times New Roman" panose="02020603050405020304" pitchFamily="18" charset="0"/>
              </a:rPr>
              <a:t>例</a:t>
            </a:r>
            <a:r>
              <a:rPr lang="en-US" altLang="zh-CN" sz="2800" b="1" dirty="0">
                <a:solidFill>
                  <a:schemeClr val="tx1"/>
                </a:solidFill>
                <a:latin typeface="Times New Roman" panose="02020603050405020304" pitchFamily="18" charset="0"/>
              </a:rPr>
              <a:t>2</a:t>
            </a:r>
            <a:endParaRPr lang="en-US" altLang="zh-CN" sz="2800" b="1" dirty="0">
              <a:solidFill>
                <a:schemeClr val="tx1"/>
              </a:solidFill>
              <a:latin typeface="Times New Roman" panose="02020603050405020304" pitchFamily="18" charset="0"/>
            </a:endParaRPr>
          </a:p>
          <a:p>
            <a:pPr marL="0" lvl="0" indent="0" defTabSz="914400" eaLnBrk="1" hangingPunct="1">
              <a:spcBef>
                <a:spcPct val="20000"/>
              </a:spcBef>
              <a:buClr>
                <a:schemeClr val="folHlink"/>
              </a:buClr>
              <a:buSzPct val="60000"/>
              <a:buFont typeface="Wingdings" panose="05000000000000000000" pitchFamily="2" charset="2"/>
              <a:buNone/>
            </a:pPr>
            <a:r>
              <a:rPr lang="en-US" altLang="zh-CN" sz="2400" b="1" dirty="0">
                <a:solidFill>
                  <a:schemeClr val="folHlink"/>
                </a:solidFill>
                <a:latin typeface="Times New Roman" panose="02020603050405020304" pitchFamily="18" charset="0"/>
              </a:rPr>
              <a:t>#define </a:t>
            </a:r>
            <a:r>
              <a:rPr lang="en-US" altLang="zh-CN" sz="2400" b="1" dirty="0">
                <a:solidFill>
                  <a:schemeClr val="tx1"/>
                </a:solidFill>
                <a:latin typeface="Times New Roman" panose="02020603050405020304" pitchFamily="18" charset="0"/>
              </a:rPr>
              <a:t>OK 1</a:t>
            </a:r>
            <a:endParaRPr lang="en-US" altLang="zh-CN" sz="2400" b="1" dirty="0">
              <a:solidFill>
                <a:schemeClr val="tx1"/>
              </a:solidFill>
              <a:latin typeface="Times New Roman" panose="02020603050405020304" pitchFamily="18" charset="0"/>
            </a:endParaRPr>
          </a:p>
          <a:p>
            <a:pPr marL="0" lvl="0" indent="0" defTabSz="914400" eaLnBrk="1" hangingPunct="1">
              <a:spcBef>
                <a:spcPct val="20000"/>
              </a:spcBef>
              <a:buClr>
                <a:schemeClr val="folHlink"/>
              </a:buClr>
              <a:buSzPct val="60000"/>
              <a:buFont typeface="Wingdings" panose="05000000000000000000" pitchFamily="2" charset="2"/>
              <a:buNone/>
            </a:pPr>
            <a:r>
              <a:rPr lang="en-US" altLang="zh-CN" sz="2400" b="1" dirty="0">
                <a:solidFill>
                  <a:schemeClr val="folHlink"/>
                </a:solidFill>
                <a:latin typeface="Times New Roman" panose="02020603050405020304" pitchFamily="18" charset="0"/>
              </a:rPr>
              <a:t>typedef int</a:t>
            </a:r>
            <a:r>
              <a:rPr lang="en-US" altLang="zh-CN" sz="2400" b="1" dirty="0">
                <a:solidFill>
                  <a:schemeClr val="tx1"/>
                </a:solidFill>
                <a:latin typeface="Times New Roman" panose="02020603050405020304" pitchFamily="18" charset="0"/>
              </a:rPr>
              <a:t> Status;</a:t>
            </a:r>
            <a:endParaRPr lang="en-US" altLang="zh-CN" sz="2400" b="1"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en-US" altLang="zh-CN" sz="2400" b="1" dirty="0">
                <a:solidFill>
                  <a:schemeClr val="tx1"/>
                </a:solidFill>
                <a:latin typeface="Times New Roman" panose="02020603050405020304" pitchFamily="18" charset="0"/>
              </a:rPr>
              <a:t>Status example_2(</a:t>
            </a:r>
            <a:r>
              <a:rPr lang="en-US" altLang="zh-CN" sz="2400" b="1" dirty="0">
                <a:solidFill>
                  <a:schemeClr val="folHlink"/>
                </a:solidFill>
                <a:latin typeface="Times New Roman" panose="02020603050405020304" pitchFamily="18" charset="0"/>
              </a:rPr>
              <a:t>int</a:t>
            </a:r>
            <a:r>
              <a:rPr lang="en-US" altLang="zh-CN" sz="2400" b="1" dirty="0">
                <a:solidFill>
                  <a:schemeClr val="tx1"/>
                </a:solidFill>
                <a:latin typeface="Times New Roman" panose="02020603050405020304" pitchFamily="18" charset="0"/>
              </a:rPr>
              <a:t> </a:t>
            </a:r>
            <a:r>
              <a:rPr lang="en-US" altLang="zh-CN" sz="2400" b="1" dirty="0">
                <a:solidFill>
                  <a:srgbClr val="FF0000"/>
                </a:solidFill>
                <a:latin typeface="Times New Roman" panose="02020603050405020304" pitchFamily="18" charset="0"/>
              </a:rPr>
              <a:t>&amp;</a:t>
            </a:r>
            <a:r>
              <a:rPr lang="en-US" altLang="zh-CN" sz="2400" b="1" dirty="0">
                <a:solidFill>
                  <a:schemeClr val="tx1"/>
                </a:solidFill>
                <a:latin typeface="Times New Roman" panose="02020603050405020304" pitchFamily="18" charset="0"/>
              </a:rPr>
              <a:t>x, </a:t>
            </a:r>
            <a:r>
              <a:rPr lang="en-US" altLang="zh-CN" sz="2400" b="1" dirty="0">
                <a:solidFill>
                  <a:schemeClr val="folHlink"/>
                </a:solidFill>
                <a:latin typeface="Times New Roman" panose="02020603050405020304" pitchFamily="18" charset="0"/>
              </a:rPr>
              <a:t>int </a:t>
            </a:r>
            <a:r>
              <a:rPr lang="en-US" altLang="zh-CN" sz="2400" b="1" dirty="0">
                <a:solidFill>
                  <a:srgbClr val="FF0000"/>
                </a:solidFill>
                <a:latin typeface="Times New Roman" panose="02020603050405020304" pitchFamily="18" charset="0"/>
              </a:rPr>
              <a:t>&amp;</a:t>
            </a:r>
            <a:r>
              <a:rPr lang="en-US" altLang="zh-CN" sz="2400" b="1" dirty="0">
                <a:solidFill>
                  <a:schemeClr val="tx1"/>
                </a:solidFill>
                <a:latin typeface="Times New Roman" panose="02020603050405020304" pitchFamily="18" charset="0"/>
              </a:rPr>
              <a:t>y)</a:t>
            </a:r>
            <a:endParaRPr lang="en-US" altLang="zh-CN" sz="2400" b="1"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en-US" altLang="zh-CN" sz="2400" b="1" dirty="0">
                <a:solidFill>
                  <a:schemeClr val="tx1"/>
                </a:solidFill>
                <a:latin typeface="Times New Roman" panose="02020603050405020304" pitchFamily="18" charset="0"/>
              </a:rPr>
              <a:t>{</a:t>
            </a:r>
            <a:endParaRPr lang="en-US" altLang="zh-CN" sz="2400" b="1"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en-US" altLang="zh-CN" sz="2400" b="1" dirty="0">
                <a:solidFill>
                  <a:schemeClr val="tx1"/>
                </a:solidFill>
                <a:latin typeface="Times New Roman" panose="02020603050405020304" pitchFamily="18" charset="0"/>
              </a:rPr>
              <a:t>     </a:t>
            </a:r>
            <a:r>
              <a:rPr lang="en-US" altLang="zh-CN" sz="2400" b="1" dirty="0">
                <a:solidFill>
                  <a:schemeClr val="folHlink"/>
                </a:solidFill>
                <a:latin typeface="Times New Roman" panose="02020603050405020304" pitchFamily="18" charset="0"/>
              </a:rPr>
              <a:t>if</a:t>
            </a:r>
            <a:r>
              <a:rPr lang="en-US" altLang="zh-CN" sz="2400" b="1" dirty="0">
                <a:solidFill>
                  <a:schemeClr val="tx1"/>
                </a:solidFill>
                <a:latin typeface="Times New Roman" panose="02020603050405020304" pitchFamily="18" charset="0"/>
              </a:rPr>
              <a:t>(x&gt;y)     </a:t>
            </a:r>
            <a:r>
              <a:rPr lang="en-US" altLang="zh-CN" sz="2400" b="1" dirty="0">
                <a:solidFill>
                  <a:srgbClr val="FF0000"/>
                </a:solidFill>
                <a:latin typeface="Times New Roman" panose="02020603050405020304" pitchFamily="18" charset="0"/>
              </a:rPr>
              <a:t>x&lt;-&gt;y</a:t>
            </a:r>
            <a:r>
              <a:rPr lang="en-US" altLang="zh-CN" sz="2400" b="1" dirty="0">
                <a:solidFill>
                  <a:schemeClr val="tx1"/>
                </a:solidFill>
                <a:latin typeface="Times New Roman" panose="02020603050405020304" pitchFamily="18" charset="0"/>
              </a:rPr>
              <a:t>;</a:t>
            </a:r>
            <a:endParaRPr lang="en-US" altLang="zh-CN" sz="2400" b="1"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en-US" altLang="zh-CN" sz="2400" b="1" dirty="0">
                <a:solidFill>
                  <a:schemeClr val="tx1"/>
                </a:solidFill>
                <a:latin typeface="Times New Roman" panose="02020603050405020304" pitchFamily="18" charset="0"/>
              </a:rPr>
              <a:t>     </a:t>
            </a:r>
            <a:r>
              <a:rPr lang="en-US" altLang="zh-CN" sz="2400" b="1" dirty="0">
                <a:solidFill>
                  <a:schemeClr val="folHlink"/>
                </a:solidFill>
                <a:latin typeface="Times New Roman" panose="02020603050405020304" pitchFamily="18" charset="0"/>
              </a:rPr>
              <a:t>return</a:t>
            </a:r>
            <a:r>
              <a:rPr lang="en-US" altLang="zh-CN" sz="2400" b="1" dirty="0">
                <a:solidFill>
                  <a:schemeClr val="tx1"/>
                </a:solidFill>
                <a:latin typeface="Times New Roman" panose="02020603050405020304" pitchFamily="18" charset="0"/>
              </a:rPr>
              <a:t> OK;</a:t>
            </a:r>
            <a:endParaRPr lang="en-US" altLang="zh-CN" sz="2400" b="1"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en-US" altLang="zh-CN" sz="2400" b="1" dirty="0">
                <a:solidFill>
                  <a:schemeClr val="tx1"/>
                </a:solidFill>
                <a:latin typeface="Times New Roman" panose="02020603050405020304" pitchFamily="18" charset="0"/>
              </a:rPr>
              <a:t>}</a:t>
            </a:r>
            <a:endParaRPr lang="en-US" altLang="zh-CN" sz="2400" b="1" dirty="0">
              <a:solidFill>
                <a:schemeClr val="tx1"/>
              </a:solidFill>
              <a:latin typeface="Times New Roman" panose="02020603050405020304" pitchFamily="18" charset="0"/>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a:spLocks noGrp="1"/>
          </p:cNvSpPr>
          <p:nvPr>
            <p:ph type="title"/>
          </p:nvPr>
        </p:nvSpPr>
        <p:spPr>
          <a:xfrm>
            <a:off x="1403350" y="620713"/>
            <a:ext cx="7345363" cy="1281112"/>
          </a:xfrm>
        </p:spPr>
        <p:txBody>
          <a:bodyPr vert="horz" wrap="square" lIns="91440" tIns="45720" rIns="91440" bIns="45720" anchor="t" anchorCtr="0"/>
          <a:lstStyle/>
          <a:p>
            <a:pPr eaLnBrk="1" hangingPunct="1"/>
            <a:r>
              <a:rPr lang="zh-CN" altLang="en-US" sz="2800" b="1" dirty="0"/>
              <a:t>抽象数据类型的表示与实现</a:t>
            </a:r>
            <a:r>
              <a:rPr lang="zh-CN" altLang="en-US" sz="3200" b="1" dirty="0"/>
              <a:t>：</a:t>
            </a:r>
            <a:r>
              <a:rPr lang="zh-CN" altLang="en-US" sz="2400" b="1" dirty="0"/>
              <a:t>类</a:t>
            </a:r>
            <a:r>
              <a:rPr lang="en-US" altLang="zh-CN" sz="2400" b="1" dirty="0"/>
              <a:t>C</a:t>
            </a:r>
            <a:r>
              <a:rPr lang="zh-CN" altLang="en-US" sz="2400" b="1" dirty="0"/>
              <a:t>算法示例</a:t>
            </a:r>
            <a:endParaRPr lang="zh-CN" altLang="en-US" sz="2400" b="1" dirty="0"/>
          </a:p>
        </p:txBody>
      </p:sp>
      <p:sp>
        <p:nvSpPr>
          <p:cNvPr id="31747" name="Rectangle 3"/>
          <p:cNvSpPr>
            <a:spLocks noGrp="1" noChangeArrowheads="1"/>
          </p:cNvSpPr>
          <p:nvPr>
            <p:ph sz="half" idx="1"/>
          </p:nvPr>
        </p:nvSpPr>
        <p:spPr>
          <a:xfrm>
            <a:off x="990600" y="1557338"/>
            <a:ext cx="3810000" cy="4114800"/>
          </a:xfrm>
        </p:spPr>
        <p:txBody>
          <a:bodyPr vert="horz" wrap="square" lIns="91440" tIns="45720" rIns="91440" bIns="45720" numCol="1" rtlCol="0" anchor="t" anchorCtr="0" compatLnSpc="1">
            <a:normAutofit lnSpcReduction="10000"/>
          </a:bodyPr>
          <a:lstStyle/>
          <a:p>
            <a:pPr marL="342900" marR="0" lvl="0" indent="-342900" algn="l" defTabSz="457200" rtl="0" eaLnBrk="1" fontAlgn="auto" latinLnBrk="0" hangingPunct="1">
              <a:lnSpc>
                <a:spcPct val="80000"/>
              </a:lnSpc>
              <a:spcBef>
                <a:spcPts val="1000"/>
              </a:spcBef>
              <a:spcAft>
                <a:spcPts val="0"/>
              </a:spcAft>
              <a:buClr>
                <a:schemeClr val="accent1"/>
              </a:buClr>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例</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3</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err="1">
                <a:ln>
                  <a:noFill/>
                </a:ln>
                <a:solidFill>
                  <a:schemeClr val="folHlink"/>
                </a:solidFill>
                <a:effectLst/>
                <a:uLnTx/>
                <a:uFillTx/>
                <a:latin typeface="Times New Roman" panose="02020603050405020304" pitchFamily="18" charset="0"/>
                <a:ea typeface="等线" panose="02010600030101010101" pitchFamily="2" charset="-122"/>
                <a:cs typeface="+mn-cs"/>
              </a:rPr>
              <a:t>typedef</a:t>
            </a:r>
            <a:r>
              <a:rPr kumimoji="0"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err="1">
                <a:ln>
                  <a:noFill/>
                </a:ln>
                <a:solidFill>
                  <a:schemeClr val="folHlink"/>
                </a:solidFill>
                <a:effectLst/>
                <a:uLnTx/>
                <a:uFillTx/>
                <a:latin typeface="Times New Roman" panose="02020603050405020304" pitchFamily="18" charset="0"/>
                <a:ea typeface="等线" panose="02010600030101010101" pitchFamily="2" charset="-122"/>
                <a:cs typeface="+mn-cs"/>
              </a:rPr>
              <a:t>struct</a:t>
            </a: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student{</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等线" panose="02010600030101010101" pitchFamily="2" charset="-122"/>
                <a:cs typeface="+mn-cs"/>
              </a:rPr>
              <a:t>char</a:t>
            </a: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id[5];</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等线" panose="02010600030101010101" pitchFamily="2" charset="-122"/>
                <a:cs typeface="+mn-cs"/>
              </a:rPr>
              <a:t>char</a:t>
            </a: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name[11];</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等线" panose="02010600030101010101" pitchFamily="2" charset="-122"/>
                <a:cs typeface="+mn-cs"/>
              </a:rPr>
              <a:t>int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age;</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等线" panose="02010600030101010101" pitchFamily="2" charset="-122"/>
                <a:cs typeface="+mn-cs"/>
              </a:rPr>
              <a:t>int</a:t>
            </a: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math;</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等线" panose="02010600030101010101" pitchFamily="2" charset="-122"/>
                <a:cs typeface="+mn-cs"/>
              </a:rPr>
              <a:t>int</a:t>
            </a: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pitchFamily="18" charset="0"/>
                <a:ea typeface="等线" panose="02010600030101010101" pitchFamily="2" charset="-122"/>
                <a:cs typeface="+mn-cs"/>
              </a:rPr>
              <a:t>english</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等线" panose="02010600030101010101" pitchFamily="2" charset="-122"/>
                <a:cs typeface="+mn-cs"/>
              </a:rPr>
              <a:t>int</a:t>
            </a:r>
            <a:r>
              <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pitchFamily="18" charset="0"/>
                <a:ea typeface="等线" panose="02010600030101010101" pitchFamily="2" charset="-122"/>
                <a:cs typeface="+mn-cs"/>
              </a:rPr>
              <a:t>chinese</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chemeClr val="accent1"/>
              </a:buClr>
              <a:buSzTx/>
              <a:buFont typeface="Wingdings 3" panose="05040102010807070707" pitchFamily="18" charset="2"/>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}student;</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p:txBody>
      </p:sp>
      <p:sp>
        <p:nvSpPr>
          <p:cNvPr id="31748" name="Rectangle 4"/>
          <p:cNvSpPr>
            <a:spLocks noGrp="1" noChangeArrowheads="1"/>
          </p:cNvSpPr>
          <p:nvPr>
            <p:ph sz="half" idx="2"/>
          </p:nvPr>
        </p:nvSpPr>
        <p:spPr>
          <a:xfrm>
            <a:off x="5105400" y="1906588"/>
            <a:ext cx="3810000" cy="4114800"/>
          </a:xfrm>
          <a:ln>
            <a:miter lim="800000"/>
          </a:ln>
        </p:spPr>
        <p:txBody>
          <a:bodyPr vert="horz" wrap="square" lIns="91440" tIns="45720" rIns="91440" bIns="45720" numCol="1" rtlCol="0" anchor="t" anchorCtr="0" compatLnSpc="1">
            <a:normAutofit lnSpcReduction="10000"/>
          </a:bodyPr>
          <a:lstStyle/>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等线" panose="02010600030101010101" pitchFamily="2" charset="-122"/>
                <a:cs typeface="+mn-cs"/>
              </a:rPr>
              <a:t>void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example_3(student </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mn-cs"/>
              </a:rPr>
              <a:t>&amp;</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s)</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mn-cs"/>
              </a:rPr>
              <a:t>    s=(“01001”, “Wang”,0,0,0,0);</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panose="05040102010807070707" pitchFamily="18" charset="2"/>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panose="05040102010807070707" pitchFamily="18" charset="2"/>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rPr>
              <a:t>}</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panose="05000000000000000000" pitchFamily="2" charset="2"/>
              <a:buNone/>
              <a:defRPr/>
            </a:pPr>
            <a:endParaRPr kumimoji="0" lang="en-US" altLang="zh-CN" sz="2800" b="1"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等线" panose="0201060003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panose="05040102010807070707" pitchFamily="18" charset="2"/>
              <a:buChar char=""/>
              <a:defRPr/>
            </a:pPr>
            <a:endParaRPr kumimoji="0" lang="en-US" altLang="zh-CN" sz="2800" b="0" i="0" u="none" strike="noStrike" kern="1200" cap="none" spc="0" normalizeH="0" baseline="0" noProof="0" dirty="0">
              <a:ln>
                <a:noFill/>
              </a:ln>
              <a:solidFill>
                <a:schemeClr val="tx1">
                  <a:lumMod val="75000"/>
                  <a:lumOff val="25000"/>
                </a:schemeClr>
              </a:solidFill>
              <a:effectLst/>
              <a:uLnTx/>
              <a:uFillTx/>
              <a:latin typeface="+mn-lt"/>
              <a:ea typeface="等线" panose="02010600030101010101" pitchFamily="2" charset="-122"/>
              <a:cs typeface="+mn-cs"/>
            </a:endParaRPr>
          </a:p>
        </p:txBody>
      </p:sp>
      <p:sp>
        <p:nvSpPr>
          <p:cNvPr id="80901" name="灯片编号占位符 6"/>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抽象数据类型的表示与实现</a:t>
            </a:r>
            <a:endParaRPr lang="zh-CN" altLang="en-US" sz="2400" kern="1200" dirty="0">
              <a:latin typeface="+mj-lt"/>
              <a:ea typeface="等线" panose="02010600030101010101" pitchFamily="2" charset="-122"/>
              <a:cs typeface="+mj-cs"/>
            </a:endParaRPr>
          </a:p>
        </p:txBody>
      </p:sp>
      <p:sp>
        <p:nvSpPr>
          <p:cNvPr id="25606" name="Text Box 5"/>
          <p:cNvSpPr>
            <a:spLocks noGrp="1" noChangeArrowheads="1"/>
          </p:cNvSpPr>
          <p:nvPr>
            <p:ph idx="1"/>
          </p:nvPr>
        </p:nvSpPr>
        <p:spPr>
          <a:xfrm>
            <a:off x="684213" y="1339850"/>
            <a:ext cx="8208963" cy="4826000"/>
          </a:xfrm>
        </p:spPr>
        <p:txBody>
          <a:bodyPr vert="horz" wrap="square" lIns="91440" tIns="45720" rIns="91440" bIns="45720" numCol="1" rtlCol="0" anchor="t" anchorCtr="0" compatLnSpc="1">
            <a:noAutofit/>
          </a:bodyPr>
          <a:lstStyle/>
          <a:p>
            <a:pPr marL="342900" marR="0" lvl="0" indent="-34290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预定义常量和类型</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1016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#define TRUE 1</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1016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#define FALSE 0</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1016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#define OK 1</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1016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#define ERROR 0</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1016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#define INFEASIBLE -1</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1016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#define OVERFLOW -2</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1016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//Status</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是函数类型，其值是函数结果状态代码</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101600" algn="l" defTabSz="457200" rtl="0" eaLnBrk="1" fontAlgn="auto" latinLnBrk="0" hangingPunct="1">
              <a:lnSpc>
                <a:spcPct val="150000"/>
              </a:lnSpc>
              <a:spcBef>
                <a:spcPct val="0"/>
              </a:spcBef>
              <a:spcAft>
                <a:spcPts val="0"/>
              </a:spcAft>
              <a:buClrTx/>
              <a:buSzTx/>
              <a:buFont typeface="Wingdings 3" panose="05040102010807070707" pitchFamily="18" charset="2"/>
              <a:buNone/>
              <a:defRPr/>
            </a:pPr>
            <a:r>
              <a:rPr kumimoji="0" lang="en-US" altLang="zh-CN" sz="24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typedef</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int  Status;</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81924"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81925"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1"/>
          </p:nvPr>
        </p:nvSpPr>
        <p:spPr>
          <a:xfrm>
            <a:off x="1476375" y="2133600"/>
            <a:ext cx="6591300" cy="3778250"/>
          </a:xfrm>
        </p:spPr>
        <p:txBody>
          <a:bodyPr vert="horz" wrap="square" lIns="91440" tIns="45720" rIns="91440" bIns="45720" anchor="t" anchorCtr="0"/>
          <a:lstStyle/>
          <a:p>
            <a:pPr defTabSz="457200"/>
            <a:endParaRPr lang="zh-CN" altLang="en-US" kern="1200" dirty="0">
              <a:latin typeface="+mn-lt"/>
              <a:ea typeface="等线" panose="02010600030101010101" pitchFamily="2" charset="-122"/>
              <a:cs typeface="+mn-cs"/>
            </a:endParaRPr>
          </a:p>
        </p:txBody>
      </p:sp>
      <p:pic>
        <p:nvPicPr>
          <p:cNvPr id="28675" name="图片 3"/>
          <p:cNvPicPr>
            <a:picLocks noChangeAspect="1"/>
          </p:cNvPicPr>
          <p:nvPr/>
        </p:nvPicPr>
        <p:blipFill>
          <a:blip r:embed="rId1"/>
          <a:srcRect r="1099"/>
          <a:stretch>
            <a:fillRect/>
          </a:stretch>
        </p:blipFill>
        <p:spPr>
          <a:xfrm>
            <a:off x="546100" y="1557338"/>
            <a:ext cx="8497888" cy="4203700"/>
          </a:xfrm>
          <a:prstGeom prst="rect">
            <a:avLst/>
          </a:prstGeom>
          <a:noFill/>
          <a:ln w="9525">
            <a:noFill/>
          </a:ln>
        </p:spPr>
      </p:pic>
      <p:sp>
        <p:nvSpPr>
          <p:cNvPr id="7" name="标题 1"/>
          <p:cNvSpPr txBox="1"/>
          <p:nvPr/>
        </p:nvSpPr>
        <p:spPr bwMode="auto">
          <a:xfrm>
            <a:off x="357188" y="115888"/>
            <a:ext cx="8266113" cy="649288"/>
          </a:xfrm>
          <a:prstGeom prst="rect">
            <a:avLst/>
          </a:prstGeom>
          <a:noFill/>
          <a:ln>
            <a:noFill/>
          </a:ln>
        </p:spPr>
        <p:txBody>
          <a:bodyPr>
            <a:normAutofit lnSpcReduction="10000"/>
          </a:bodyPr>
          <a:lstStyle>
            <a:lvl1pPr algn="l" defTabSz="457200" rtl="0" eaLnBrk="0" fontAlgn="base" hangingPunct="0">
              <a:spcBef>
                <a:spcPct val="0"/>
              </a:spcBef>
              <a:spcAft>
                <a:spcPct val="0"/>
              </a:spcAft>
              <a:defRPr sz="4000" b="1" kern="1200">
                <a:solidFill>
                  <a:schemeClr val="tx1"/>
                </a:solidFill>
                <a:latin typeface="+mj-lt"/>
                <a:ea typeface="等线" panose="02010600030101010101" pitchFamily="2" charset="-122"/>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2024</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届校招要求</a:t>
            </a: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字节跳动</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28677"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advTm="2116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抽象数据类型的表示与实现</a:t>
            </a:r>
            <a:endParaRPr lang="zh-CN" altLang="en-US" sz="2400" kern="1200" dirty="0">
              <a:latin typeface="+mj-lt"/>
              <a:ea typeface="等线" panose="02010600030101010101" pitchFamily="2" charset="-122"/>
              <a:cs typeface="+mj-cs"/>
            </a:endParaRPr>
          </a:p>
        </p:txBody>
      </p:sp>
      <p:sp>
        <p:nvSpPr>
          <p:cNvPr id="25606" name="Text Box 5"/>
          <p:cNvSpPr>
            <a:spLocks noGrp="1" noChangeArrowheads="1"/>
          </p:cNvSpPr>
          <p:nvPr>
            <p:ph idx="1"/>
          </p:nvPr>
        </p:nvSpPr>
        <p:spPr>
          <a:xfrm>
            <a:off x="971550" y="1341438"/>
            <a:ext cx="7488238" cy="4826000"/>
          </a:xfrm>
        </p:spPr>
        <p:txBody>
          <a:bodyPr vert="horz" wrap="square" lIns="91440" tIns="45720" rIns="91440" bIns="45720" numCol="1" rtlCol="0" anchor="t" anchorCtr="0" compatLnSpc="1">
            <a:noAutofit/>
          </a:bodyPr>
          <a:lstStyle/>
          <a:p>
            <a:pPr marL="342900" marR="0" lvl="0" indent="-34290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数据结构的类型定义</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数据结构的表示用 </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 </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中的类型定义（</a:t>
            </a:r>
            <a:r>
              <a:rPr kumimoji="0" lang="en-US" altLang="zh-CN" sz="24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typedef</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或 </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中的类</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(class)</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来描述。</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新的数据类型可通过固有数据类型来表示与实现。</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数据元素类型约定为</a:t>
            </a:r>
            <a:r>
              <a:rPr kumimoji="0" lang="en-US" altLang="zh-CN" sz="24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ElemType</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，使用时由用户自行定义。</a:t>
            </a:r>
            <a:r>
              <a:rPr kumimoji="0" lang="zh-CN" altLang="en-US" sz="22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如：</a:t>
            </a:r>
            <a:endParaRPr kumimoji="0" lang="en-US" altLang="zh-CN" sz="22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457200" marR="0" lvl="1" indent="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None/>
              <a:defRPr/>
            </a:pPr>
            <a:r>
              <a:rPr kumimoji="0" lang="en-US" altLang="zh-CN" sz="22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en-US" altLang="zh-CN" sz="28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typedef</a:t>
            </a:r>
            <a:r>
              <a:rPr kumimoji="0" lang="en-US" altLang="zh-CN"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int </a:t>
            </a:r>
            <a:r>
              <a:rPr kumimoji="0" lang="en-US" altLang="zh-CN" sz="28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ElemType</a:t>
            </a:r>
            <a:r>
              <a:rPr kumimoji="0" lang="en-US" altLang="zh-CN"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0" lang="en-US" altLang="zh-CN"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82948"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抽象数据类型的表示与实现</a:t>
            </a:r>
            <a:endParaRPr lang="zh-CN" altLang="en-US" sz="2400" kern="1200" dirty="0">
              <a:latin typeface="+mj-lt"/>
              <a:ea typeface="等线" panose="02010600030101010101" pitchFamily="2" charset="-122"/>
              <a:cs typeface="+mj-cs"/>
            </a:endParaRPr>
          </a:p>
        </p:txBody>
      </p:sp>
      <p:sp>
        <p:nvSpPr>
          <p:cNvPr id="25606" name="Text Box 5"/>
          <p:cNvSpPr>
            <a:spLocks noGrp="1" noChangeArrowheads="1"/>
          </p:cNvSpPr>
          <p:nvPr>
            <p:ph idx="1"/>
          </p:nvPr>
        </p:nvSpPr>
        <p:spPr>
          <a:xfrm>
            <a:off x="684213" y="1339850"/>
            <a:ext cx="8208963" cy="4826000"/>
          </a:xfrm>
        </p:spPr>
        <p:txBody>
          <a:bodyPr vert="horz" wrap="square" lIns="91440" tIns="45720" rIns="91440" bIns="45720" numCol="1" rtlCol="0" anchor="t" anchorCtr="0" compatLnSpc="1">
            <a:noAutofit/>
          </a:bodyPr>
          <a:lstStyle/>
          <a:p>
            <a:pPr marL="342900" marR="0" lvl="0" indent="-342900"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基本操作算法的描述</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函数</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541655"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None/>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函数类型    函数名（参数表）</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541655"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None/>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算法说明</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541655"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None/>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语句序列</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541655"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None/>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函数名</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541655" algn="l" defTabSz="457200" rtl="0" eaLnBrk="1" fontAlgn="auto" latinLnBrk="0" hangingPunct="1">
              <a:lnSpc>
                <a:spcPct val="120000"/>
              </a:lnSpc>
              <a:spcBef>
                <a:spcPts val="1000"/>
              </a:spcBef>
              <a:spcAft>
                <a:spcPts val="0"/>
              </a:spcAft>
              <a:buClr>
                <a:schemeClr val="accent1"/>
              </a:buClr>
              <a:buSzTx/>
              <a:buFont typeface="Wingdings 3" panose="05040102010807070707" pitchFamily="18" charset="2"/>
              <a:buNone/>
              <a:defRPr/>
            </a:pP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00000"/>
              </a:lnSpc>
              <a:spcBef>
                <a:spcPts val="1000"/>
              </a:spcBef>
              <a:spcAft>
                <a:spcPts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当函数返回值是函数结果的状态代码时，函数定义为</a:t>
            </a:r>
            <a:r>
              <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Status</a:t>
            </a: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类型；</a:t>
            </a:r>
            <a:endPar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00000"/>
              </a:lnSpc>
              <a:spcBef>
                <a:spcPts val="1000"/>
              </a:spcBef>
              <a:spcAft>
                <a:spcPts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函数内的辅助变量可以不作声明；</a:t>
            </a:r>
            <a:endParaRPr kumimoji="0"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auto" latinLnBrk="0" hangingPunct="1">
              <a:lnSpc>
                <a:spcPct val="100000"/>
              </a:lnSpc>
              <a:spcBef>
                <a:spcPts val="1000"/>
              </a:spcBef>
              <a:spcAft>
                <a:spcPts val="0"/>
              </a:spcAft>
              <a:buClr>
                <a:schemeClr val="accent1"/>
              </a:buClr>
              <a:buSzTx/>
              <a:buFont typeface="Wingdings 3" panose="05040102010807070707" pitchFamily="18" charset="2"/>
              <a:buChar char=""/>
              <a:defRPr/>
            </a:pPr>
            <a:r>
              <a:rPr kumimoji="0"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引用参数的定义方式：</a:t>
            </a:r>
            <a:r>
              <a:rPr kumimoji="0" lang="en-US" altLang="zh-CN" sz="20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&amp;</a:t>
            </a:r>
            <a:endParaRPr kumimoji="0" lang="en-US" altLang="zh-CN" sz="20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endParaRPr>
          </a:p>
        </p:txBody>
      </p:sp>
      <p:sp>
        <p:nvSpPr>
          <p:cNvPr id="83972"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抽象数据类型的表示与实现</a:t>
            </a:r>
            <a:endParaRPr lang="zh-CN" altLang="en-US" sz="2400" kern="1200" dirty="0">
              <a:latin typeface="+mj-lt"/>
              <a:ea typeface="等线" panose="02010600030101010101" pitchFamily="2" charset="-122"/>
              <a:cs typeface="+mj-cs"/>
            </a:endParaRPr>
          </a:p>
        </p:txBody>
      </p:sp>
      <p:sp>
        <p:nvSpPr>
          <p:cNvPr id="43011" name="Text Box 5"/>
          <p:cNvSpPr>
            <a:spLocks noGrp="1"/>
          </p:cNvSpPr>
          <p:nvPr>
            <p:ph idx="1"/>
          </p:nvPr>
        </p:nvSpPr>
        <p:spPr>
          <a:xfrm>
            <a:off x="684213" y="1339850"/>
            <a:ext cx="8208962" cy="4826000"/>
          </a:xfrm>
        </p:spPr>
        <p:txBody>
          <a:bodyPr vert="horz" wrap="square" lIns="91440" tIns="45720" rIns="91440" bIns="45720" anchor="t" anchorCtr="0"/>
          <a:lstStyle/>
          <a:p>
            <a:pPr defTabSz="457200" eaLnBrk="1" hangingPunct="1">
              <a:lnSpc>
                <a:spcPct val="120000"/>
              </a:lnSpc>
            </a:pPr>
            <a:r>
              <a:rPr lang="zh-CN" altLang="en-US" kern="1200" dirty="0">
                <a:latin typeface="等线" panose="02010600030101010101" pitchFamily="2" charset="-122"/>
                <a:ea typeface="等线" panose="02010600030101010101" pitchFamily="2" charset="-122"/>
                <a:cs typeface="+mn-cs"/>
              </a:rPr>
              <a:t>类</a:t>
            </a:r>
            <a:r>
              <a:rPr lang="en-US" altLang="zh-CN" kern="1200" dirty="0">
                <a:latin typeface="等线" panose="02010600030101010101" pitchFamily="2" charset="-122"/>
                <a:ea typeface="等线" panose="02010600030101010101" pitchFamily="2" charset="-122"/>
                <a:cs typeface="+mn-cs"/>
              </a:rPr>
              <a:t>C</a:t>
            </a:r>
            <a:r>
              <a:rPr lang="zh-CN" altLang="en-US" kern="1200" dirty="0">
                <a:latin typeface="等线" panose="02010600030101010101" pitchFamily="2" charset="-122"/>
                <a:ea typeface="等线" panose="02010600030101010101" pitchFamily="2" charset="-122"/>
                <a:cs typeface="+mn-cs"/>
              </a:rPr>
              <a:t>语言语句系统</a:t>
            </a:r>
            <a:endParaRPr lang="en-US" altLang="zh-CN"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sz="2400" kern="1200" dirty="0">
                <a:latin typeface="等线" panose="02010600030101010101" pitchFamily="2" charset="-122"/>
                <a:ea typeface="等线" panose="02010600030101010101" pitchFamily="2" charset="-122"/>
                <a:cs typeface="+mn-cs"/>
              </a:rPr>
              <a:t>赋值语句</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sz="2400" kern="1200" dirty="0">
                <a:latin typeface="等线" panose="02010600030101010101" pitchFamily="2" charset="-122"/>
                <a:ea typeface="等线" panose="02010600030101010101" pitchFamily="2" charset="-122"/>
                <a:cs typeface="+mn-cs"/>
              </a:rPr>
              <a:t>选择语句</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sz="2400" kern="1200" dirty="0">
                <a:latin typeface="等线" panose="02010600030101010101" pitchFamily="2" charset="-122"/>
                <a:ea typeface="等线" panose="02010600030101010101" pitchFamily="2" charset="-122"/>
                <a:cs typeface="+mn-cs"/>
              </a:rPr>
              <a:t>循环语句</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sz="2400" kern="1200" dirty="0">
                <a:latin typeface="等线" panose="02010600030101010101" pitchFamily="2" charset="-122"/>
                <a:ea typeface="等线" panose="02010600030101010101" pitchFamily="2" charset="-122"/>
                <a:cs typeface="+mn-cs"/>
              </a:rPr>
              <a:t>结束语句</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400" kern="1200" dirty="0">
                <a:latin typeface="等线" panose="02010600030101010101" pitchFamily="2" charset="-122"/>
                <a:ea typeface="等线" panose="02010600030101010101" pitchFamily="2" charset="-122"/>
                <a:cs typeface="+mn-cs"/>
              </a:rPr>
              <a:t>I/</a:t>
            </a:r>
            <a:r>
              <a:rPr lang="en-US" altLang="zh-CN" sz="2400" kern="1200" dirty="0">
                <a:latin typeface="Times New Roman" panose="02020603050405020304" pitchFamily="18" charset="0"/>
                <a:ea typeface="等线" panose="02010600030101010101" pitchFamily="2" charset="-122"/>
                <a:cs typeface="Times New Roman" panose="02020603050405020304" pitchFamily="18" charset="0"/>
              </a:rPr>
              <a:t>O</a:t>
            </a:r>
            <a:r>
              <a:rPr lang="zh-CN" altLang="en-US" sz="2400" kern="1200" dirty="0">
                <a:latin typeface="等线" panose="02010600030101010101" pitchFamily="2" charset="-122"/>
                <a:ea typeface="等线" panose="02010600030101010101" pitchFamily="2" charset="-122"/>
                <a:cs typeface="+mn-cs"/>
              </a:rPr>
              <a:t>语句</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sz="2400" kern="1200" dirty="0">
                <a:latin typeface="等线" panose="02010600030101010101" pitchFamily="2" charset="-122"/>
                <a:ea typeface="等线" panose="02010600030101010101" pitchFamily="2" charset="-122"/>
                <a:cs typeface="+mn-cs"/>
              </a:rPr>
              <a:t>注释</a:t>
            </a:r>
            <a:endParaRPr lang="zh-CN" altLang="en-US" sz="2400" kern="1200" dirty="0">
              <a:latin typeface="等线" panose="02010600030101010101" pitchFamily="2" charset="-122"/>
              <a:ea typeface="等线" panose="02010600030101010101" pitchFamily="2" charset="-122"/>
              <a:cs typeface="+mn-cs"/>
            </a:endParaRPr>
          </a:p>
          <a:p>
            <a:pPr defTabSz="457200" eaLnBrk="1" hangingPunct="1">
              <a:lnSpc>
                <a:spcPct val="120000"/>
              </a:lnSpc>
            </a:pPr>
            <a:endParaRPr lang="zh-CN" altLang="en-US" kern="1200" dirty="0">
              <a:latin typeface="等线" panose="02010600030101010101" pitchFamily="2" charset="-122"/>
              <a:ea typeface="等线" panose="02010600030101010101" pitchFamily="2" charset="-122"/>
              <a:cs typeface="+mn-cs"/>
            </a:endParaRPr>
          </a:p>
        </p:txBody>
      </p:sp>
      <p:sp>
        <p:nvSpPr>
          <p:cNvPr id="84996"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 name="矩形 6"/>
          <p:cNvSpPr/>
          <p:nvPr/>
        </p:nvSpPr>
        <p:spPr>
          <a:xfrm>
            <a:off x="2911475" y="1900238"/>
            <a:ext cx="6049963" cy="4154488"/>
          </a:xfrm>
          <a:prstGeom prst="rect">
            <a:avLst/>
          </a:prstGeom>
          <a:solidFill>
            <a:schemeClr val="accent6">
              <a:lumMod val="40000"/>
              <a:lumOff val="60000"/>
            </a:schemeClr>
          </a:solidFill>
        </p:spPr>
        <p:txBody>
          <a:bodyPr>
            <a:spAutoFit/>
          </a:bodyPr>
          <a:lstStyle/>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条件语句</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if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条件语句</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2</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if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else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2</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开关语句</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switch</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case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值</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：语句组</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break</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case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值</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2</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：语句组</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2</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break</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case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值</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n</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：语句组</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n</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break</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default: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语句组</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n+1</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8" name="矩形 7"/>
          <p:cNvSpPr/>
          <p:nvPr/>
        </p:nvSpPr>
        <p:spPr>
          <a:xfrm>
            <a:off x="2916238" y="2563813"/>
            <a:ext cx="6048375" cy="2984500"/>
          </a:xfrm>
          <a:prstGeom prst="rect">
            <a:avLst/>
          </a:prstGeom>
          <a:solidFill>
            <a:schemeClr val="accent6">
              <a:lumMod val="40000"/>
              <a:lumOff val="60000"/>
            </a:schemeClr>
          </a:solidFill>
        </p:spPr>
        <p:txBody>
          <a:bodyPr>
            <a:spAutoFit/>
          </a:bodyPr>
          <a:lstStyle/>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for</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for(</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赋初值表达式；条件；修改表达式序列</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a:t>
            </a:r>
            <a:endPar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while</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while(</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条件</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do-while</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 </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do{</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语句序列；</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}while(</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条件</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9" name="矩形 8"/>
          <p:cNvSpPr/>
          <p:nvPr/>
        </p:nvSpPr>
        <p:spPr>
          <a:xfrm>
            <a:off x="2919413" y="3260725"/>
            <a:ext cx="6048375" cy="2308225"/>
          </a:xfrm>
          <a:prstGeom prst="rect">
            <a:avLst/>
          </a:prstGeom>
          <a:solidFill>
            <a:schemeClr val="accent6">
              <a:lumMod val="40000"/>
              <a:lumOff val="60000"/>
            </a:schemeClr>
          </a:solidFill>
        </p:spPr>
        <p:txBody>
          <a:bodyPr>
            <a:spAutoFit/>
          </a:bodyPr>
          <a:lstStyle/>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函数结束语句：</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return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表达式；或者</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return</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循环或</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case</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结束语句：</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break;</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异常结束语句：</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exit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异常代码；</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10" name="矩形 9"/>
          <p:cNvSpPr/>
          <p:nvPr/>
        </p:nvSpPr>
        <p:spPr>
          <a:xfrm>
            <a:off x="2916238" y="3244850"/>
            <a:ext cx="6048375" cy="2678113"/>
          </a:xfrm>
          <a:prstGeom prst="rect">
            <a:avLst/>
          </a:prstGeom>
          <a:solidFill>
            <a:schemeClr val="accent6">
              <a:lumMod val="40000"/>
              <a:lumOff val="60000"/>
            </a:schemeClr>
          </a:solidFill>
        </p:spPr>
        <p:txBody>
          <a:bodyPr>
            <a:spAutoFit/>
          </a:bodyPr>
          <a:lstStyle/>
          <a:p>
            <a:pPr marL="0" marR="0" lvl="0" indent="0" algn="just" defTabSz="914400" rtl="0" eaLnBrk="0" fontAlgn="base" latinLnBrk="0" hangingPunct="0">
              <a:lnSpc>
                <a:spcPct val="15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输入函数：</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50000"/>
              </a:lnSpc>
              <a:spcBef>
                <a:spcPct val="0"/>
              </a:spcBef>
              <a:spcAft>
                <a:spcPts val="0"/>
              </a:spcAft>
              <a:buClrTx/>
              <a:buSzTx/>
              <a:buFontTx/>
              <a:buNone/>
              <a:defRPr/>
            </a:pPr>
            <a:r>
              <a:rPr kumimoji="1" lang="en-US" altLang="zh-CN" sz="20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scanf</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格式串</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，变量地址</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，变量地址</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n)</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5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输出函数：</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50000"/>
              </a:lnSpc>
              <a:spcBef>
                <a:spcPct val="0"/>
              </a:spcBef>
              <a:spcAft>
                <a:spcPts val="0"/>
              </a:spcAft>
              <a:buClrTx/>
              <a:buSzTx/>
              <a:buFontTx/>
              <a:buNone/>
              <a:defRPr/>
            </a:pPr>
            <a:r>
              <a:rPr kumimoji="1" lang="en-US" altLang="zh-CN" sz="20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printf</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格式串</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2</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n);</a:t>
            </a:r>
            <a:endPar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5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在算法描述中常省略格式串，淡化类型表述</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11" name="矩形 10"/>
          <p:cNvSpPr/>
          <p:nvPr/>
        </p:nvSpPr>
        <p:spPr>
          <a:xfrm>
            <a:off x="2916238" y="4138613"/>
            <a:ext cx="6048375" cy="2308225"/>
          </a:xfrm>
          <a:prstGeom prst="rect">
            <a:avLst/>
          </a:prstGeom>
          <a:solidFill>
            <a:schemeClr val="accent6">
              <a:lumMod val="40000"/>
              <a:lumOff val="60000"/>
            </a:schemeClr>
          </a:solidFill>
        </p:spPr>
        <p:txBody>
          <a:bodyPr>
            <a:spAutoFit/>
          </a:bodyPr>
          <a:lstStyle/>
          <a:p>
            <a:pPr marL="0" marR="0" lvl="0" indent="0" algn="just" defTabSz="914400" rtl="0" eaLnBrk="0" fontAlgn="base" latinLnBrk="0" hangingPunct="0">
              <a:lnSpc>
                <a:spcPct val="15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单行注释：</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5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注释字符串 </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50000"/>
              </a:lnSpc>
              <a:spcBef>
                <a:spcPct val="0"/>
              </a:spcBef>
              <a:spcAft>
                <a:spcPts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块注释：</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5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注释字符串 *</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2919413" y="1758950"/>
            <a:ext cx="6048375" cy="4524375"/>
          </a:xfrm>
          <a:prstGeom prst="rect">
            <a:avLst/>
          </a:prstGeom>
          <a:solidFill>
            <a:schemeClr val="accent6">
              <a:lumMod val="40000"/>
              <a:lumOff val="60000"/>
            </a:schemeClr>
          </a:solidFill>
        </p:spPr>
        <p:txBody>
          <a:bodyPr>
            <a:spAutoFit/>
          </a:bodyPr>
          <a:lstStyle/>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简单赋值：</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endPar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endPar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endPar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串联赋值：</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 … =</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n=</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endPar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条件赋值：</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条件表达式 ？表达式</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T</a:t>
            </a:r>
            <a:r>
              <a:rPr kumimoji="1" lang="zh-CN"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r>
              <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F</a:t>
            </a:r>
            <a:r>
              <a:rPr kumimoji="1" lang="zh-CN"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en-US" altLang="zh-CN" sz="20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交换赋值：</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 </a:t>
            </a:r>
            <a:r>
              <a:rPr kumimoji="1" lang="en-US" altLang="zh-CN" sz="24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&lt;-&gt;</a:t>
            </a:r>
            <a:r>
              <a:rPr kumimoji="1" lang="zh-CN"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变量名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2;</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FF3300"/>
                </a:solidFill>
                <a:effectLst/>
                <a:uLnTx/>
                <a:uFillTx/>
                <a:latin typeface="等线" panose="02010600030101010101" pitchFamily="2" charset="-122"/>
                <a:ea typeface="等线" panose="02010600030101010101" pitchFamily="2" charset="-122"/>
                <a:cs typeface="+mn-cs"/>
              </a:rPr>
              <a:t>成组赋值</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：数组名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表达式</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数组名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a:t>
            </a:r>
            <a:r>
              <a:rPr kumimoji="1" lang="en-US" altLang="zh-CN" sz="24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s..e</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数组名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2[</a:t>
            </a:r>
            <a:r>
              <a:rPr kumimoji="1" lang="en-US" altLang="zh-CN" sz="2400" b="1" i="0" u="none" strike="noStrike" kern="1200" cap="none" spc="0" normalizeH="0" baseline="0" noProof="0" dirty="0" err="1">
                <a:ln>
                  <a:noFill/>
                </a:ln>
                <a:solidFill>
                  <a:schemeClr val="tx1"/>
                </a:solidFill>
                <a:effectLst/>
                <a:uLnTx/>
                <a:uFillTx/>
                <a:latin typeface="等线" panose="02010600030101010101" pitchFamily="2" charset="-122"/>
                <a:ea typeface="等线" panose="02010600030101010101" pitchFamily="2" charset="-122"/>
                <a:cs typeface="+mn-cs"/>
              </a:rPr>
              <a:t>s..e</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结构名</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（值</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，值</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2</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1"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，值</a:t>
            </a:r>
            <a:r>
              <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k)</a:t>
            </a:r>
            <a:endParaRPr kumimoji="1"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11">
                                            <p:txEl>
                                              <p:pRg st="4" end="4"/>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011">
                                            <p:txEl>
                                              <p:pRg st="5" end="5"/>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011">
                                            <p:txEl>
                                              <p:pRg st="6" end="6"/>
                                            </p:txEl>
                                          </p:spTgt>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3" grpId="0" animBg="1"/>
      <p:bldP spid="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抽象数据类型的表示与实现</a:t>
            </a:r>
            <a:endParaRPr lang="zh-CN" altLang="en-US" sz="2400" kern="1200" dirty="0">
              <a:latin typeface="+mj-lt"/>
              <a:ea typeface="等线" panose="02010600030101010101" pitchFamily="2" charset="-122"/>
              <a:cs typeface="+mj-cs"/>
            </a:endParaRPr>
          </a:p>
        </p:txBody>
      </p:sp>
      <p:sp>
        <p:nvSpPr>
          <p:cNvPr id="86019" name="Text Box 5"/>
          <p:cNvSpPr>
            <a:spLocks noGrp="1"/>
          </p:cNvSpPr>
          <p:nvPr>
            <p:ph idx="1"/>
          </p:nvPr>
        </p:nvSpPr>
        <p:spPr>
          <a:xfrm>
            <a:off x="684530" y="1339850"/>
            <a:ext cx="8208645" cy="4627880"/>
          </a:xfrm>
        </p:spPr>
        <p:txBody>
          <a:bodyPr vert="horz" wrap="square" lIns="91440" tIns="45720" rIns="91440" bIns="45720" anchor="t" anchorCtr="0"/>
          <a:lstStyle/>
          <a:p>
            <a:pPr defTabSz="457200" eaLnBrk="1" hangingPunct="1">
              <a:lnSpc>
                <a:spcPct val="120000"/>
              </a:lnSpc>
            </a:pPr>
            <a:r>
              <a:rPr lang="zh-CN" altLang="en-US" kern="1200" dirty="0">
                <a:latin typeface="等线" panose="02010600030101010101" pitchFamily="2" charset="-122"/>
                <a:ea typeface="等线" panose="02010600030101010101" pitchFamily="2" charset="-122"/>
                <a:cs typeface="+mn-cs"/>
              </a:rPr>
              <a:t>基本函数</a:t>
            </a:r>
            <a:endParaRPr lang="zh-CN" altLang="en-US"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400" kern="1200" dirty="0">
                <a:latin typeface="等线" panose="02010600030101010101" pitchFamily="2" charset="-122"/>
                <a:ea typeface="等线" panose="02010600030101010101" pitchFamily="2" charset="-122"/>
                <a:cs typeface="+mn-cs"/>
              </a:rPr>
              <a:t>max(</a:t>
            </a:r>
            <a:r>
              <a:rPr lang="zh-CN" altLang="en-US" sz="2400" kern="1200" dirty="0">
                <a:latin typeface="等线" panose="02010600030101010101" pitchFamily="2" charset="-122"/>
                <a:ea typeface="等线" panose="02010600030101010101" pitchFamily="2" charset="-122"/>
                <a:cs typeface="+mn-cs"/>
              </a:rPr>
              <a:t>表达式</a:t>
            </a:r>
            <a:r>
              <a:rPr lang="en-US" altLang="zh-CN" sz="2400" kern="1200" dirty="0">
                <a:latin typeface="等线" panose="02010600030101010101" pitchFamily="2" charset="-122"/>
                <a:ea typeface="等线" panose="02010600030101010101" pitchFamily="2" charset="-122"/>
                <a:cs typeface="+mn-cs"/>
              </a:rPr>
              <a:t>1</a:t>
            </a:r>
            <a:r>
              <a:rPr lang="zh-CN" altLang="en-US" sz="2400" kern="1200" dirty="0">
                <a:latin typeface="等线" panose="02010600030101010101" pitchFamily="2" charset="-122"/>
                <a:ea typeface="等线" panose="02010600030101010101" pitchFamily="2" charset="-122"/>
                <a:cs typeface="+mn-cs"/>
              </a:rPr>
              <a:t>，</a:t>
            </a:r>
            <a:r>
              <a:rPr lang="en-US" altLang="zh-CN" sz="2400" kern="1200" dirty="0">
                <a:latin typeface="等线" panose="02010600030101010101" pitchFamily="2" charset="-122"/>
                <a:ea typeface="等线" panose="02010600030101010101" pitchFamily="2" charset="-122"/>
                <a:cs typeface="+mn-cs"/>
              </a:rPr>
              <a:t>… </a:t>
            </a:r>
            <a:r>
              <a:rPr lang="zh-CN" altLang="en-US" sz="2400" kern="1200" dirty="0">
                <a:latin typeface="等线" panose="02010600030101010101" pitchFamily="2" charset="-122"/>
                <a:ea typeface="等线" panose="02010600030101010101" pitchFamily="2" charset="-122"/>
                <a:cs typeface="+mn-cs"/>
              </a:rPr>
              <a:t>，表达式</a:t>
            </a:r>
            <a:r>
              <a:rPr lang="en-US" altLang="zh-CN" sz="2400" kern="1200" dirty="0">
                <a:latin typeface="等线" panose="02010600030101010101" pitchFamily="2" charset="-122"/>
                <a:ea typeface="等线" panose="02010600030101010101" pitchFamily="2" charset="-122"/>
                <a:cs typeface="+mn-cs"/>
              </a:rPr>
              <a:t>n)</a:t>
            </a:r>
            <a:endParaRPr lang="en-US" altLang="zh-CN"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400" kern="1200" dirty="0">
                <a:latin typeface="等线" panose="02010600030101010101" pitchFamily="2" charset="-122"/>
                <a:ea typeface="等线" panose="02010600030101010101" pitchFamily="2" charset="-122"/>
                <a:cs typeface="+mn-cs"/>
              </a:rPr>
              <a:t>min(</a:t>
            </a:r>
            <a:r>
              <a:rPr lang="zh-CN" altLang="en-US" sz="2400" kern="1200" dirty="0">
                <a:latin typeface="等线" panose="02010600030101010101" pitchFamily="2" charset="-122"/>
                <a:ea typeface="等线" panose="02010600030101010101" pitchFamily="2" charset="-122"/>
                <a:cs typeface="+mn-cs"/>
              </a:rPr>
              <a:t>表达式</a:t>
            </a:r>
            <a:r>
              <a:rPr lang="en-US" altLang="zh-CN" sz="2400" kern="1200" dirty="0">
                <a:latin typeface="等线" panose="02010600030101010101" pitchFamily="2" charset="-122"/>
                <a:ea typeface="等线" panose="02010600030101010101" pitchFamily="2" charset="-122"/>
                <a:cs typeface="+mn-cs"/>
              </a:rPr>
              <a:t>1</a:t>
            </a:r>
            <a:r>
              <a:rPr lang="zh-CN" altLang="en-US" sz="2400" kern="1200" dirty="0">
                <a:latin typeface="等线" panose="02010600030101010101" pitchFamily="2" charset="-122"/>
                <a:ea typeface="等线" panose="02010600030101010101" pitchFamily="2" charset="-122"/>
                <a:cs typeface="+mn-cs"/>
              </a:rPr>
              <a:t>，</a:t>
            </a:r>
            <a:r>
              <a:rPr lang="en-US" altLang="zh-CN" sz="2400" kern="1200" dirty="0">
                <a:latin typeface="等线" panose="02010600030101010101" pitchFamily="2" charset="-122"/>
                <a:ea typeface="等线" panose="02010600030101010101" pitchFamily="2" charset="-122"/>
                <a:cs typeface="+mn-cs"/>
              </a:rPr>
              <a:t>… </a:t>
            </a:r>
            <a:r>
              <a:rPr lang="zh-CN" altLang="en-US" sz="2400" kern="1200" dirty="0">
                <a:latin typeface="等线" panose="02010600030101010101" pitchFamily="2" charset="-122"/>
                <a:ea typeface="等线" panose="02010600030101010101" pitchFamily="2" charset="-122"/>
                <a:cs typeface="+mn-cs"/>
              </a:rPr>
              <a:t>，表达式</a:t>
            </a:r>
            <a:r>
              <a:rPr lang="en-US" altLang="zh-CN" sz="2400" kern="1200" dirty="0">
                <a:latin typeface="等线" panose="02010600030101010101" pitchFamily="2" charset="-122"/>
                <a:ea typeface="等线" panose="02010600030101010101" pitchFamily="2" charset="-122"/>
                <a:cs typeface="+mn-cs"/>
              </a:rPr>
              <a:t>n)</a:t>
            </a:r>
            <a:endParaRPr lang="en-US" altLang="zh-CN"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400" kern="1200" dirty="0">
                <a:latin typeface="等线" panose="02010600030101010101" pitchFamily="2" charset="-122"/>
                <a:ea typeface="等线" panose="02010600030101010101" pitchFamily="2" charset="-122"/>
                <a:cs typeface="+mn-cs"/>
              </a:rPr>
              <a:t>abs(</a:t>
            </a:r>
            <a:r>
              <a:rPr lang="zh-CN" altLang="en-US" sz="2400" kern="1200" dirty="0">
                <a:latin typeface="等线" panose="02010600030101010101" pitchFamily="2" charset="-122"/>
                <a:ea typeface="等线" panose="02010600030101010101" pitchFamily="2" charset="-122"/>
                <a:cs typeface="+mn-cs"/>
              </a:rPr>
              <a:t>表达式</a:t>
            </a:r>
            <a:r>
              <a:rPr lang="en-US" altLang="zh-CN" sz="2400" kern="1200" dirty="0">
                <a:latin typeface="等线" panose="02010600030101010101" pitchFamily="2" charset="-122"/>
                <a:ea typeface="等线" panose="02010600030101010101" pitchFamily="2" charset="-122"/>
                <a:cs typeface="+mn-cs"/>
              </a:rPr>
              <a:t>)      </a:t>
            </a:r>
            <a:endParaRPr lang="en-US" altLang="zh-CN"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400" kern="1200" dirty="0">
                <a:latin typeface="等线" panose="02010600030101010101" pitchFamily="2" charset="-122"/>
                <a:ea typeface="等线" panose="02010600030101010101" pitchFamily="2" charset="-122"/>
                <a:cs typeface="+mn-cs"/>
              </a:rPr>
              <a:t>floor(</a:t>
            </a:r>
            <a:r>
              <a:rPr lang="zh-CN" altLang="en-US" sz="2400" kern="1200" dirty="0">
                <a:latin typeface="等线" panose="02010600030101010101" pitchFamily="2" charset="-122"/>
                <a:ea typeface="等线" panose="02010600030101010101" pitchFamily="2" charset="-122"/>
                <a:cs typeface="+mn-cs"/>
              </a:rPr>
              <a:t>表达式</a:t>
            </a:r>
            <a:r>
              <a:rPr lang="en-US" altLang="zh-CN" sz="2400" kern="1200" dirty="0">
                <a:latin typeface="等线" panose="02010600030101010101" pitchFamily="2" charset="-122"/>
                <a:ea typeface="等线" panose="02010600030101010101" pitchFamily="2" charset="-122"/>
                <a:cs typeface="+mn-cs"/>
              </a:rPr>
              <a:t>)</a:t>
            </a:r>
            <a:endParaRPr lang="en-US" altLang="zh-CN"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400" kern="1200" dirty="0">
                <a:latin typeface="等线" panose="02010600030101010101" pitchFamily="2" charset="-122"/>
                <a:ea typeface="等线" panose="02010600030101010101" pitchFamily="2" charset="-122"/>
                <a:cs typeface="+mn-cs"/>
              </a:rPr>
              <a:t>ceil(</a:t>
            </a:r>
            <a:r>
              <a:rPr lang="zh-CN" altLang="en-US" sz="2400" kern="1200" dirty="0">
                <a:latin typeface="等线" panose="02010600030101010101" pitchFamily="2" charset="-122"/>
                <a:ea typeface="等线" panose="02010600030101010101" pitchFamily="2" charset="-122"/>
                <a:cs typeface="+mn-cs"/>
              </a:rPr>
              <a:t>表达式</a:t>
            </a:r>
            <a:r>
              <a:rPr lang="en-US" altLang="zh-CN" sz="2400" kern="1200" dirty="0">
                <a:latin typeface="等线" panose="02010600030101010101" pitchFamily="2" charset="-122"/>
                <a:ea typeface="等线" panose="02010600030101010101" pitchFamily="2" charset="-122"/>
                <a:cs typeface="+mn-cs"/>
              </a:rPr>
              <a:t>)</a:t>
            </a:r>
            <a:endParaRPr lang="en-US" altLang="zh-CN"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400" kern="1200" dirty="0">
                <a:latin typeface="等线" panose="02010600030101010101" pitchFamily="2" charset="-122"/>
                <a:ea typeface="等线" panose="02010600030101010101" pitchFamily="2" charset="-122"/>
                <a:cs typeface="+mn-cs"/>
              </a:rPr>
              <a:t>eof(</a:t>
            </a:r>
            <a:r>
              <a:rPr lang="zh-CN" altLang="en-US" sz="2400" kern="1200" dirty="0">
                <a:latin typeface="等线" panose="02010600030101010101" pitchFamily="2" charset="-122"/>
                <a:ea typeface="等线" panose="02010600030101010101" pitchFamily="2" charset="-122"/>
                <a:cs typeface="+mn-cs"/>
              </a:rPr>
              <a:t>文件变量</a:t>
            </a:r>
            <a:r>
              <a:rPr lang="en-US" altLang="zh-CN" sz="2400" kern="1200" dirty="0">
                <a:latin typeface="等线" panose="02010600030101010101" pitchFamily="2" charset="-122"/>
                <a:ea typeface="等线" panose="02010600030101010101" pitchFamily="2" charset="-122"/>
                <a:cs typeface="+mn-cs"/>
              </a:rPr>
              <a:t>)</a:t>
            </a:r>
            <a:r>
              <a:rPr lang="zh-CN" altLang="en-US" sz="2400" kern="1200" dirty="0">
                <a:latin typeface="等线" panose="02010600030101010101" pitchFamily="2" charset="-122"/>
                <a:ea typeface="等线" panose="02010600030101010101" pitchFamily="2" charset="-122"/>
                <a:cs typeface="+mn-cs"/>
              </a:rPr>
              <a:t>或</a:t>
            </a:r>
            <a:r>
              <a:rPr lang="en-US" altLang="zh-CN" sz="2400" kern="1200" dirty="0">
                <a:latin typeface="等线" panose="02010600030101010101" pitchFamily="2" charset="-122"/>
                <a:ea typeface="等线" panose="02010600030101010101" pitchFamily="2" charset="-122"/>
                <a:cs typeface="+mn-cs"/>
              </a:rPr>
              <a:t>eof</a:t>
            </a:r>
            <a:endParaRPr lang="en-US" altLang="zh-CN"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400" kern="1200" dirty="0">
                <a:latin typeface="等线" panose="02010600030101010101" pitchFamily="2" charset="-122"/>
                <a:ea typeface="等线" panose="02010600030101010101" pitchFamily="2" charset="-122"/>
                <a:cs typeface="+mn-cs"/>
              </a:rPr>
              <a:t>eoln</a:t>
            </a:r>
            <a:r>
              <a:rPr lang="en-US" altLang="zh-CN" sz="2400" dirty="0">
                <a:latin typeface="等线" panose="02010600030101010101" pitchFamily="2" charset="-122"/>
                <a:sym typeface="+mn-ea"/>
              </a:rPr>
              <a:t>(</a:t>
            </a:r>
            <a:r>
              <a:rPr lang="zh-CN" altLang="en-US" sz="2400" dirty="0">
                <a:latin typeface="等线" panose="02010600030101010101" pitchFamily="2" charset="-122"/>
                <a:sym typeface="+mn-ea"/>
              </a:rPr>
              <a:t>文件变量</a:t>
            </a:r>
            <a:r>
              <a:rPr lang="en-US" altLang="zh-CN" sz="2400" dirty="0">
                <a:latin typeface="等线" panose="02010600030101010101" pitchFamily="2" charset="-122"/>
                <a:sym typeface="+mn-ea"/>
              </a:rPr>
              <a:t>)</a:t>
            </a:r>
            <a:r>
              <a:rPr lang="zh-CN" altLang="en-US" sz="2400" dirty="0">
                <a:latin typeface="等线" panose="02010600030101010101" pitchFamily="2" charset="-122"/>
                <a:sym typeface="+mn-ea"/>
              </a:rPr>
              <a:t>或</a:t>
            </a:r>
            <a:r>
              <a:rPr lang="en-US" altLang="zh-CN" sz="2400" dirty="0">
                <a:latin typeface="等线" panose="02010600030101010101" pitchFamily="2" charset="-122"/>
                <a:sym typeface="+mn-ea"/>
              </a:rPr>
              <a:t>eoln</a:t>
            </a:r>
            <a:endParaRPr lang="en-US" altLang="zh-CN" sz="2400" kern="1200" dirty="0">
              <a:latin typeface="等线" panose="02010600030101010101" pitchFamily="2" charset="-122"/>
              <a:ea typeface="等线" panose="02010600030101010101" pitchFamily="2" charset="-122"/>
              <a:cs typeface="+mn-cs"/>
            </a:endParaRPr>
          </a:p>
        </p:txBody>
      </p:sp>
      <p:sp>
        <p:nvSpPr>
          <p:cNvPr id="86020"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抽象数据类型的表示与实现</a:t>
            </a:r>
            <a:endParaRPr lang="zh-CN" altLang="en-US" sz="2400" kern="1200" dirty="0">
              <a:latin typeface="+mj-lt"/>
              <a:ea typeface="等线" panose="02010600030101010101" pitchFamily="2" charset="-122"/>
              <a:cs typeface="+mj-cs"/>
            </a:endParaRPr>
          </a:p>
        </p:txBody>
      </p:sp>
      <p:sp>
        <p:nvSpPr>
          <p:cNvPr id="87043" name="Text Box 5"/>
          <p:cNvSpPr>
            <a:spLocks noGrp="1"/>
          </p:cNvSpPr>
          <p:nvPr>
            <p:ph idx="1"/>
          </p:nvPr>
        </p:nvSpPr>
        <p:spPr>
          <a:xfrm>
            <a:off x="684213" y="1339850"/>
            <a:ext cx="8208962" cy="4826000"/>
          </a:xfrm>
        </p:spPr>
        <p:txBody>
          <a:bodyPr vert="horz" wrap="square" lIns="91440" tIns="45720" rIns="91440" bIns="45720" anchor="t" anchorCtr="0"/>
          <a:lstStyle/>
          <a:p>
            <a:pPr defTabSz="457200" eaLnBrk="1" hangingPunct="1">
              <a:lnSpc>
                <a:spcPct val="120000"/>
              </a:lnSpc>
            </a:pPr>
            <a:r>
              <a:rPr lang="zh-CN" altLang="en-US" kern="1200" dirty="0">
                <a:latin typeface="等线" panose="02010600030101010101" pitchFamily="2" charset="-122"/>
                <a:ea typeface="等线" panose="02010600030101010101" pitchFamily="2" charset="-122"/>
                <a:cs typeface="+mn-cs"/>
              </a:rPr>
              <a:t>逻辑运算约定</a:t>
            </a:r>
            <a:endParaRPr lang="en-US" altLang="zh-CN"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800" kern="1200" dirty="0">
                <a:latin typeface="等线" panose="02010600030101010101" pitchFamily="2" charset="-122"/>
                <a:ea typeface="等线" panose="02010600030101010101" pitchFamily="2" charset="-122"/>
                <a:cs typeface="+mn-cs"/>
              </a:rPr>
              <a:t>&amp;&amp;</a:t>
            </a:r>
            <a:endParaRPr lang="en-US" altLang="zh-CN" sz="28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800" kern="1200" dirty="0">
                <a:latin typeface="等线" panose="02010600030101010101" pitchFamily="2" charset="-122"/>
                <a:ea typeface="等线" panose="02010600030101010101" pitchFamily="2" charset="-122"/>
                <a:cs typeface="+mn-cs"/>
              </a:rPr>
              <a:t>||</a:t>
            </a:r>
            <a:endParaRPr lang="en-US" altLang="zh-CN" sz="28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en-US" altLang="zh-CN" sz="2800" kern="1200" dirty="0">
                <a:latin typeface="等线" panose="02010600030101010101" pitchFamily="2" charset="-122"/>
                <a:ea typeface="等线" panose="02010600030101010101" pitchFamily="2" charset="-122"/>
                <a:cs typeface="+mn-cs"/>
              </a:rPr>
              <a:t>!</a:t>
            </a:r>
            <a:endParaRPr lang="en-US" altLang="zh-CN" sz="2800" kern="1200" dirty="0">
              <a:latin typeface="等线" panose="02010600030101010101" pitchFamily="2" charset="-122"/>
              <a:ea typeface="等线" panose="02010600030101010101" pitchFamily="2" charset="-122"/>
              <a:cs typeface="+mn-cs"/>
            </a:endParaRPr>
          </a:p>
        </p:txBody>
      </p:sp>
      <p:sp>
        <p:nvSpPr>
          <p:cNvPr id="87044"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344613" y="620713"/>
            <a:ext cx="6477000" cy="86836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基本概念和术语：</a:t>
            </a:r>
            <a:r>
              <a:rPr lang="zh-CN" altLang="en-US" sz="2400" kern="1200" dirty="0">
                <a:latin typeface="+mj-lt"/>
                <a:ea typeface="等线" panose="02010600030101010101" pitchFamily="2" charset="-122"/>
                <a:cs typeface="+mj-cs"/>
              </a:rPr>
              <a:t>抽象数据类型实现示例</a:t>
            </a:r>
            <a:endParaRPr lang="zh-CN" altLang="en-US" sz="2400" kern="1200" dirty="0">
              <a:latin typeface="+mj-lt"/>
              <a:ea typeface="等线" panose="02010600030101010101" pitchFamily="2" charset="-122"/>
              <a:cs typeface="+mj-cs"/>
            </a:endParaRPr>
          </a:p>
        </p:txBody>
      </p:sp>
      <p:sp>
        <p:nvSpPr>
          <p:cNvPr id="88067" name="Rectangle 3"/>
          <p:cNvSpPr>
            <a:spLocks noGrp="1"/>
          </p:cNvSpPr>
          <p:nvPr>
            <p:ph idx="1"/>
          </p:nvPr>
        </p:nvSpPr>
        <p:spPr>
          <a:xfrm>
            <a:off x="822325" y="1196975"/>
            <a:ext cx="8229600" cy="4537075"/>
          </a:xfrm>
        </p:spPr>
        <p:txBody>
          <a:bodyPr vert="horz" wrap="square" lIns="91440" tIns="45720" rIns="91440" bIns="45720" anchor="t" anchorCtr="0"/>
          <a:lstStyle/>
          <a:p>
            <a:pPr defTabSz="457200" eaLnBrk="1" hangingPunct="1">
              <a:lnSpc>
                <a:spcPct val="80000"/>
              </a:lnSpc>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a:t>
            </a:r>
            <a:r>
              <a:rPr lang="zh-CN" altLang="en-US" sz="2000" kern="1200" dirty="0">
                <a:latin typeface="等线" panose="02010600030101010101" pitchFamily="2" charset="-122"/>
                <a:ea typeface="等线" panose="02010600030101010101" pitchFamily="2" charset="-122"/>
                <a:cs typeface="+mn-cs"/>
              </a:rPr>
              <a:t>例</a:t>
            </a:r>
            <a:r>
              <a:rPr lang="en-US" altLang="zh-CN" sz="2000" kern="1200" dirty="0">
                <a:latin typeface="等线" panose="02010600030101010101" pitchFamily="2" charset="-122"/>
                <a:ea typeface="等线" panose="02010600030101010101" pitchFamily="2" charset="-122"/>
                <a:cs typeface="+mn-cs"/>
              </a:rPr>
              <a:t>] </a:t>
            </a:r>
            <a:r>
              <a:rPr lang="zh-CN" altLang="en-US" sz="2000" kern="1200" dirty="0">
                <a:latin typeface="等线" panose="02010600030101010101" pitchFamily="2" charset="-122"/>
                <a:ea typeface="等线" panose="02010600030101010101" pitchFamily="2" charset="-122"/>
                <a:cs typeface="+mn-cs"/>
              </a:rPr>
              <a:t>类</a:t>
            </a:r>
            <a:r>
              <a:rPr lang="en-US" altLang="zh-CN" sz="2000" kern="1200" dirty="0">
                <a:latin typeface="等线" panose="02010600030101010101" pitchFamily="2" charset="-122"/>
                <a:ea typeface="等线" panose="02010600030101010101" pitchFamily="2" charset="-122"/>
                <a:cs typeface="+mn-cs"/>
              </a:rPr>
              <a:t>C</a:t>
            </a:r>
            <a:r>
              <a:rPr lang="zh-CN" altLang="en-US" sz="2000" kern="1200" dirty="0">
                <a:latin typeface="等线" panose="02010600030101010101" pitchFamily="2" charset="-122"/>
                <a:ea typeface="等线" panose="02010600030101010101" pitchFamily="2" charset="-122"/>
                <a:cs typeface="+mn-cs"/>
              </a:rPr>
              <a:t>语言描述数据类型“复数”的实现：</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typedef struct {</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float realpart;    //</a:t>
            </a:r>
            <a:r>
              <a:rPr lang="zh-CN" altLang="en-US" sz="2000" kern="1200" dirty="0">
                <a:latin typeface="等线" panose="02010600030101010101" pitchFamily="2" charset="-122"/>
                <a:ea typeface="等线" panose="02010600030101010101" pitchFamily="2" charset="-122"/>
                <a:cs typeface="+mn-cs"/>
              </a:rPr>
              <a:t>实部</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zh-CN" altLang="en-US" sz="2000" kern="1200" dirty="0">
                <a:latin typeface="等线" panose="02010600030101010101" pitchFamily="2" charset="-122"/>
                <a:ea typeface="等线" panose="02010600030101010101" pitchFamily="2" charset="-122"/>
                <a:cs typeface="+mn-cs"/>
              </a:rPr>
              <a:t>     </a:t>
            </a:r>
            <a:r>
              <a:rPr lang="en-US" altLang="zh-CN" sz="2000" kern="1200" dirty="0">
                <a:latin typeface="等线" panose="02010600030101010101" pitchFamily="2" charset="-122"/>
                <a:ea typeface="等线" panose="02010600030101010101" pitchFamily="2" charset="-122"/>
                <a:cs typeface="+mn-cs"/>
              </a:rPr>
              <a:t>float imagpart;   //</a:t>
            </a:r>
            <a:r>
              <a:rPr lang="zh-CN" altLang="en-US" sz="2000" kern="1200" dirty="0">
                <a:latin typeface="等线" panose="02010600030101010101" pitchFamily="2" charset="-122"/>
                <a:ea typeface="等线" panose="02010600030101010101" pitchFamily="2" charset="-122"/>
                <a:cs typeface="+mn-cs"/>
              </a:rPr>
              <a:t>虚部</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Complex; //</a:t>
            </a:r>
            <a:r>
              <a:rPr lang="zh-CN" altLang="en-US" sz="2000" kern="1200" dirty="0">
                <a:latin typeface="等线" panose="02010600030101010101" pitchFamily="2" charset="-122"/>
                <a:ea typeface="等线" panose="02010600030101010101" pitchFamily="2" charset="-122"/>
                <a:cs typeface="+mn-cs"/>
              </a:rPr>
              <a:t>定义复数类型</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void Create(float x, float y, Complex </a:t>
            </a:r>
            <a:r>
              <a:rPr lang="en-US" altLang="zh-CN" sz="2000" kern="1200" dirty="0">
                <a:solidFill>
                  <a:srgbClr val="FF0000"/>
                </a:solidFill>
                <a:latin typeface="等线" panose="02010600030101010101" pitchFamily="2" charset="-122"/>
                <a:ea typeface="等线" panose="02010600030101010101" pitchFamily="2" charset="-122"/>
                <a:cs typeface="+mn-cs"/>
              </a:rPr>
              <a:t>&amp;</a:t>
            </a:r>
            <a:r>
              <a:rPr lang="en-US" altLang="zh-CN" sz="2000" kern="1200" dirty="0">
                <a:latin typeface="等线" panose="02010600030101010101" pitchFamily="2" charset="-122"/>
                <a:ea typeface="等线" panose="02010600030101010101" pitchFamily="2" charset="-122"/>
                <a:cs typeface="+mn-cs"/>
              </a:rPr>
              <a:t>z)</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a:t>
            </a:r>
            <a:r>
              <a:rPr lang="zh-CN" altLang="en-US" sz="2000" kern="1200" dirty="0">
                <a:latin typeface="等线" panose="02010600030101010101" pitchFamily="2" charset="-122"/>
                <a:ea typeface="等线" panose="02010600030101010101" pitchFamily="2" charset="-122"/>
                <a:cs typeface="+mn-cs"/>
              </a:rPr>
              <a:t>生成一个以</a:t>
            </a:r>
            <a:r>
              <a:rPr lang="en-US" altLang="zh-CN" sz="2000" kern="1200" dirty="0">
                <a:latin typeface="等线" panose="02010600030101010101" pitchFamily="2" charset="-122"/>
                <a:ea typeface="等线" panose="02010600030101010101" pitchFamily="2" charset="-122"/>
                <a:cs typeface="+mn-cs"/>
              </a:rPr>
              <a:t>x</a:t>
            </a:r>
            <a:r>
              <a:rPr lang="zh-CN" altLang="en-US" sz="2000" kern="1200" dirty="0">
                <a:latin typeface="等线" panose="02010600030101010101" pitchFamily="2" charset="-122"/>
                <a:ea typeface="等线" panose="02010600030101010101" pitchFamily="2" charset="-122"/>
                <a:cs typeface="+mn-cs"/>
              </a:rPr>
              <a:t>为实部，</a:t>
            </a:r>
            <a:r>
              <a:rPr lang="en-US" altLang="zh-CN" sz="2000" kern="1200" dirty="0">
                <a:latin typeface="等线" panose="02010600030101010101" pitchFamily="2" charset="-122"/>
                <a:ea typeface="等线" panose="02010600030101010101" pitchFamily="2" charset="-122"/>
                <a:cs typeface="+mn-cs"/>
              </a:rPr>
              <a:t>y</a:t>
            </a:r>
            <a:r>
              <a:rPr lang="zh-CN" altLang="en-US" sz="2000" kern="1200" dirty="0">
                <a:latin typeface="等线" panose="02010600030101010101" pitchFamily="2" charset="-122"/>
                <a:ea typeface="等线" panose="02010600030101010101" pitchFamily="2" charset="-122"/>
                <a:cs typeface="+mn-cs"/>
              </a:rPr>
              <a:t>为虚部的实数，由指针</a:t>
            </a:r>
            <a:r>
              <a:rPr lang="en-US" altLang="zh-CN" sz="2000" kern="1200" dirty="0">
                <a:latin typeface="等线" panose="02010600030101010101" pitchFamily="2" charset="-122"/>
                <a:ea typeface="等线" panose="02010600030101010101" pitchFamily="2" charset="-122"/>
                <a:cs typeface="+mn-cs"/>
              </a:rPr>
              <a:t>z</a:t>
            </a:r>
            <a:r>
              <a:rPr lang="zh-CN" altLang="en-US" sz="2000" kern="1200" dirty="0">
                <a:latin typeface="等线" panose="02010600030101010101" pitchFamily="2" charset="-122"/>
                <a:ea typeface="等线" panose="02010600030101010101" pitchFamily="2" charset="-122"/>
                <a:cs typeface="+mn-cs"/>
              </a:rPr>
              <a:t>指示它</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zh-CN" altLang="en-US" sz="2000" kern="1200" dirty="0">
                <a:latin typeface="等线" panose="02010600030101010101" pitchFamily="2" charset="-122"/>
                <a:ea typeface="等线" panose="02010600030101010101" pitchFamily="2" charset="-122"/>
                <a:cs typeface="+mn-cs"/>
              </a:rPr>
              <a:t>      </a:t>
            </a:r>
            <a:r>
              <a:rPr lang="en-US" altLang="zh-CN" sz="2000" kern="1200" dirty="0">
                <a:latin typeface="等线" panose="02010600030101010101" pitchFamily="2" charset="-122"/>
                <a:ea typeface="等线" panose="02010600030101010101" pitchFamily="2" charset="-122"/>
                <a:cs typeface="+mn-cs"/>
              </a:rPr>
              <a:t>z.realpart=x;      z.imagpart=y;</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void Add(Complex z1, Complex z2, Complex </a:t>
            </a:r>
            <a:r>
              <a:rPr lang="en-US" altLang="zh-CN" sz="2000" kern="1200" dirty="0">
                <a:solidFill>
                  <a:srgbClr val="FF0000"/>
                </a:solidFill>
                <a:latin typeface="等线" panose="02010600030101010101" pitchFamily="2" charset="-122"/>
                <a:ea typeface="等线" panose="02010600030101010101" pitchFamily="2" charset="-122"/>
                <a:cs typeface="+mn-cs"/>
              </a:rPr>
              <a:t>&amp;</a:t>
            </a:r>
            <a:r>
              <a:rPr lang="en-US" altLang="zh-CN" sz="2000" kern="1200" dirty="0">
                <a:latin typeface="等线" panose="02010600030101010101" pitchFamily="2" charset="-122"/>
                <a:ea typeface="等线" panose="02010600030101010101" pitchFamily="2" charset="-122"/>
                <a:cs typeface="+mn-cs"/>
              </a:rPr>
              <a:t>sum)</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a:t>
            </a:r>
            <a:r>
              <a:rPr lang="zh-CN" altLang="en-US" sz="2000" kern="1200" dirty="0">
                <a:latin typeface="等线" panose="02010600030101010101" pitchFamily="2" charset="-122"/>
                <a:ea typeface="等线" panose="02010600030101010101" pitchFamily="2" charset="-122"/>
                <a:cs typeface="+mn-cs"/>
              </a:rPr>
              <a:t>求复数</a:t>
            </a:r>
            <a:r>
              <a:rPr lang="en-US" altLang="zh-CN" sz="2000" kern="1200" dirty="0">
                <a:latin typeface="等线" panose="02010600030101010101" pitchFamily="2" charset="-122"/>
                <a:ea typeface="等线" panose="02010600030101010101" pitchFamily="2" charset="-122"/>
                <a:cs typeface="+mn-cs"/>
              </a:rPr>
              <a:t>z1</a:t>
            </a:r>
            <a:r>
              <a:rPr lang="zh-CN" altLang="en-US" sz="2000" kern="1200" dirty="0">
                <a:latin typeface="等线" panose="02010600030101010101" pitchFamily="2" charset="-122"/>
                <a:ea typeface="等线" panose="02010600030101010101" pitchFamily="2" charset="-122"/>
                <a:cs typeface="+mn-cs"/>
              </a:rPr>
              <a:t>和复数</a:t>
            </a:r>
            <a:r>
              <a:rPr lang="en-US" altLang="zh-CN" sz="2000" kern="1200" dirty="0">
                <a:latin typeface="等线" panose="02010600030101010101" pitchFamily="2" charset="-122"/>
                <a:ea typeface="等线" panose="02010600030101010101" pitchFamily="2" charset="-122"/>
                <a:cs typeface="+mn-cs"/>
              </a:rPr>
              <a:t>z2</a:t>
            </a:r>
            <a:r>
              <a:rPr lang="zh-CN" altLang="en-US" sz="2000" kern="1200" dirty="0">
                <a:latin typeface="等线" panose="02010600030101010101" pitchFamily="2" charset="-122"/>
                <a:ea typeface="等线" panose="02010600030101010101" pitchFamily="2" charset="-122"/>
                <a:cs typeface="+mn-cs"/>
              </a:rPr>
              <a:t>的和，结果由指针</a:t>
            </a:r>
            <a:r>
              <a:rPr lang="en-US" altLang="zh-CN" sz="2000" kern="1200" dirty="0">
                <a:latin typeface="等线" panose="02010600030101010101" pitchFamily="2" charset="-122"/>
                <a:ea typeface="等线" panose="02010600030101010101" pitchFamily="2" charset="-122"/>
                <a:cs typeface="+mn-cs"/>
              </a:rPr>
              <a:t>sum</a:t>
            </a:r>
            <a:r>
              <a:rPr lang="zh-CN" altLang="en-US" sz="2000" kern="1200" dirty="0">
                <a:latin typeface="等线" panose="02010600030101010101" pitchFamily="2" charset="-122"/>
                <a:ea typeface="等线" panose="02010600030101010101" pitchFamily="2" charset="-122"/>
                <a:cs typeface="+mn-cs"/>
              </a:rPr>
              <a:t>指示</a:t>
            </a:r>
            <a:endParaRPr lang="zh-CN" altLang="en-US"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zh-CN" altLang="en-US" sz="2000" kern="1200" dirty="0">
                <a:latin typeface="等线" panose="02010600030101010101" pitchFamily="2" charset="-122"/>
                <a:ea typeface="等线" panose="02010600030101010101" pitchFamily="2" charset="-122"/>
                <a:cs typeface="+mn-cs"/>
              </a:rPr>
              <a:t>     </a:t>
            </a:r>
            <a:r>
              <a:rPr lang="en-US" altLang="zh-CN" sz="2000" kern="1200" dirty="0">
                <a:latin typeface="等线" panose="02010600030101010101" pitchFamily="2" charset="-122"/>
                <a:ea typeface="等线" panose="02010600030101010101" pitchFamily="2" charset="-122"/>
                <a:cs typeface="+mn-cs"/>
              </a:rPr>
              <a:t>sum.realpart=z1.realpart+z2.realpart;</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sum.imagpart=z1.imagpart+z2.imagpart;</a:t>
            </a:r>
            <a:endParaRPr lang="en-US" altLang="zh-CN" sz="2000" kern="1200" dirty="0">
              <a:latin typeface="等线" panose="02010600030101010101" pitchFamily="2" charset="-122"/>
              <a:ea typeface="等线" panose="02010600030101010101" pitchFamily="2" charset="-122"/>
              <a:cs typeface="+mn-cs"/>
            </a:endParaRPr>
          </a:p>
          <a:p>
            <a:pPr defTabSz="457200" eaLnBrk="1" hangingPunct="1">
              <a:lnSpc>
                <a:spcPct val="80000"/>
              </a:lnSpc>
              <a:spcBef>
                <a:spcPct val="50000"/>
              </a:spcBef>
              <a:buFont typeface="Wingdings" panose="05000000000000000000" pitchFamily="2" charset="2"/>
              <a:buNone/>
            </a:pPr>
            <a:r>
              <a:rPr lang="en-US" altLang="zh-CN" sz="2000" kern="1200" dirty="0">
                <a:latin typeface="等线" panose="02010600030101010101" pitchFamily="2" charset="-122"/>
                <a:ea typeface="等线" panose="02010600030101010101" pitchFamily="2" charset="-122"/>
                <a:cs typeface="+mn-cs"/>
              </a:rPr>
              <a:t>}    ……</a:t>
            </a:r>
            <a:endParaRPr lang="en-US" altLang="zh-CN" sz="2000" kern="1200" dirty="0">
              <a:latin typeface="等线" panose="02010600030101010101" pitchFamily="2" charset="-122"/>
              <a:ea typeface="等线" panose="02010600030101010101" pitchFamily="2" charset="-122"/>
              <a:cs typeface="+mn-cs"/>
            </a:endParaRPr>
          </a:p>
        </p:txBody>
      </p:sp>
      <p:sp>
        <p:nvSpPr>
          <p:cNvPr id="88068"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 name="矩形 1"/>
          <p:cNvSpPr/>
          <p:nvPr/>
        </p:nvSpPr>
        <p:spPr>
          <a:xfrm>
            <a:off x="683895" y="1557020"/>
            <a:ext cx="3600450" cy="1537970"/>
          </a:xfrm>
          <a:prstGeom prst="rect">
            <a:avLst/>
          </a:prstGeom>
          <a:noFill/>
          <a:ln w="2222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755650" y="3140710"/>
            <a:ext cx="6554470" cy="1537970"/>
          </a:xfrm>
          <a:prstGeom prst="rect">
            <a:avLst/>
          </a:prstGeom>
          <a:noFill/>
          <a:ln w="2222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a:off x="755650" y="4805680"/>
            <a:ext cx="6554470" cy="1928495"/>
          </a:xfrm>
          <a:prstGeom prst="rect">
            <a:avLst/>
          </a:prstGeom>
          <a:noFill/>
          <a:ln w="2222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箭头: 右 22"/>
          <p:cNvSpPr/>
          <p:nvPr/>
        </p:nvSpPr>
        <p:spPr>
          <a:xfrm>
            <a:off x="4364990" y="2132965"/>
            <a:ext cx="414020" cy="287655"/>
          </a:xfrm>
          <a:prstGeom prst="rightArrow">
            <a:avLst/>
          </a:prstGeom>
          <a:solidFill>
            <a:schemeClr val="accent2">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21" name="内容占位符 6"/>
          <p:cNvSpPr txBox="1"/>
          <p:nvPr/>
        </p:nvSpPr>
        <p:spPr>
          <a:xfrm>
            <a:off x="4932045" y="1824990"/>
            <a:ext cx="1225550" cy="772795"/>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数据结构的表示</a:t>
            </a:r>
            <a:endParaRPr lang="zh-CN" altLang="en-US" sz="2000" b="1" dirty="0">
              <a:latin typeface="等线" panose="02010600030101010101" pitchFamily="2" charset="-122"/>
            </a:endParaRPr>
          </a:p>
        </p:txBody>
      </p:sp>
      <p:sp>
        <p:nvSpPr>
          <p:cNvPr id="6" name="箭头: 右 22"/>
          <p:cNvSpPr/>
          <p:nvPr/>
        </p:nvSpPr>
        <p:spPr>
          <a:xfrm rot="2820000">
            <a:off x="7327900" y="3910330"/>
            <a:ext cx="744855" cy="287655"/>
          </a:xfrm>
          <a:prstGeom prst="rightArrow">
            <a:avLst/>
          </a:prstGeom>
          <a:solidFill>
            <a:schemeClr val="accent2">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7" name="箭头: 右 22"/>
          <p:cNvSpPr/>
          <p:nvPr/>
        </p:nvSpPr>
        <p:spPr>
          <a:xfrm rot="20580000">
            <a:off x="7338060" y="5315585"/>
            <a:ext cx="633730" cy="287655"/>
          </a:xfrm>
          <a:prstGeom prst="rightArrow">
            <a:avLst/>
          </a:prstGeom>
          <a:solidFill>
            <a:schemeClr val="accent2">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8" name="内容占位符 6"/>
          <p:cNvSpPr txBox="1"/>
          <p:nvPr/>
        </p:nvSpPr>
        <p:spPr>
          <a:xfrm>
            <a:off x="7826375" y="4364990"/>
            <a:ext cx="1225550" cy="1012190"/>
          </a:xfrm>
          <a:prstGeom prst="rect">
            <a:avLst/>
          </a:prstGeom>
          <a:noFill/>
          <a:ln w="9525">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nSpc>
                <a:spcPct val="100000"/>
              </a:lnSpc>
              <a:buNone/>
            </a:pPr>
            <a:r>
              <a:rPr lang="zh-CN" altLang="en-US" sz="2000" b="1" dirty="0">
                <a:latin typeface="等线" panose="02010600030101010101" pitchFamily="2" charset="-122"/>
              </a:rPr>
              <a:t>基本操作用函数描述</a:t>
            </a:r>
            <a:endParaRPr lang="zh-CN" altLang="en-US" sz="2000" b="1" dirty="0">
              <a:latin typeface="等线"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P spid="21" grpId="0"/>
      <p:bldP spid="21" grpId="1"/>
      <p:bldP spid="6" grpId="0" animBg="1"/>
      <p:bldP spid="6" grpId="1" animBg="1"/>
      <p:bldP spid="7" grpId="0" animBg="1"/>
      <p:bldP spid="7" grpId="1" animBg="1"/>
      <p:bldP spid="8" grpId="0"/>
      <p:bldP spid="8"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5299" name="Rectangle 2"/>
          <p:cNvSpPr>
            <a:spLocks noGrp="1"/>
          </p:cNvSpPr>
          <p:nvPr>
            <p:ph type="title" idx="4294967295"/>
          </p:nvPr>
        </p:nvSpPr>
        <p:spPr>
          <a:xfrm>
            <a:off x="1476375" y="333375"/>
            <a:ext cx="7793038" cy="1143000"/>
          </a:xfrm>
        </p:spPr>
        <p:txBody>
          <a:bodyPr vert="horz" wrap="square" lIns="91440" tIns="45720" rIns="91440" bIns="45720" anchor="ctr" anchorCtr="0"/>
          <a:lstStyle/>
          <a:p>
            <a:pPr eaLnBrk="1" hangingPunct="1"/>
            <a:r>
              <a:rPr lang="zh-CN" altLang="en-US" b="1" dirty="0">
                <a:latin typeface="等线" panose="02010600030101010101" pitchFamily="2" charset="-122"/>
              </a:rPr>
              <a:t>第一章 绪论</a:t>
            </a:r>
            <a:endParaRPr lang="zh-CN" altLang="en-US" b="1" dirty="0">
              <a:latin typeface="等线" panose="02010600030101010101" pitchFamily="2" charset="-122"/>
            </a:endParaRPr>
          </a:p>
        </p:txBody>
      </p:sp>
      <p:grpSp>
        <p:nvGrpSpPr>
          <p:cNvPr id="55300" name="Group 3"/>
          <p:cNvGrpSpPr/>
          <p:nvPr>
            <p:custDataLst>
              <p:tags r:id="rId1"/>
            </p:custDataLst>
          </p:nvPr>
        </p:nvGrpSpPr>
        <p:grpSpPr>
          <a:xfrm>
            <a:off x="1743075" y="2641600"/>
            <a:ext cx="5311775" cy="688975"/>
            <a:chOff x="720" y="1392"/>
            <a:chExt cx="4058" cy="480"/>
          </a:xfrm>
        </p:grpSpPr>
        <p:sp>
          <p:nvSpPr>
            <p:cNvPr id="7172" name="AutoShape 4"/>
            <p:cNvSpPr>
              <a:spLocks noChangeArrowheads="1"/>
            </p:cNvSpPr>
            <p:nvPr>
              <p:custDataLst>
                <p:tags r:id="rId2"/>
              </p:custDataLst>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9" name="Group 5"/>
            <p:cNvGrpSpPr/>
            <p:nvPr/>
          </p:nvGrpSpPr>
          <p:grpSpPr>
            <a:xfrm>
              <a:off x="730" y="1407"/>
              <a:ext cx="4043" cy="444"/>
              <a:chOff x="744" y="1407"/>
              <a:chExt cx="3988" cy="444"/>
            </a:xfrm>
          </p:grpSpPr>
          <p:sp>
            <p:nvSpPr>
              <p:cNvPr id="7174" name="AutoShape 6"/>
              <p:cNvSpPr>
                <a:spLocks noChangeArrowheads="1"/>
              </p:cNvSpPr>
              <p:nvPr>
                <p:custDataLst>
                  <p:tags r:id="rId3"/>
                </p:custDataLst>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75" name="AutoShape 7"/>
              <p:cNvSpPr>
                <a:spLocks noChangeArrowheads="1"/>
              </p:cNvSpPr>
              <p:nvPr>
                <p:custDataLst>
                  <p:tags r:id="rId4"/>
                </p:custDataLst>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1" name="Group 8"/>
          <p:cNvGrpSpPr/>
          <p:nvPr>
            <p:custDataLst>
              <p:tags r:id="rId5"/>
            </p:custDataLst>
          </p:nvPr>
        </p:nvGrpSpPr>
        <p:grpSpPr>
          <a:xfrm>
            <a:off x="1743075" y="3506788"/>
            <a:ext cx="5311775" cy="688975"/>
            <a:chOff x="720" y="1392"/>
            <a:chExt cx="4058" cy="480"/>
          </a:xfrm>
        </p:grpSpPr>
        <p:sp>
          <p:nvSpPr>
            <p:cNvPr id="7177" name="AutoShape 9"/>
            <p:cNvSpPr>
              <a:spLocks noChangeArrowheads="1"/>
            </p:cNvSpPr>
            <p:nvPr>
              <p:custDataLst>
                <p:tags r:id="rId6"/>
              </p:custDataLst>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5" name="Group 10"/>
            <p:cNvGrpSpPr/>
            <p:nvPr/>
          </p:nvGrpSpPr>
          <p:grpSpPr>
            <a:xfrm>
              <a:off x="730" y="1407"/>
              <a:ext cx="4043" cy="444"/>
              <a:chOff x="744" y="1407"/>
              <a:chExt cx="3988" cy="444"/>
            </a:xfrm>
          </p:grpSpPr>
          <p:sp>
            <p:nvSpPr>
              <p:cNvPr id="7179" name="AutoShape 11"/>
              <p:cNvSpPr>
                <a:spLocks noChangeArrowheads="1"/>
              </p:cNvSpPr>
              <p:nvPr>
                <p:custDataLst>
                  <p:tags r:id="rId7"/>
                </p:custDataLst>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80" name="AutoShape 12"/>
              <p:cNvSpPr>
                <a:spLocks noChangeArrowheads="1"/>
              </p:cNvSpPr>
              <p:nvPr>
                <p:custDataLst>
                  <p:tags r:id="rId8"/>
                </p:custDataLst>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2" name="Group 13"/>
          <p:cNvGrpSpPr/>
          <p:nvPr>
            <p:custDataLst>
              <p:tags r:id="rId9"/>
            </p:custDataLst>
          </p:nvPr>
        </p:nvGrpSpPr>
        <p:grpSpPr>
          <a:xfrm>
            <a:off x="1743075" y="4364038"/>
            <a:ext cx="5311775" cy="688975"/>
            <a:chOff x="720" y="1392"/>
            <a:chExt cx="4058" cy="480"/>
          </a:xfrm>
        </p:grpSpPr>
        <p:sp>
          <p:nvSpPr>
            <p:cNvPr id="7182" name="AutoShape 14"/>
            <p:cNvSpPr>
              <a:spLocks noChangeArrowheads="1"/>
            </p:cNvSpPr>
            <p:nvPr>
              <p:custDataLst>
                <p:tags r:id="rId10"/>
              </p:custDataLst>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21" name="Group 15"/>
            <p:cNvGrpSpPr/>
            <p:nvPr/>
          </p:nvGrpSpPr>
          <p:grpSpPr>
            <a:xfrm>
              <a:off x="730" y="1407"/>
              <a:ext cx="4043" cy="444"/>
              <a:chOff x="744" y="1407"/>
              <a:chExt cx="3988" cy="444"/>
            </a:xfrm>
          </p:grpSpPr>
          <p:sp>
            <p:nvSpPr>
              <p:cNvPr id="7184" name="AutoShape 16"/>
              <p:cNvSpPr>
                <a:spLocks noChangeArrowheads="1"/>
              </p:cNvSpPr>
              <p:nvPr>
                <p:custDataLst>
                  <p:tags r:id="rId11"/>
                </p:custDataLst>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85" name="AutoShape 17"/>
              <p:cNvSpPr>
                <a:spLocks noChangeArrowheads="1"/>
              </p:cNvSpPr>
              <p:nvPr>
                <p:custDataLst>
                  <p:tags r:id="rId12"/>
                </p:custDataLst>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grpSp>
        <p:nvGrpSpPr>
          <p:cNvPr id="55303" name="Group 18"/>
          <p:cNvGrpSpPr/>
          <p:nvPr>
            <p:custDataLst>
              <p:tags r:id="rId13"/>
            </p:custDataLst>
          </p:nvPr>
        </p:nvGrpSpPr>
        <p:grpSpPr>
          <a:xfrm>
            <a:off x="1743075" y="1778000"/>
            <a:ext cx="5311775" cy="688975"/>
            <a:chOff x="720" y="1392"/>
            <a:chExt cx="4058" cy="480"/>
          </a:xfrm>
        </p:grpSpPr>
        <p:sp>
          <p:nvSpPr>
            <p:cNvPr id="7187" name="AutoShape 19"/>
            <p:cNvSpPr>
              <a:spLocks noChangeArrowheads="1"/>
            </p:cNvSpPr>
            <p:nvPr>
              <p:custDataLst>
                <p:tags r:id="rId14"/>
              </p:custDataLst>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55317" name="Group 20"/>
            <p:cNvGrpSpPr/>
            <p:nvPr/>
          </p:nvGrpSpPr>
          <p:grpSpPr>
            <a:xfrm>
              <a:off x="730" y="1407"/>
              <a:ext cx="4043" cy="444"/>
              <a:chOff x="744" y="1407"/>
              <a:chExt cx="3988" cy="444"/>
            </a:xfrm>
          </p:grpSpPr>
          <p:sp>
            <p:nvSpPr>
              <p:cNvPr id="7189" name="AutoShape 21"/>
              <p:cNvSpPr>
                <a:spLocks noChangeArrowheads="1"/>
              </p:cNvSpPr>
              <p:nvPr>
                <p:custDataLst>
                  <p:tags r:id="rId15"/>
                </p:custDataLst>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190" name="AutoShape 22"/>
              <p:cNvSpPr>
                <a:spLocks noChangeArrowheads="1"/>
              </p:cNvSpPr>
              <p:nvPr>
                <p:custDataLst>
                  <p:tags r:id="rId16"/>
                </p:custDataLst>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sp>
        <p:nvSpPr>
          <p:cNvPr id="55304" name="Text Box 26"/>
          <p:cNvSpPr txBox="1"/>
          <p:nvPr>
            <p:custDataLst>
              <p:tags r:id="rId17"/>
            </p:custDataLst>
          </p:nvPr>
        </p:nvSpPr>
        <p:spPr>
          <a:xfrm>
            <a:off x="2220913" y="4456113"/>
            <a:ext cx="4495800" cy="51911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rgbClr val="002060"/>
                </a:solidFill>
                <a:latin typeface="Tahoma" panose="020B0604030504040204" pitchFamily="34" charset="0"/>
              </a:rPr>
              <a:t>算法和算法分析</a:t>
            </a:r>
            <a:r>
              <a:rPr lang="zh-CN" altLang="en-US" sz="2800" dirty="0">
                <a:solidFill>
                  <a:schemeClr val="tx1"/>
                </a:solidFill>
                <a:latin typeface="Tahoma" panose="020B0604030504040204" pitchFamily="34" charset="0"/>
              </a:rPr>
              <a:t>    </a:t>
            </a:r>
            <a:r>
              <a:rPr lang="zh-CN" altLang="en-US" sz="2800" b="1" dirty="0">
                <a:solidFill>
                  <a:srgbClr val="FFFFFF"/>
                </a:solidFill>
                <a:latin typeface="等线" panose="02010600030101010101" pitchFamily="2" charset="-122"/>
                <a:cs typeface="Arial" panose="020B0604020202020204" pitchFamily="34" charset="0"/>
              </a:rPr>
              <a:t>    </a:t>
            </a:r>
            <a:endParaRPr lang="zh-CN" altLang="en-US" sz="2800" b="1" dirty="0">
              <a:solidFill>
                <a:srgbClr val="FFFFFF"/>
              </a:solidFill>
              <a:latin typeface="等线" panose="02010600030101010101" pitchFamily="2" charset="-122"/>
              <a:ea typeface="Arial" panose="020B0604020202020204" pitchFamily="34" charset="0"/>
            </a:endParaRPr>
          </a:p>
        </p:txBody>
      </p:sp>
      <p:pic>
        <p:nvPicPr>
          <p:cNvPr id="55305" name="Picture 27" descr="1"/>
          <p:cNvPicPr>
            <a:picLocks noChangeAspect="1"/>
          </p:cNvPicPr>
          <p:nvPr>
            <p:custDataLst>
              <p:tags r:id="rId18"/>
            </p:custDataLst>
          </p:nvPr>
        </p:nvPicPr>
        <p:blipFill>
          <a:blip r:embed="rId19">
            <a:lum bright="-6000" contrast="24000"/>
          </a:blip>
          <a:srcRect l="42606" t="64474" r="19473"/>
          <a:stretch>
            <a:fillRect/>
          </a:stretch>
        </p:blipFill>
        <p:spPr>
          <a:xfrm>
            <a:off x="1579563" y="4351338"/>
            <a:ext cx="792162" cy="949325"/>
          </a:xfrm>
          <a:prstGeom prst="rect">
            <a:avLst/>
          </a:prstGeom>
          <a:noFill/>
          <a:ln w="9525">
            <a:noFill/>
          </a:ln>
        </p:spPr>
      </p:pic>
      <p:pic>
        <p:nvPicPr>
          <p:cNvPr id="55306" name="Picture 28" descr="1"/>
          <p:cNvPicPr>
            <a:picLocks noChangeAspect="1"/>
          </p:cNvPicPr>
          <p:nvPr>
            <p:custDataLst>
              <p:tags r:id="rId20"/>
            </p:custDataLst>
          </p:nvPr>
        </p:nvPicPr>
        <p:blipFill>
          <a:blip r:embed="rId19">
            <a:lum bright="-6000" contrast="24000"/>
          </a:blip>
          <a:srcRect l="42606" t="64474" r="19473"/>
          <a:stretch>
            <a:fillRect/>
          </a:stretch>
        </p:blipFill>
        <p:spPr>
          <a:xfrm>
            <a:off x="1558925" y="3481388"/>
            <a:ext cx="792163" cy="949325"/>
          </a:xfrm>
          <a:prstGeom prst="rect">
            <a:avLst/>
          </a:prstGeom>
          <a:noFill/>
          <a:ln w="9525">
            <a:noFill/>
          </a:ln>
        </p:spPr>
      </p:pic>
      <p:pic>
        <p:nvPicPr>
          <p:cNvPr id="55307" name="Picture 29" descr="1"/>
          <p:cNvPicPr>
            <a:picLocks noChangeAspect="1"/>
          </p:cNvPicPr>
          <p:nvPr>
            <p:custDataLst>
              <p:tags r:id="rId21"/>
            </p:custDataLst>
          </p:nvPr>
        </p:nvPicPr>
        <p:blipFill>
          <a:blip r:embed="rId19">
            <a:lum bright="-6000" contrast="24000"/>
          </a:blip>
          <a:srcRect l="42606" t="64474" r="19473"/>
          <a:stretch>
            <a:fillRect/>
          </a:stretch>
        </p:blipFill>
        <p:spPr>
          <a:xfrm>
            <a:off x="1558925" y="2630488"/>
            <a:ext cx="792163" cy="949325"/>
          </a:xfrm>
          <a:prstGeom prst="rect">
            <a:avLst/>
          </a:prstGeom>
          <a:noFill/>
          <a:ln w="9525">
            <a:noFill/>
          </a:ln>
        </p:spPr>
      </p:pic>
      <p:pic>
        <p:nvPicPr>
          <p:cNvPr id="55308" name="Picture 30" descr="1"/>
          <p:cNvPicPr>
            <a:picLocks noChangeAspect="1"/>
          </p:cNvPicPr>
          <p:nvPr>
            <p:custDataLst>
              <p:tags r:id="rId22"/>
            </p:custDataLst>
          </p:nvPr>
        </p:nvPicPr>
        <p:blipFill>
          <a:blip r:embed="rId19">
            <a:lum bright="-6000" contrast="24000"/>
          </a:blip>
          <a:srcRect l="42606" t="64474" r="19473"/>
          <a:stretch>
            <a:fillRect/>
          </a:stretch>
        </p:blipFill>
        <p:spPr>
          <a:xfrm>
            <a:off x="1547813" y="1773238"/>
            <a:ext cx="792162" cy="949325"/>
          </a:xfrm>
          <a:prstGeom prst="rect">
            <a:avLst/>
          </a:prstGeom>
          <a:noFill/>
          <a:ln w="9525">
            <a:noFill/>
          </a:ln>
        </p:spPr>
      </p:pic>
      <p:sp>
        <p:nvSpPr>
          <p:cNvPr id="55309" name="Text Box 31"/>
          <p:cNvSpPr txBox="1"/>
          <p:nvPr>
            <p:custDataLst>
              <p:tags r:id="rId23"/>
            </p:custDataLst>
          </p:nvPr>
        </p:nvSpPr>
        <p:spPr>
          <a:xfrm>
            <a:off x="1889125" y="4464050"/>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4</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0" name="Text Box 32"/>
          <p:cNvSpPr txBox="1"/>
          <p:nvPr>
            <p:custDataLst>
              <p:tags r:id="rId24"/>
            </p:custDataLst>
          </p:nvPr>
        </p:nvSpPr>
        <p:spPr>
          <a:xfrm>
            <a:off x="1868488" y="1870075"/>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1</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1" name="Text Box 33"/>
          <p:cNvSpPr txBox="1"/>
          <p:nvPr>
            <p:custDataLst>
              <p:tags r:id="rId25"/>
            </p:custDataLst>
          </p:nvPr>
        </p:nvSpPr>
        <p:spPr>
          <a:xfrm>
            <a:off x="1881188" y="2728913"/>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2</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2" name="Text Box 34"/>
          <p:cNvSpPr txBox="1"/>
          <p:nvPr>
            <p:custDataLst>
              <p:tags r:id="rId26"/>
            </p:custDataLst>
          </p:nvPr>
        </p:nvSpPr>
        <p:spPr>
          <a:xfrm>
            <a:off x="1881188" y="3616325"/>
            <a:ext cx="381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en-US" altLang="zh-CN" sz="2400" b="1" dirty="0">
                <a:solidFill>
                  <a:srgbClr val="FFFFFF"/>
                </a:solidFill>
                <a:latin typeface="等线" panose="02010600030101010101" pitchFamily="2" charset="-122"/>
                <a:cs typeface="Arial" panose="020B0604020202020204" pitchFamily="34" charset="0"/>
              </a:rPr>
              <a:t>3</a:t>
            </a:r>
            <a:endParaRPr lang="en-US" altLang="zh-CN" sz="2400" b="1" dirty="0">
              <a:solidFill>
                <a:srgbClr val="FFFFFF"/>
              </a:solidFill>
              <a:latin typeface="等线" panose="02010600030101010101" pitchFamily="2" charset="-122"/>
              <a:ea typeface="Arial" panose="020B0604020202020204" pitchFamily="34" charset="0"/>
            </a:endParaRPr>
          </a:p>
        </p:txBody>
      </p:sp>
      <p:sp>
        <p:nvSpPr>
          <p:cNvPr id="55313" name="Text Box 26"/>
          <p:cNvSpPr txBox="1"/>
          <p:nvPr>
            <p:custDataLst>
              <p:tags r:id="rId27"/>
            </p:custDataLst>
          </p:nvPr>
        </p:nvSpPr>
        <p:spPr>
          <a:xfrm>
            <a:off x="2379663" y="3573463"/>
            <a:ext cx="4495800"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chemeClr val="bg1"/>
                </a:solidFill>
                <a:latin typeface="等线" panose="02010600030101010101" pitchFamily="2" charset="-122"/>
              </a:rPr>
              <a:t>抽象数据类型的表示与实现</a:t>
            </a:r>
            <a:endParaRPr lang="zh-CN" altLang="en-US" sz="2800" b="1" dirty="0">
              <a:solidFill>
                <a:schemeClr val="bg1"/>
              </a:solidFill>
              <a:latin typeface="等线" panose="02010600030101010101" pitchFamily="2" charset="-122"/>
              <a:ea typeface="Arial" panose="020B0604020202020204" pitchFamily="34" charset="0"/>
            </a:endParaRPr>
          </a:p>
        </p:txBody>
      </p:sp>
      <p:sp>
        <p:nvSpPr>
          <p:cNvPr id="55314" name="Text Box 26"/>
          <p:cNvSpPr txBox="1"/>
          <p:nvPr>
            <p:custDataLst>
              <p:tags r:id="rId28"/>
            </p:custDataLst>
          </p:nvPr>
        </p:nvSpPr>
        <p:spPr>
          <a:xfrm>
            <a:off x="2414588" y="2728913"/>
            <a:ext cx="3813175"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457200" lvl="0" indent="-457200" algn="ctr" defTabSz="914400" eaLnBrk="1" hangingPunct="1">
              <a:spcBef>
                <a:spcPct val="50000"/>
              </a:spcBef>
              <a:buClr>
                <a:schemeClr val="tx1"/>
              </a:buClr>
              <a:buFontTx/>
              <a:buNone/>
            </a:pPr>
            <a:r>
              <a:rPr lang="zh-CN" altLang="en-US" sz="2800" b="1" dirty="0">
                <a:solidFill>
                  <a:schemeClr val="bg1"/>
                </a:solidFill>
                <a:latin typeface="等线" panose="02010600030101010101" pitchFamily="2" charset="-122"/>
              </a:rPr>
              <a:t>课程发展史</a:t>
            </a:r>
            <a:endParaRPr lang="zh-CN" altLang="en-US" sz="2800" b="1" dirty="0">
              <a:solidFill>
                <a:schemeClr val="bg1"/>
              </a:solidFill>
              <a:latin typeface="等线" panose="02010600030101010101" pitchFamily="2" charset="-122"/>
              <a:ea typeface="Arial" panose="020B0604020202020204" pitchFamily="34" charset="0"/>
            </a:endParaRPr>
          </a:p>
        </p:txBody>
      </p:sp>
      <p:sp>
        <p:nvSpPr>
          <p:cNvPr id="55315" name="矩形 1"/>
          <p:cNvSpPr/>
          <p:nvPr>
            <p:custDataLst>
              <p:tags r:id="rId29"/>
            </p:custDataLst>
          </p:nvPr>
        </p:nvSpPr>
        <p:spPr>
          <a:xfrm>
            <a:off x="2987675" y="1820863"/>
            <a:ext cx="3095625"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
                <a:schemeClr val="tx1"/>
              </a:buClr>
              <a:buFontTx/>
              <a:buNone/>
            </a:pPr>
            <a:r>
              <a:rPr lang="zh-CN" altLang="en-US" sz="2800" b="1" dirty="0">
                <a:solidFill>
                  <a:schemeClr val="bg1"/>
                </a:solidFill>
                <a:latin typeface="等线" panose="02010600030101010101" pitchFamily="2" charset="-122"/>
              </a:rPr>
              <a:t>基本概念及术语    </a:t>
            </a:r>
            <a:endParaRPr lang="zh-CN" altLang="en-US" sz="2800" b="1" dirty="0">
              <a:solidFill>
                <a:schemeClr val="bg1"/>
              </a:solidFill>
              <a:latin typeface="等线" panose="02010600030101010101" pitchFamily="2"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a:xfrm>
            <a:off x="1403350" y="692150"/>
            <a:ext cx="7056438" cy="1281113"/>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算法和算法分析</a:t>
            </a:r>
            <a:endParaRPr lang="en-US" altLang="zh-CN" sz="2800" kern="1200" dirty="0">
              <a:latin typeface="+mj-lt"/>
              <a:ea typeface="等线" panose="02010600030101010101" pitchFamily="2" charset="-122"/>
              <a:cs typeface="+mj-cs"/>
            </a:endParaRPr>
          </a:p>
        </p:txBody>
      </p:sp>
      <p:sp>
        <p:nvSpPr>
          <p:cNvPr id="25606" name="Text Box 5"/>
          <p:cNvSpPr>
            <a:spLocks noGrp="1"/>
          </p:cNvSpPr>
          <p:nvPr>
            <p:ph idx="1"/>
          </p:nvPr>
        </p:nvSpPr>
        <p:spPr>
          <a:xfrm>
            <a:off x="684530" y="1339850"/>
            <a:ext cx="8208645" cy="1199515"/>
          </a:xfrm>
        </p:spPr>
        <p:txBody>
          <a:bodyPr vert="horz" wrap="square" lIns="91440" tIns="45720" rIns="91440" bIns="45720" anchor="t" anchorCtr="0"/>
          <a:lstStyle/>
          <a:p>
            <a:pPr defTabSz="457200" eaLnBrk="1" hangingPunct="1">
              <a:lnSpc>
                <a:spcPct val="120000"/>
              </a:lnSpc>
            </a:pPr>
            <a:r>
              <a:rPr lang="zh-CN" altLang="en-US" kern="1200" dirty="0">
                <a:latin typeface="等线" panose="02010600030101010101" pitchFamily="2" charset="-122"/>
                <a:ea typeface="等线" panose="02010600030101010101" pitchFamily="2" charset="-122"/>
                <a:cs typeface="+mn-cs"/>
              </a:rPr>
              <a:t>算法定义：是对特定问题求解步骤的描述，是指令的有限序列。其中每条指令表示一个或多个操作。</a:t>
            </a:r>
            <a:endParaRPr lang="zh-CN" altLang="en-US" kern="1200" dirty="0">
              <a:solidFill>
                <a:srgbClr val="FF0000"/>
              </a:solidFill>
              <a:latin typeface="+mn-lt"/>
              <a:ea typeface="等线" panose="02010600030101010101" pitchFamily="2" charset="-122"/>
              <a:cs typeface="+mn-cs"/>
            </a:endParaRPr>
          </a:p>
        </p:txBody>
      </p:sp>
      <p:sp>
        <p:nvSpPr>
          <p:cNvPr id="76804"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6805"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2" name="Text Box 5"/>
          <p:cNvSpPr>
            <a:spLocks noGrp="1"/>
          </p:cNvSpPr>
          <p:nvPr/>
        </p:nvSpPr>
        <p:spPr>
          <a:xfrm>
            <a:off x="684530" y="2637155"/>
            <a:ext cx="8208645" cy="3253740"/>
          </a:xfrm>
          <a:prstGeom prst="rect">
            <a:avLst/>
          </a:prstGeom>
          <a:noFill/>
          <a:ln w="9525">
            <a:noFill/>
          </a:ln>
        </p:spPr>
        <p:txBody>
          <a:bodyPr vert="horz" wrap="square" lIns="91440" tIns="45720" rIns="91440" bIns="45720" anchor="t"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sz="2400" b="1" kern="1200">
                <a:solidFill>
                  <a:schemeClr val="tx1"/>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2000" b="1" kern="1200">
                <a:solidFill>
                  <a:schemeClr val="tx1"/>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800" b="1" kern="1200">
                <a:solidFill>
                  <a:schemeClr val="tx1"/>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b="1" kern="1200">
                <a:solidFill>
                  <a:schemeClr val="tx1"/>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b="1" kern="1200">
                <a:solidFill>
                  <a:schemeClr val="tx1"/>
                </a:solidFill>
                <a:latin typeface="+mn-lt"/>
                <a:ea typeface="等线" panose="02010600030101010101" pitchFamily="2" charset="-122"/>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9pPr>
          </a:lstStyle>
          <a:p>
            <a:pPr defTabSz="457200" eaLnBrk="1" hangingPunct="1">
              <a:lnSpc>
                <a:spcPct val="120000"/>
              </a:lnSpc>
            </a:pPr>
            <a:r>
              <a:rPr lang="zh-CN" altLang="en-US" kern="1200" dirty="0">
                <a:latin typeface="等线" panose="02010600030101010101" pitchFamily="2" charset="-122"/>
                <a:ea typeface="等线" panose="02010600030101010101" pitchFamily="2" charset="-122"/>
                <a:cs typeface="+mn-cs"/>
              </a:rPr>
              <a:t>简而言之，算法就是解决问题的方法和步骤。</a:t>
            </a:r>
            <a:endParaRPr lang="zh-CN" altLang="en-US" kern="1200" dirty="0">
              <a:latin typeface="等线" panose="02010600030101010101" pitchFamily="2" charset="-122"/>
              <a:ea typeface="等线" panose="02010600030101010101" pitchFamily="2" charset="-122"/>
              <a:cs typeface="+mn-cs"/>
            </a:endParaRPr>
          </a:p>
          <a:p>
            <a:pPr lvl="1" defTabSz="457200" eaLnBrk="1" hangingPunct="1"/>
            <a:r>
              <a:rPr lang="zh-CN" altLang="en-US" sz="2400" kern="1200" dirty="0">
                <a:latin typeface="等线" panose="02010600030101010101" pitchFamily="2" charset="-122"/>
                <a:ea typeface="等线" panose="02010600030101010101" pitchFamily="2" charset="-122"/>
                <a:cs typeface="+mn-cs"/>
              </a:rPr>
              <a:t>第一步：。。。</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r>
              <a:rPr lang="zh-CN" altLang="en-US" sz="2400" kern="1200" dirty="0">
                <a:latin typeface="等线" panose="02010600030101010101" pitchFamily="2" charset="-122"/>
                <a:ea typeface="等线" panose="02010600030101010101" pitchFamily="2" charset="-122"/>
                <a:cs typeface="+mn-cs"/>
              </a:rPr>
              <a:t>第二步：。。。</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r>
              <a:rPr lang="zh-CN" altLang="en-US" sz="2400" kern="1200" dirty="0">
                <a:latin typeface="等线" panose="02010600030101010101" pitchFamily="2" charset="-122"/>
                <a:ea typeface="等线" panose="02010600030101010101" pitchFamily="2" charset="-122"/>
                <a:cs typeface="+mn-cs"/>
              </a:rPr>
              <a:t>第三步：。。。</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r>
              <a:rPr lang="zh-CN" altLang="en-US" sz="2400" kern="1200" dirty="0">
                <a:latin typeface="等线" panose="02010600030101010101" pitchFamily="2" charset="-122"/>
                <a:ea typeface="等线" panose="02010600030101010101" pitchFamily="2" charset="-122"/>
                <a:cs typeface="+mn-cs"/>
              </a:rPr>
              <a:t>。。。</a:t>
            </a:r>
            <a:endParaRPr lang="zh-CN" altLang="en-US" kern="1200" dirty="0">
              <a:solidFill>
                <a:srgbClr val="FF0000"/>
              </a:solidFill>
              <a:latin typeface="+mn-lt"/>
              <a:ea typeface="等线" panose="02010600030101010101" pitchFamily="2" charset="-122"/>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p:nvPr>
        </p:nvSpPr>
        <p:spPr>
          <a:xfrm>
            <a:off x="1403350" y="692150"/>
            <a:ext cx="7056438" cy="1281113"/>
          </a:xfrm>
        </p:spPr>
        <p:txBody>
          <a:bodyPr vert="horz" wrap="square" lIns="91440" tIns="45720" rIns="91440" bIns="45720" anchor="t" anchorCtr="0"/>
          <a:lstStyle/>
          <a:p>
            <a:pPr defTabSz="457200" eaLnBrk="1" hangingPunct="1"/>
            <a:r>
              <a:rPr lang="zh-CN" altLang="en-US" sz="2800" dirty="0"/>
              <a:t>算法的描述方法</a:t>
            </a:r>
            <a:endParaRPr lang="zh-CN" altLang="en-US" sz="2800" dirty="0"/>
          </a:p>
        </p:txBody>
      </p:sp>
      <p:sp>
        <p:nvSpPr>
          <p:cNvPr id="35843" name="Text Box 5"/>
          <p:cNvSpPr>
            <a:spLocks noGrp="1"/>
          </p:cNvSpPr>
          <p:nvPr>
            <p:ph idx="1"/>
          </p:nvPr>
        </p:nvSpPr>
        <p:spPr>
          <a:xfrm>
            <a:off x="684213" y="1339850"/>
            <a:ext cx="8208962" cy="4826000"/>
          </a:xfrm>
        </p:spPr>
        <p:txBody>
          <a:bodyPr vert="horz" wrap="square" lIns="91440" tIns="45720" rIns="91440" bIns="45720" anchor="t" anchorCtr="0"/>
          <a:lstStyle/>
          <a:p>
            <a:pPr defTabSz="457200" eaLnBrk="1" hangingPunct="1">
              <a:lnSpc>
                <a:spcPct val="120000"/>
              </a:lnSpc>
            </a:pPr>
            <a:r>
              <a:rPr lang="zh-CN" altLang="en-US" kern="1200" dirty="0">
                <a:latin typeface="等线" panose="02010600030101010101" pitchFamily="2" charset="-122"/>
                <a:ea typeface="等线" panose="02010600030101010101" pitchFamily="2" charset="-122"/>
                <a:cs typeface="+mn-cs"/>
              </a:rPr>
              <a:t>描述算法有多种方式</a:t>
            </a:r>
            <a:endParaRPr lang="zh-CN" altLang="en-US"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sz="2400" kern="1200" dirty="0">
                <a:latin typeface="等线" panose="02010600030101010101" pitchFamily="2" charset="-122"/>
                <a:ea typeface="等线" panose="02010600030101010101" pitchFamily="2" charset="-122"/>
                <a:cs typeface="+mn-cs"/>
              </a:rPr>
              <a:t>自然语言：英文，中文</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sz="2400" kern="1200" dirty="0">
                <a:latin typeface="等线" panose="02010600030101010101" pitchFamily="2" charset="-122"/>
                <a:ea typeface="等线" panose="02010600030101010101" pitchFamily="2" charset="-122"/>
                <a:cs typeface="+mn-cs"/>
              </a:rPr>
              <a:t>流程图：传统流程图、</a:t>
            </a:r>
            <a:r>
              <a:rPr lang="en-US" altLang="zh-CN" sz="2400" kern="1200" dirty="0">
                <a:latin typeface="等线" panose="02010600030101010101" pitchFamily="2" charset="-122"/>
                <a:ea typeface="等线" panose="02010600030101010101" pitchFamily="2" charset="-122"/>
                <a:cs typeface="+mn-cs"/>
              </a:rPr>
              <a:t>NS</a:t>
            </a:r>
            <a:r>
              <a:rPr lang="zh-CN" altLang="en-US" sz="2400" kern="1200" dirty="0">
                <a:latin typeface="等线" panose="02010600030101010101" pitchFamily="2" charset="-122"/>
                <a:ea typeface="等线" panose="02010600030101010101" pitchFamily="2" charset="-122"/>
                <a:cs typeface="+mn-cs"/>
              </a:rPr>
              <a:t>流程图</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sz="2400" kern="1200" dirty="0">
                <a:latin typeface="等线" panose="02010600030101010101" pitchFamily="2" charset="-122"/>
                <a:ea typeface="等线" panose="02010600030101010101" pitchFamily="2" charset="-122"/>
                <a:cs typeface="+mn-cs"/>
              </a:rPr>
              <a:t>伪代码、类语言：</a:t>
            </a:r>
            <a:r>
              <a:rPr lang="zh-CN" altLang="en-US" sz="2400" dirty="0">
                <a:solidFill>
                  <a:srgbClr val="FF0000"/>
                </a:solidFill>
                <a:latin typeface="等线" panose="02010600030101010101" pitchFamily="2" charset="-122"/>
                <a:sym typeface="+mn-ea"/>
              </a:rPr>
              <a:t>类</a:t>
            </a:r>
            <a:r>
              <a:rPr lang="en-US" altLang="zh-CN" sz="2400" dirty="0">
                <a:solidFill>
                  <a:srgbClr val="FF0000"/>
                </a:solidFill>
                <a:latin typeface="等线" panose="02010600030101010101" pitchFamily="2" charset="-122"/>
                <a:sym typeface="+mn-ea"/>
              </a:rPr>
              <a:t>C</a:t>
            </a:r>
            <a:r>
              <a:rPr lang="zh-CN" altLang="en-US" sz="2400" dirty="0">
                <a:solidFill>
                  <a:srgbClr val="FF0000"/>
                </a:solidFill>
                <a:latin typeface="等线" panose="02010600030101010101" pitchFamily="2" charset="-122"/>
                <a:sym typeface="+mn-ea"/>
              </a:rPr>
              <a:t>语言</a:t>
            </a:r>
            <a:endParaRPr lang="zh-CN" altLang="en-US" sz="2400" kern="1200" dirty="0">
              <a:latin typeface="等线" panose="02010600030101010101" pitchFamily="2" charset="-122"/>
              <a:ea typeface="等线" panose="02010600030101010101" pitchFamily="2" charset="-122"/>
              <a:cs typeface="+mn-cs"/>
            </a:endParaRPr>
          </a:p>
          <a:p>
            <a:pPr lvl="1" defTabSz="457200" eaLnBrk="1" hangingPunct="1">
              <a:lnSpc>
                <a:spcPct val="120000"/>
              </a:lnSpc>
            </a:pPr>
            <a:r>
              <a:rPr lang="zh-CN" altLang="en-US" sz="2400" kern="1200" dirty="0">
                <a:latin typeface="等线" panose="02010600030101010101" pitchFamily="2" charset="-122"/>
                <a:ea typeface="等线" panose="02010600030101010101" pitchFamily="2" charset="-122"/>
                <a:cs typeface="+mn-cs"/>
              </a:rPr>
              <a:t>程序设计语言：</a:t>
            </a:r>
            <a:r>
              <a:rPr lang="en-US" altLang="zh-CN" sz="2400" kern="1200" dirty="0">
                <a:latin typeface="等线" panose="02010600030101010101" pitchFamily="2" charset="-122"/>
                <a:ea typeface="等线" panose="02010600030101010101" pitchFamily="2" charset="-122"/>
                <a:cs typeface="+mn-cs"/>
              </a:rPr>
              <a:t> C</a:t>
            </a:r>
            <a:r>
              <a:rPr lang="zh-CN" altLang="en-US" sz="2400" kern="1200" dirty="0">
                <a:latin typeface="等线" panose="02010600030101010101" pitchFamily="2" charset="-122"/>
                <a:ea typeface="等线" panose="02010600030101010101" pitchFamily="2" charset="-122"/>
                <a:cs typeface="+mn-cs"/>
              </a:rPr>
              <a:t>、</a:t>
            </a:r>
            <a:r>
              <a:rPr lang="en-US" altLang="zh-CN" sz="2400" kern="1200" dirty="0">
                <a:latin typeface="等线" panose="02010600030101010101" pitchFamily="2" charset="-122"/>
                <a:ea typeface="等线" panose="02010600030101010101" pitchFamily="2" charset="-122"/>
                <a:cs typeface="+mn-cs"/>
              </a:rPr>
              <a:t>C++</a:t>
            </a:r>
            <a:r>
              <a:rPr lang="zh-CN" altLang="en-US" sz="2400" kern="1200" dirty="0">
                <a:latin typeface="等线" panose="02010600030101010101" pitchFamily="2" charset="-122"/>
                <a:ea typeface="等线" panose="02010600030101010101" pitchFamily="2" charset="-122"/>
                <a:cs typeface="+mn-cs"/>
              </a:rPr>
              <a:t>、</a:t>
            </a:r>
            <a:r>
              <a:rPr lang="en-US" altLang="zh-CN" sz="2400" kern="1200" dirty="0">
                <a:latin typeface="等线" panose="02010600030101010101" pitchFamily="2" charset="-122"/>
                <a:ea typeface="等线" panose="02010600030101010101" pitchFamily="2" charset="-122"/>
                <a:cs typeface="+mn-cs"/>
              </a:rPr>
              <a:t>JAVA</a:t>
            </a:r>
            <a:r>
              <a:rPr lang="zh-CN" altLang="en-US" sz="2400" kern="1200" dirty="0">
                <a:latin typeface="等线" panose="02010600030101010101" pitchFamily="2" charset="-122"/>
                <a:ea typeface="等线" panose="02010600030101010101" pitchFamily="2" charset="-122"/>
                <a:cs typeface="+mn-cs"/>
              </a:rPr>
              <a:t>、</a:t>
            </a:r>
            <a:r>
              <a:rPr lang="en-US" altLang="zh-CN" sz="2400" kern="1200" dirty="0">
                <a:latin typeface="等线" panose="02010600030101010101" pitchFamily="2" charset="-122"/>
                <a:ea typeface="等线" panose="02010600030101010101" pitchFamily="2" charset="-122"/>
                <a:cs typeface="+mn-cs"/>
              </a:rPr>
              <a:t>......</a:t>
            </a:r>
            <a:endParaRPr lang="zh-CN" altLang="en-US" sz="2400" kern="1200" dirty="0">
              <a:latin typeface="等线" panose="02010600030101010101" pitchFamily="2" charset="-122"/>
              <a:ea typeface="等线" panose="02010600030101010101" pitchFamily="2" charset="-122"/>
              <a:cs typeface="+mn-cs"/>
            </a:endParaRPr>
          </a:p>
          <a:p>
            <a:pPr defTabSz="457200" eaLnBrk="1" hangingPunct="1">
              <a:lnSpc>
                <a:spcPct val="120000"/>
              </a:lnSpc>
            </a:pPr>
            <a:endParaRPr lang="en-US" altLang="zh-CN" kern="1200" dirty="0">
              <a:latin typeface="等线" panose="02010600030101010101" pitchFamily="2" charset="-122"/>
              <a:ea typeface="等线" panose="02010600030101010101" pitchFamily="2" charset="-122"/>
              <a:cs typeface="+mn-cs"/>
            </a:endParaRPr>
          </a:p>
        </p:txBody>
      </p:sp>
      <p:sp>
        <p:nvSpPr>
          <p:cNvPr id="77828"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7829"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571500" y="4437380"/>
            <a:ext cx="8434705" cy="1898650"/>
          </a:xfrm>
          <a:prstGeom prst="rect">
            <a:avLst/>
          </a:prstGeom>
        </p:spPr>
      </p:pic>
      <p:pic>
        <p:nvPicPr>
          <p:cNvPr id="12" name="图片 11"/>
          <p:cNvPicPr>
            <a:picLocks noChangeAspect="1"/>
          </p:cNvPicPr>
          <p:nvPr/>
        </p:nvPicPr>
        <p:blipFill>
          <a:blip r:embed="rId2"/>
          <a:stretch>
            <a:fillRect/>
          </a:stretch>
        </p:blipFill>
        <p:spPr>
          <a:xfrm>
            <a:off x="5976620" y="1339850"/>
            <a:ext cx="3029585" cy="3585210"/>
          </a:xfrm>
          <a:prstGeom prst="rect">
            <a:avLst/>
          </a:prstGeom>
        </p:spPr>
      </p:pic>
      <p:pic>
        <p:nvPicPr>
          <p:cNvPr id="13" name="图片 12"/>
          <p:cNvPicPr/>
          <p:nvPr/>
        </p:nvPicPr>
        <p:blipFill>
          <a:blip r:embed="rId3"/>
        </p:blipFill>
        <p:spPr>
          <a:xfrm>
            <a:off x="1215733" y="2953385"/>
            <a:ext cx="4856480" cy="29679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a:xfrm>
            <a:off x="1403350" y="692150"/>
            <a:ext cx="7056438" cy="1281113"/>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算法与程序</a:t>
            </a:r>
            <a:endParaRPr lang="en-US" altLang="zh-CN" sz="2800" kern="1200" dirty="0">
              <a:latin typeface="+mj-lt"/>
              <a:ea typeface="等线" panose="02010600030101010101" pitchFamily="2" charset="-122"/>
              <a:cs typeface="+mj-cs"/>
            </a:endParaRPr>
          </a:p>
        </p:txBody>
      </p:sp>
      <p:sp>
        <p:nvSpPr>
          <p:cNvPr id="25606" name="Text Box 5"/>
          <p:cNvSpPr>
            <a:spLocks noGrp="1"/>
          </p:cNvSpPr>
          <p:nvPr>
            <p:ph idx="1"/>
          </p:nvPr>
        </p:nvSpPr>
        <p:spPr>
          <a:xfrm>
            <a:off x="684213" y="1339850"/>
            <a:ext cx="8208962" cy="4826000"/>
          </a:xfrm>
        </p:spPr>
        <p:txBody>
          <a:bodyPr vert="horz" wrap="square" lIns="91440" tIns="45720" rIns="91440" bIns="45720" anchor="t" anchorCtr="0"/>
          <a:lstStyle/>
          <a:p>
            <a:pPr eaLnBrk="1" hangingPunct="1">
              <a:lnSpc>
                <a:spcPct val="120000"/>
              </a:lnSpc>
            </a:pPr>
            <a:r>
              <a:rPr lang="zh-CN" altLang="en-US" dirty="0">
                <a:latin typeface="等线" panose="02010600030101010101" pitchFamily="2" charset="-122"/>
              </a:rPr>
              <a:t>算法是解决问题的一种方法或一个过程，考虑如何将输入转换成输出一个问题可以有多种算法。</a:t>
            </a:r>
            <a:endParaRPr lang="en-US" altLang="zh-CN" dirty="0">
              <a:latin typeface="等线" panose="02010600030101010101" pitchFamily="2" charset="-122"/>
            </a:endParaRPr>
          </a:p>
          <a:p>
            <a:pPr eaLnBrk="1" hangingPunct="1">
              <a:lnSpc>
                <a:spcPct val="120000"/>
              </a:lnSpc>
            </a:pPr>
            <a:r>
              <a:rPr lang="zh-CN" altLang="en-US" dirty="0">
                <a:latin typeface="等线" panose="02010600030101010101" pitchFamily="2" charset="-122"/>
              </a:rPr>
              <a:t>程序是用某种程序设计语言对算法的具体实现。</a:t>
            </a:r>
            <a:endParaRPr lang="en-US" altLang="zh-CN" sz="2400" kern="1200" dirty="0">
              <a:latin typeface="等线" panose="02010600030101010101" pitchFamily="2" charset="-122"/>
              <a:ea typeface="等线" panose="02010600030101010101" pitchFamily="2" charset="-122"/>
              <a:cs typeface="+mn-cs"/>
            </a:endParaRPr>
          </a:p>
        </p:txBody>
      </p:sp>
      <p:sp>
        <p:nvSpPr>
          <p:cNvPr id="76804"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6805"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2" name="矩形 1"/>
          <p:cNvSpPr/>
          <p:nvPr/>
        </p:nvSpPr>
        <p:spPr>
          <a:xfrm>
            <a:off x="2195736" y="3379152"/>
            <a:ext cx="5043882" cy="1928495"/>
          </a:xfrm>
          <a:prstGeom prst="rect">
            <a:avLst/>
          </a:prstGeom>
          <a:noFill/>
          <a:ln w="2222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800" b="1" dirty="0">
                <a:solidFill>
                  <a:srgbClr val="FF0000"/>
                </a:solidFill>
                <a:latin typeface="等线" panose="02010600030101010101" pitchFamily="2" charset="-122"/>
                <a:ea typeface="等线" panose="02010600030101010101" pitchFamily="2" charset="-122"/>
              </a:rPr>
              <a:t>程序</a:t>
            </a:r>
            <a:r>
              <a:rPr lang="en-US" altLang="zh-CN" sz="2800" b="1" dirty="0">
                <a:solidFill>
                  <a:srgbClr val="FF0000"/>
                </a:solidFill>
                <a:latin typeface="等线" panose="02010600030101010101" pitchFamily="2" charset="-122"/>
                <a:ea typeface="等线" panose="02010600030101010101" pitchFamily="2" charset="-122"/>
              </a:rPr>
              <a:t>=</a:t>
            </a:r>
            <a:r>
              <a:rPr lang="zh-CN" altLang="en-US" sz="2800" b="1" dirty="0">
                <a:solidFill>
                  <a:srgbClr val="FF0000"/>
                </a:solidFill>
                <a:latin typeface="等线" panose="02010600030101010101" pitchFamily="2" charset="-122"/>
                <a:ea typeface="等线" panose="02010600030101010101" pitchFamily="2" charset="-122"/>
              </a:rPr>
              <a:t>数据结构 </a:t>
            </a:r>
            <a:r>
              <a:rPr lang="en-US" altLang="zh-CN" sz="2800" b="1" dirty="0">
                <a:solidFill>
                  <a:srgbClr val="FF0000"/>
                </a:solidFill>
                <a:latin typeface="等线" panose="02010600030101010101" pitchFamily="2" charset="-122"/>
                <a:ea typeface="等线" panose="02010600030101010101" pitchFamily="2" charset="-122"/>
              </a:rPr>
              <a:t>+ </a:t>
            </a:r>
            <a:r>
              <a:rPr lang="zh-CN" altLang="en-US" sz="2800" b="1" dirty="0">
                <a:solidFill>
                  <a:srgbClr val="FF0000"/>
                </a:solidFill>
                <a:latin typeface="等线" panose="02010600030101010101" pitchFamily="2" charset="-122"/>
                <a:ea typeface="等线" panose="02010600030101010101" pitchFamily="2" charset="-122"/>
              </a:rPr>
              <a:t>算法</a:t>
            </a:r>
            <a:endParaRPr lang="en-US" altLang="zh-CN" sz="2800" b="1" dirty="0">
              <a:solidFill>
                <a:srgbClr val="FF0000"/>
              </a:solidFill>
              <a:latin typeface="等线" panose="02010600030101010101" pitchFamily="2" charset="-122"/>
              <a:ea typeface="等线" panose="02010600030101010101" pitchFamily="2" charset="-122"/>
            </a:endParaRPr>
          </a:p>
          <a:p>
            <a:pPr marL="342900" indent="-342900" algn="ctr">
              <a:buFont typeface="Arial" panose="020B0604020202020204" pitchFamily="34" charset="0"/>
              <a:buChar char="•"/>
            </a:pPr>
            <a:r>
              <a:rPr lang="zh-CN" altLang="en-US" sz="2800" dirty="0">
                <a:solidFill>
                  <a:srgbClr val="FF0000"/>
                </a:solidFill>
                <a:latin typeface="等线" panose="02010600030101010101" pitchFamily="2" charset="-122"/>
                <a:ea typeface="等线" panose="02010600030101010101" pitchFamily="2" charset="-122"/>
              </a:rPr>
              <a:t>数据结构通过算法实现操作</a:t>
            </a:r>
            <a:endParaRPr lang="en-US" altLang="zh-CN" sz="2800" dirty="0">
              <a:solidFill>
                <a:srgbClr val="FF0000"/>
              </a:solidFill>
              <a:latin typeface="等线" panose="02010600030101010101" pitchFamily="2" charset="-122"/>
              <a:ea typeface="等线" panose="02010600030101010101" pitchFamily="2" charset="-122"/>
            </a:endParaRPr>
          </a:p>
          <a:p>
            <a:pPr marL="342900" indent="-342900" algn="ctr">
              <a:buFont typeface="Arial" panose="020B0604020202020204" pitchFamily="34" charset="0"/>
              <a:buChar char="•"/>
            </a:pPr>
            <a:r>
              <a:rPr lang="zh-CN" altLang="en-US" sz="2800" dirty="0">
                <a:solidFill>
                  <a:srgbClr val="FF0000"/>
                </a:solidFill>
                <a:latin typeface="等线" panose="02010600030101010101" pitchFamily="2" charset="-122"/>
                <a:ea typeface="等线" panose="02010600030101010101" pitchFamily="2" charset="-122"/>
              </a:rPr>
              <a:t>算法根据数据结构设计程序</a:t>
            </a:r>
            <a:endParaRPr lang="zh-CN" altLang="en-US" sz="2800" dirty="0">
              <a:solidFill>
                <a:srgbClr val="FF0000"/>
              </a:solidFill>
              <a:latin typeface="等线" panose="02010600030101010101" pitchFamily="2" charset="-122"/>
              <a:ea typeface="等线" panose="02010600030101010101" pitchFamily="2"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5"/>
          <p:cNvPicPr>
            <a:picLocks noChangeAspect="1"/>
          </p:cNvPicPr>
          <p:nvPr/>
        </p:nvPicPr>
        <p:blipFill>
          <a:blip r:embed="rId1"/>
          <a:stretch>
            <a:fillRect/>
          </a:stretch>
        </p:blipFill>
        <p:spPr>
          <a:xfrm>
            <a:off x="2195513" y="908050"/>
            <a:ext cx="6242050" cy="5537200"/>
          </a:xfrm>
          <a:prstGeom prst="rect">
            <a:avLst/>
          </a:prstGeom>
          <a:noFill/>
          <a:ln w="9525">
            <a:noFill/>
          </a:ln>
        </p:spPr>
      </p:pic>
      <p:sp>
        <p:nvSpPr>
          <p:cNvPr id="29699" name="矩形 6"/>
          <p:cNvSpPr/>
          <p:nvPr/>
        </p:nvSpPr>
        <p:spPr>
          <a:xfrm>
            <a:off x="2339975" y="5465763"/>
            <a:ext cx="6119813" cy="287337"/>
          </a:xfrm>
          <a:prstGeom prst="rect">
            <a:avLst/>
          </a:prstGeom>
          <a:noFill/>
          <a:ln w="28575" cap="flat" cmpd="sng">
            <a:solidFill>
              <a:srgbClr val="FF0000"/>
            </a:solidFill>
            <a:prstDash val="solid"/>
            <a:round/>
            <a:headEnd type="none" w="med" len="med"/>
            <a:tailEnd type="none" w="med" len="med"/>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b="1" dirty="0">
              <a:solidFill>
                <a:schemeClr val="tx1"/>
              </a:solidFill>
              <a:latin typeface="Times New Roman" panose="02020603050405020304" pitchFamily="18" charset="0"/>
              <a:ea typeface="楷体_GB2312"/>
            </a:endParaRPr>
          </a:p>
        </p:txBody>
      </p:sp>
      <p:sp>
        <p:nvSpPr>
          <p:cNvPr id="8" name="标题 1"/>
          <p:cNvSpPr txBox="1"/>
          <p:nvPr/>
        </p:nvSpPr>
        <p:spPr bwMode="auto">
          <a:xfrm>
            <a:off x="357188" y="115888"/>
            <a:ext cx="8266113" cy="649288"/>
          </a:xfrm>
          <a:prstGeom prst="rect">
            <a:avLst/>
          </a:prstGeom>
          <a:noFill/>
          <a:ln>
            <a:noFill/>
          </a:ln>
        </p:spPr>
        <p:txBody>
          <a:bodyPr>
            <a:normAutofit lnSpcReduction="10000"/>
          </a:bodyPr>
          <a:lstStyle>
            <a:lvl1pPr algn="l" defTabSz="457200" rtl="0" eaLnBrk="0" fontAlgn="base" hangingPunct="0">
              <a:spcBef>
                <a:spcPct val="0"/>
              </a:spcBef>
              <a:spcAft>
                <a:spcPct val="0"/>
              </a:spcAft>
              <a:defRPr sz="4000" b="1" kern="1200">
                <a:solidFill>
                  <a:schemeClr val="tx1"/>
                </a:solidFill>
                <a:latin typeface="+mj-lt"/>
                <a:ea typeface="等线" panose="02010600030101010101" pitchFamily="2" charset="-122"/>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2025</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届校招要求</a:t>
            </a: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字节跳动</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2970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advTm="30876"/>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a:xfrm>
            <a:off x="1403350" y="692150"/>
            <a:ext cx="7056438" cy="1281113"/>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算法和算法分析</a:t>
            </a:r>
            <a:endParaRPr lang="en-US" altLang="zh-CN" sz="2800" kern="1200" dirty="0">
              <a:latin typeface="+mj-lt"/>
              <a:ea typeface="等线" panose="02010600030101010101" pitchFamily="2" charset="-122"/>
              <a:cs typeface="+mj-cs"/>
            </a:endParaRPr>
          </a:p>
        </p:txBody>
      </p:sp>
      <p:sp>
        <p:nvSpPr>
          <p:cNvPr id="25606" name="Text Box 5"/>
          <p:cNvSpPr>
            <a:spLocks noGrp="1"/>
          </p:cNvSpPr>
          <p:nvPr>
            <p:ph idx="1"/>
          </p:nvPr>
        </p:nvSpPr>
        <p:spPr>
          <a:xfrm>
            <a:off x="684213" y="1339850"/>
            <a:ext cx="8208962" cy="4826000"/>
          </a:xfrm>
        </p:spPr>
        <p:txBody>
          <a:bodyPr vert="horz" wrap="square" lIns="91440" tIns="45720" rIns="91440" bIns="45720" anchor="t" anchorCtr="0"/>
          <a:lstStyle/>
          <a:p>
            <a:pPr defTabSz="457200" eaLnBrk="1" hangingPunct="1">
              <a:lnSpc>
                <a:spcPct val="120000"/>
              </a:lnSpc>
            </a:pPr>
            <a:r>
              <a:rPr lang="zh-CN" altLang="en-US" kern="1200" dirty="0">
                <a:latin typeface="等线" panose="02010600030101010101" pitchFamily="2" charset="-122"/>
                <a:ea typeface="等线" panose="02010600030101010101" pitchFamily="2" charset="-122"/>
                <a:cs typeface="+mn-cs"/>
              </a:rPr>
              <a:t>算法的特性：</a:t>
            </a:r>
            <a:endParaRPr lang="zh-CN" altLang="en-US" kern="1200" dirty="0">
              <a:latin typeface="等线" panose="02010600030101010101" pitchFamily="2" charset="-122"/>
              <a:ea typeface="等线" panose="02010600030101010101" pitchFamily="2" charset="-122"/>
              <a:cs typeface="+mn-cs"/>
            </a:endParaRPr>
          </a:p>
          <a:p>
            <a:pPr lvl="1" eaLnBrk="1" hangingPunct="1"/>
            <a:r>
              <a:rPr lang="zh-CN" altLang="en-US" sz="2400" kern="1200" dirty="0">
                <a:latin typeface="等线" panose="02010600030101010101" pitchFamily="2" charset="-122"/>
                <a:ea typeface="等线" panose="02010600030101010101" pitchFamily="2" charset="-122"/>
                <a:cs typeface="+mn-cs"/>
              </a:rPr>
              <a:t>有穷性：</a:t>
            </a:r>
            <a:r>
              <a:rPr lang="zh-CN" altLang="en-US" sz="2400" dirty="0">
                <a:latin typeface="等线" panose="02010600030101010101" pitchFamily="2" charset="-122"/>
              </a:rPr>
              <a:t>一个算法必须总是在执行有穷步之后结束，且每一步都在有穷时间内完成。</a:t>
            </a:r>
            <a:endParaRPr lang="en-US" altLang="zh-CN" sz="2400" dirty="0">
              <a:latin typeface="等线" panose="02010600030101010101" pitchFamily="2" charset="-122"/>
            </a:endParaRPr>
          </a:p>
          <a:p>
            <a:pPr lvl="1" eaLnBrk="1" hangingPunct="1"/>
            <a:r>
              <a:rPr lang="zh-CN" altLang="en-US" sz="2400" kern="1200" dirty="0">
                <a:latin typeface="等线" panose="02010600030101010101" pitchFamily="2" charset="-122"/>
                <a:ea typeface="等线" panose="02010600030101010101" pitchFamily="2" charset="-122"/>
                <a:cs typeface="+mn-cs"/>
              </a:rPr>
              <a:t>确定性：</a:t>
            </a:r>
            <a:r>
              <a:rPr lang="zh-CN" altLang="en-US" sz="2400" dirty="0">
                <a:latin typeface="等线" panose="02010600030101010101" pitchFamily="2" charset="-122"/>
              </a:rPr>
              <a:t>算法中的每一条指令必须有确切的含义，没有二义性，在任何条件下，只有唯一的一条执行路径，即对于相同的输入只能得到相同的输出。</a:t>
            </a:r>
            <a:endParaRPr lang="en-US" altLang="zh-CN" sz="2400" dirty="0">
              <a:latin typeface="等线" panose="02010600030101010101" pitchFamily="2" charset="-122"/>
            </a:endParaRPr>
          </a:p>
          <a:p>
            <a:pPr lvl="1" eaLnBrk="1" hangingPunct="1"/>
            <a:r>
              <a:rPr lang="zh-CN" altLang="en-US" sz="2400" kern="1200" dirty="0">
                <a:latin typeface="等线" panose="02010600030101010101" pitchFamily="2" charset="-122"/>
                <a:ea typeface="等线" panose="02010600030101010101" pitchFamily="2" charset="-122"/>
                <a:cs typeface="+mn-cs"/>
              </a:rPr>
              <a:t>可行性：</a:t>
            </a:r>
            <a:r>
              <a:rPr lang="zh-CN" altLang="en-US" sz="2400" dirty="0">
                <a:latin typeface="等线" panose="02010600030101010101" pitchFamily="2" charset="-122"/>
              </a:rPr>
              <a:t>算法是可执行的，算法描述的操作可以通过已经实现的基本操作执行有限次来实现。</a:t>
            </a:r>
            <a:endParaRPr lang="en-US" altLang="zh-CN" sz="2400" dirty="0">
              <a:latin typeface="等线" panose="02010600030101010101" pitchFamily="2" charset="-122"/>
            </a:endParaRPr>
          </a:p>
          <a:p>
            <a:pPr lvl="1" eaLnBrk="1" hangingPunct="1"/>
            <a:r>
              <a:rPr lang="zh-CN" altLang="en-US" sz="2400" kern="1200" dirty="0">
                <a:latin typeface="等线" panose="02010600030101010101" pitchFamily="2" charset="-122"/>
                <a:ea typeface="等线" panose="02010600030101010101" pitchFamily="2" charset="-122"/>
                <a:cs typeface="+mn-cs"/>
              </a:rPr>
              <a:t>输  入：</a:t>
            </a:r>
            <a:r>
              <a:rPr lang="zh-CN" altLang="en-US" sz="2400" dirty="0">
                <a:latin typeface="等线" panose="02010600030101010101" pitchFamily="2" charset="-122"/>
              </a:rPr>
              <a:t>一个算法</a:t>
            </a:r>
            <a:r>
              <a:rPr lang="zh-CN" altLang="en-US" sz="2400" kern="1200" dirty="0">
                <a:latin typeface="等线" panose="02010600030101010101" pitchFamily="2" charset="-122"/>
                <a:ea typeface="等线" panose="02010600030101010101" pitchFamily="2" charset="-122"/>
                <a:cs typeface="+mn-cs"/>
              </a:rPr>
              <a:t>有</a:t>
            </a:r>
            <a:r>
              <a:rPr lang="en-US" altLang="zh-CN" sz="2400" kern="1200" dirty="0">
                <a:latin typeface="等线" panose="02010600030101010101" pitchFamily="2" charset="-122"/>
                <a:ea typeface="等线" panose="02010600030101010101" pitchFamily="2" charset="-122"/>
                <a:cs typeface="+mn-cs"/>
              </a:rPr>
              <a:t>0</a:t>
            </a:r>
            <a:r>
              <a:rPr lang="zh-CN" altLang="en-US" sz="2400" kern="1200" dirty="0">
                <a:latin typeface="等线" panose="02010600030101010101" pitchFamily="2" charset="-122"/>
                <a:ea typeface="等线" panose="02010600030101010101" pitchFamily="2" charset="-122"/>
                <a:cs typeface="+mn-cs"/>
              </a:rPr>
              <a:t>个或多个输入</a:t>
            </a:r>
            <a:endParaRPr lang="zh-CN" altLang="en-US" sz="2400" kern="1200" dirty="0">
              <a:latin typeface="等线" panose="02010600030101010101" pitchFamily="2" charset="-122"/>
              <a:ea typeface="等线" panose="02010600030101010101" pitchFamily="2" charset="-122"/>
              <a:cs typeface="+mn-cs"/>
            </a:endParaRPr>
          </a:p>
          <a:p>
            <a:pPr lvl="1" eaLnBrk="1" hangingPunct="1"/>
            <a:r>
              <a:rPr lang="zh-CN" altLang="en-US" sz="2400" kern="1200" dirty="0">
                <a:latin typeface="等线" panose="02010600030101010101" pitchFamily="2" charset="-122"/>
                <a:ea typeface="等线" panose="02010600030101010101" pitchFamily="2" charset="-122"/>
                <a:cs typeface="+mn-cs"/>
              </a:rPr>
              <a:t>输  出：</a:t>
            </a:r>
            <a:r>
              <a:rPr lang="zh-CN" altLang="en-US" sz="2400" dirty="0">
                <a:latin typeface="等线" panose="02010600030101010101" pitchFamily="2" charset="-122"/>
              </a:rPr>
              <a:t>一个算法</a:t>
            </a:r>
            <a:r>
              <a:rPr lang="zh-CN" altLang="en-US" sz="2400" kern="1200" dirty="0">
                <a:latin typeface="等线" panose="02010600030101010101" pitchFamily="2" charset="-122"/>
                <a:ea typeface="等线" panose="02010600030101010101" pitchFamily="2" charset="-122"/>
                <a:cs typeface="+mn-cs"/>
              </a:rPr>
              <a:t>有一个或多个输出</a:t>
            </a:r>
            <a:r>
              <a:rPr lang="en-US" altLang="zh-CN" sz="2400" kern="1200" dirty="0">
                <a:latin typeface="等线" panose="02010600030101010101" pitchFamily="2" charset="-122"/>
                <a:ea typeface="等线" panose="02010600030101010101" pitchFamily="2" charset="-122"/>
                <a:cs typeface="+mn-cs"/>
              </a:rPr>
              <a:t>(</a:t>
            </a:r>
            <a:r>
              <a:rPr lang="zh-CN" altLang="en-US" sz="2400" kern="1200" dirty="0">
                <a:latin typeface="等线" panose="02010600030101010101" pitchFamily="2" charset="-122"/>
                <a:ea typeface="等线" panose="02010600030101010101" pitchFamily="2" charset="-122"/>
                <a:cs typeface="+mn-cs"/>
              </a:rPr>
              <a:t>处理结果</a:t>
            </a:r>
            <a:r>
              <a:rPr lang="en-US" altLang="zh-CN" sz="2400" kern="1200" dirty="0">
                <a:latin typeface="等线" panose="02010600030101010101" pitchFamily="2" charset="-122"/>
                <a:ea typeface="等线" panose="02010600030101010101" pitchFamily="2" charset="-122"/>
                <a:cs typeface="+mn-cs"/>
              </a:rPr>
              <a:t>)</a:t>
            </a:r>
            <a:endParaRPr lang="en-US" altLang="zh-CN" sz="2400" kern="1200" dirty="0">
              <a:latin typeface="等线" panose="02010600030101010101" pitchFamily="2" charset="-122"/>
              <a:ea typeface="等线" panose="02010600030101010101" pitchFamily="2" charset="-122"/>
              <a:cs typeface="+mn-cs"/>
            </a:endParaRPr>
          </a:p>
        </p:txBody>
      </p:sp>
      <p:sp>
        <p:nvSpPr>
          <p:cNvPr id="76804"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76805" name="Text Box 4"/>
          <p:cNvSpPr txBox="1"/>
          <p:nvPr/>
        </p:nvSpPr>
        <p:spPr>
          <a:xfrm>
            <a:off x="1524000" y="41148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1"/>
          <p:cNvSpPr>
            <a:spLocks noGrp="1"/>
          </p:cNvSpPr>
          <p:nvPr>
            <p:ph type="title"/>
          </p:nvPr>
        </p:nvSpPr>
        <p:spPr>
          <a:xfrm>
            <a:off x="1377950" y="476672"/>
            <a:ext cx="6088063" cy="617537"/>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算法和算法分析</a:t>
            </a:r>
            <a:r>
              <a:rPr lang="zh-CN" altLang="en-US" sz="2400" kern="1200" dirty="0">
                <a:latin typeface="+mj-lt"/>
                <a:ea typeface="等线" panose="02010600030101010101" pitchFamily="2" charset="-122"/>
                <a:cs typeface="+mj-cs"/>
              </a:rPr>
              <a:t>：算法设计的要求</a:t>
            </a:r>
            <a:endParaRPr lang="zh-CN" altLang="en-US" sz="2400" kern="1200" dirty="0">
              <a:latin typeface="+mj-lt"/>
              <a:ea typeface="等线" panose="02010600030101010101" pitchFamily="2" charset="-122"/>
              <a:cs typeface="+mj-cs"/>
            </a:endParaRPr>
          </a:p>
        </p:txBody>
      </p:sp>
      <p:sp>
        <p:nvSpPr>
          <p:cNvPr id="8909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 name="Rectangle 3"/>
          <p:cNvSpPr>
            <a:spLocks noGrp="1" noChangeArrowheads="1"/>
          </p:cNvSpPr>
          <p:nvPr/>
        </p:nvSpPr>
        <p:spPr>
          <a:xfrm>
            <a:off x="251520" y="1268760"/>
            <a:ext cx="8820472" cy="5348560"/>
          </a:xfrm>
          <a:prstGeom prst="rect">
            <a:avLst/>
          </a:prstGeom>
          <a:noFill/>
          <a:ln>
            <a:noFill/>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0" indent="0" eaLnBrk="1" hangingPunct="1">
              <a:spcBef>
                <a:spcPts val="600"/>
              </a:spcBef>
            </a:pPr>
            <a:r>
              <a:rPr lang="zh-CN" altLang="en-US" sz="2000" b="1" dirty="0">
                <a:solidFill>
                  <a:srgbClr val="FF0000"/>
                </a:solidFill>
                <a:ea typeface="楷体_GB2312" pitchFamily="49" charset="-122"/>
              </a:rPr>
              <a:t>正确性</a:t>
            </a:r>
            <a:r>
              <a:rPr lang="zh-CN" altLang="en-US" sz="2000" b="1" dirty="0">
                <a:ea typeface="楷体_GB2312" pitchFamily="49" charset="-122"/>
              </a:rPr>
              <a:t>：算法能满足具体问题的需求且能正确解决问题。算法转化为程序后要注意</a:t>
            </a:r>
            <a:r>
              <a:rPr lang="en-US" altLang="zh-CN" sz="2000" b="1" dirty="0">
                <a:ea typeface="楷体_GB2312" pitchFamily="49" charset="-122"/>
              </a:rPr>
              <a:t>:</a:t>
            </a:r>
            <a:endParaRPr lang="zh-CN" altLang="en-US" sz="2000" b="1" dirty="0"/>
          </a:p>
          <a:p>
            <a:pPr marL="762000" lvl="1" eaLnBrk="1" hangingPunct="1">
              <a:spcBef>
                <a:spcPts val="600"/>
              </a:spcBef>
              <a:buClr>
                <a:srgbClr val="FF6600"/>
              </a:buClr>
              <a:buFont typeface="Wingdings" panose="05000000000000000000" pitchFamily="2" charset="2"/>
              <a:buChar char="§"/>
            </a:pPr>
            <a:r>
              <a:rPr lang="zh-CN" altLang="en-US" sz="1800" b="1" dirty="0">
                <a:ea typeface="楷体_GB2312" pitchFamily="49" charset="-122"/>
              </a:rPr>
              <a:t>不含语法错误</a:t>
            </a:r>
            <a:r>
              <a:rPr lang="en-US" altLang="zh-CN" sz="1800" b="1" dirty="0">
                <a:ea typeface="楷体_GB2312" pitchFamily="49" charset="-122"/>
              </a:rPr>
              <a:t>;</a:t>
            </a:r>
            <a:endParaRPr lang="en-US" altLang="zh-CN" sz="1800" b="1" dirty="0">
              <a:ea typeface="楷体_GB2312" pitchFamily="49" charset="-122"/>
            </a:endParaRPr>
          </a:p>
          <a:p>
            <a:pPr marL="762000" lvl="1" eaLnBrk="1" hangingPunct="1">
              <a:spcBef>
                <a:spcPts val="600"/>
              </a:spcBef>
              <a:buClr>
                <a:srgbClr val="FF6600"/>
              </a:buClr>
              <a:buFont typeface="Wingdings" panose="05000000000000000000" pitchFamily="2" charset="2"/>
              <a:buChar char="§"/>
            </a:pPr>
            <a:r>
              <a:rPr lang="zh-CN" altLang="en-US" sz="1800" b="1" dirty="0">
                <a:ea typeface="楷体_GB2312" pitchFamily="49" charset="-122"/>
              </a:rPr>
              <a:t>对几组输入数据能够得出满足要求的结果；</a:t>
            </a:r>
            <a:endParaRPr lang="zh-CN" altLang="en-US" sz="1800" b="1" dirty="0">
              <a:ea typeface="楷体_GB2312" pitchFamily="49" charset="-122"/>
            </a:endParaRPr>
          </a:p>
          <a:p>
            <a:pPr marL="762000" lvl="1" eaLnBrk="1" hangingPunct="1">
              <a:spcBef>
                <a:spcPts val="600"/>
              </a:spcBef>
              <a:buClr>
                <a:srgbClr val="FF6600"/>
              </a:buClr>
              <a:buFont typeface="Wingdings" panose="05000000000000000000" pitchFamily="2" charset="2"/>
              <a:buChar char="§"/>
            </a:pPr>
            <a:r>
              <a:rPr lang="zh-CN" altLang="en-US" sz="1800" b="1" dirty="0">
                <a:solidFill>
                  <a:srgbClr val="3333FF"/>
                </a:solidFill>
                <a:ea typeface="楷体_GB2312" pitchFamily="49" charset="-122"/>
              </a:rPr>
              <a:t>对精心选择带有刁难性的几组数据能得出满足要求的结果；</a:t>
            </a:r>
            <a:endParaRPr lang="zh-CN" altLang="en-US" sz="1800" b="1" dirty="0">
              <a:solidFill>
                <a:srgbClr val="3333FF"/>
              </a:solidFill>
              <a:ea typeface="楷体_GB2312" pitchFamily="49" charset="-122"/>
            </a:endParaRPr>
          </a:p>
          <a:p>
            <a:pPr marL="762000" lvl="1" eaLnBrk="1" hangingPunct="1">
              <a:spcBef>
                <a:spcPts val="600"/>
              </a:spcBef>
              <a:buClr>
                <a:srgbClr val="FF6600"/>
              </a:buClr>
              <a:buFont typeface="Wingdings" panose="05000000000000000000" pitchFamily="2" charset="2"/>
              <a:buChar char="§"/>
            </a:pPr>
            <a:r>
              <a:rPr lang="zh-CN" altLang="en-US" sz="1800" b="1" dirty="0">
                <a:ea typeface="楷体_GB2312" pitchFamily="49" charset="-122"/>
              </a:rPr>
              <a:t>对于一切合法的输入数据都能产生满足要求的结果。</a:t>
            </a:r>
            <a:endParaRPr lang="zh-CN" altLang="en-US" sz="1800" b="1" dirty="0">
              <a:solidFill>
                <a:srgbClr val="FF6600"/>
              </a:solidFill>
            </a:endParaRPr>
          </a:p>
          <a:p>
            <a:pPr marL="0" indent="0" eaLnBrk="1" hangingPunct="1">
              <a:spcBef>
                <a:spcPts val="600"/>
              </a:spcBef>
            </a:pPr>
            <a:r>
              <a:rPr lang="zh-CN" altLang="en-US" sz="2000" b="1" dirty="0">
                <a:solidFill>
                  <a:srgbClr val="FF0000"/>
                </a:solidFill>
                <a:ea typeface="楷体_GB2312" pitchFamily="49" charset="-122"/>
              </a:rPr>
              <a:t>可读性</a:t>
            </a:r>
            <a:r>
              <a:rPr lang="zh-CN" altLang="en-US" sz="2000" b="1" dirty="0">
                <a:ea typeface="楷体_GB2312" pitchFamily="49" charset="-122"/>
              </a:rPr>
              <a:t>：易于阅读和交流。 </a:t>
            </a:r>
            <a:r>
              <a:rPr lang="zh-CN" altLang="en-US" sz="2000" b="1" dirty="0"/>
              <a:t> </a:t>
            </a:r>
            <a:endParaRPr lang="zh-CN" altLang="en-US" sz="2000" b="1" dirty="0"/>
          </a:p>
          <a:p>
            <a:pPr marL="0" indent="0" eaLnBrk="1" hangingPunct="1">
              <a:spcBef>
                <a:spcPts val="600"/>
              </a:spcBef>
            </a:pPr>
            <a:r>
              <a:rPr lang="zh-CN" altLang="en-US" sz="2000" b="1" dirty="0">
                <a:solidFill>
                  <a:srgbClr val="FF0000"/>
                </a:solidFill>
                <a:ea typeface="楷体_GB2312" pitchFamily="49" charset="-122"/>
              </a:rPr>
              <a:t>健壮性</a:t>
            </a:r>
            <a:r>
              <a:rPr lang="zh-CN" altLang="en-US" sz="2000" b="1" dirty="0">
                <a:ea typeface="楷体_GB2312" pitchFamily="49" charset="-122"/>
              </a:rPr>
              <a:t>：</a:t>
            </a:r>
            <a:endParaRPr lang="zh-CN" altLang="en-US" sz="2000" b="1" dirty="0">
              <a:ea typeface="楷体_GB2312" pitchFamily="49" charset="-122"/>
            </a:endParaRPr>
          </a:p>
          <a:p>
            <a:pPr marL="762000" lvl="1" eaLnBrk="1" hangingPunct="1">
              <a:spcBef>
                <a:spcPts val="600"/>
              </a:spcBef>
            </a:pPr>
            <a:r>
              <a:rPr lang="zh-CN" altLang="en-US" sz="1800" b="1" dirty="0">
                <a:ea typeface="楷体_GB2312" pitchFamily="49" charset="-122"/>
              </a:rPr>
              <a:t>当输入数据非法时，算法能适当地作出反应或进行处理，保证不会产生莫名其妙的输出结果；</a:t>
            </a:r>
            <a:endParaRPr lang="zh-CN" altLang="en-US" sz="1800" b="1" dirty="0">
              <a:ea typeface="楷体_GB2312" pitchFamily="49" charset="-122"/>
            </a:endParaRPr>
          </a:p>
          <a:p>
            <a:pPr marL="762000" lvl="1" eaLnBrk="1" hangingPunct="1">
              <a:spcBef>
                <a:spcPts val="600"/>
              </a:spcBef>
            </a:pPr>
            <a:r>
              <a:rPr lang="zh-CN" altLang="en-US" sz="1800" b="1" dirty="0">
                <a:ea typeface="楷体_GB2312" pitchFamily="49" charset="-122"/>
              </a:rPr>
              <a:t>处理出错的方法是返回一个表示错误或错误性质的值，以便在更高的抽象层次上进行处理，不应中断程序的执行。</a:t>
            </a:r>
            <a:endParaRPr lang="zh-CN" altLang="en-US" sz="1800" b="1" dirty="0">
              <a:ea typeface="楷体_GB2312" pitchFamily="49" charset="-122"/>
            </a:endParaRPr>
          </a:p>
          <a:p>
            <a:pPr marL="0" indent="0" eaLnBrk="1" hangingPunct="1">
              <a:spcBef>
                <a:spcPts val="600"/>
              </a:spcBef>
            </a:pPr>
            <a:r>
              <a:rPr lang="zh-CN" altLang="en-US" sz="2000" b="1" dirty="0">
                <a:solidFill>
                  <a:srgbClr val="FF0000"/>
                </a:solidFill>
                <a:ea typeface="楷体_GB2312" pitchFamily="49" charset="-122"/>
              </a:rPr>
              <a:t>高效率和低存储量需求</a:t>
            </a:r>
            <a:r>
              <a:rPr lang="zh-CN" altLang="en-US" sz="2000" b="1" dirty="0">
                <a:ea typeface="楷体_GB2312" pitchFamily="49" charset="-122"/>
              </a:rPr>
              <a:t>：</a:t>
            </a:r>
            <a:endParaRPr lang="zh-CN" altLang="en-US" sz="2000" b="1" dirty="0">
              <a:ea typeface="楷体_GB2312" pitchFamily="49" charset="-122"/>
            </a:endParaRPr>
          </a:p>
          <a:p>
            <a:pPr marL="762000" lvl="1" eaLnBrk="1" hangingPunct="1">
              <a:spcBef>
                <a:spcPts val="600"/>
              </a:spcBef>
            </a:pPr>
            <a:r>
              <a:rPr lang="zh-CN" altLang="en-US" sz="1800" b="1" dirty="0">
                <a:solidFill>
                  <a:srgbClr val="3333FF"/>
                </a:solidFill>
                <a:ea typeface="楷体_GB2312" pitchFamily="49" charset="-122"/>
              </a:rPr>
              <a:t>效率</a:t>
            </a:r>
            <a:r>
              <a:rPr lang="zh-CN" altLang="en-US" sz="1800" b="1" dirty="0">
                <a:ea typeface="楷体_GB2312" pitchFamily="49" charset="-122"/>
              </a:rPr>
              <a:t>：算法执行的时间；</a:t>
            </a:r>
            <a:endParaRPr lang="zh-CN" altLang="en-US" sz="1800" b="1" dirty="0">
              <a:ea typeface="楷体_GB2312" pitchFamily="49" charset="-122"/>
            </a:endParaRPr>
          </a:p>
          <a:p>
            <a:pPr marL="762000" lvl="1" eaLnBrk="1" hangingPunct="1">
              <a:spcBef>
                <a:spcPts val="600"/>
              </a:spcBef>
            </a:pPr>
            <a:r>
              <a:rPr lang="zh-CN" altLang="en-US" sz="1800" b="1" dirty="0">
                <a:solidFill>
                  <a:srgbClr val="3333FF"/>
                </a:solidFill>
                <a:ea typeface="楷体_GB2312" pitchFamily="49" charset="-122"/>
              </a:rPr>
              <a:t>存储量</a:t>
            </a:r>
            <a:r>
              <a:rPr lang="zh-CN" altLang="en-US" sz="1800" b="1" dirty="0">
                <a:ea typeface="楷体_GB2312" pitchFamily="49" charset="-122"/>
              </a:rPr>
              <a:t>：算法执行过程中所需要的最大存储空间。</a:t>
            </a:r>
            <a:endParaRPr lang="zh-CN" altLang="en-US" sz="1800" b="1" dirty="0">
              <a:ea typeface="楷体_GB2312" pitchFamily="49" charset="-122"/>
            </a:endParaRPr>
          </a:p>
        </p:txBody>
      </p:sp>
      <p:sp>
        <p:nvSpPr>
          <p:cNvPr id="3" name="对话气泡: 圆角矩形 2"/>
          <p:cNvSpPr/>
          <p:nvPr/>
        </p:nvSpPr>
        <p:spPr bwMode="auto">
          <a:xfrm>
            <a:off x="3779912" y="5573236"/>
            <a:ext cx="2299420" cy="450692"/>
          </a:xfrm>
          <a:prstGeom prst="wedgeRoundRectCallout">
            <a:avLst>
              <a:gd name="adj1" fmla="val -76743"/>
              <a:gd name="adj2" fmla="val -38199"/>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spAutoFit/>
          </a:bodyPr>
          <a:lstStyle>
            <a:defPPr>
              <a:defRPr lang="zh-CN"/>
            </a:defPPr>
            <a:lvl1pPr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9pPr>
          </a:lstStyle>
          <a:p>
            <a:pPr eaLnBrk="1" hangingPunct="1">
              <a:spcBef>
                <a:spcPct val="50000"/>
              </a:spcBef>
            </a:pPr>
            <a:r>
              <a:rPr lang="zh-CN" altLang="en-US" sz="2000" dirty="0">
                <a:solidFill>
                  <a:schemeClr val="bg1"/>
                </a:solidFill>
              </a:rPr>
              <a:t>与问题的规模有关</a:t>
            </a:r>
            <a:endParaRPr lang="zh-CN" altLang="en-US" sz="2000" dirty="0">
              <a:solidFill>
                <a:schemeClr val="bg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1"/>
          <p:cNvSpPr>
            <a:spLocks noGrp="1"/>
          </p:cNvSpPr>
          <p:nvPr>
            <p:ph type="title"/>
          </p:nvPr>
        </p:nvSpPr>
        <p:spPr>
          <a:xfrm>
            <a:off x="1377950" y="476672"/>
            <a:ext cx="6088063" cy="617537"/>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算法和算法分析</a:t>
            </a:r>
            <a:endParaRPr lang="zh-CN" altLang="en-US" sz="2400" kern="1200" dirty="0">
              <a:latin typeface="+mj-lt"/>
              <a:ea typeface="等线" panose="02010600030101010101" pitchFamily="2" charset="-122"/>
              <a:cs typeface="+mj-cs"/>
            </a:endParaRPr>
          </a:p>
        </p:txBody>
      </p:sp>
      <p:sp>
        <p:nvSpPr>
          <p:cNvPr id="8909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4" name="Text Box 5"/>
          <p:cNvSpPr>
            <a:spLocks noGrp="1"/>
          </p:cNvSpPr>
          <p:nvPr>
            <p:ph idx="1"/>
          </p:nvPr>
        </p:nvSpPr>
        <p:spPr>
          <a:xfrm>
            <a:off x="684213" y="1339850"/>
            <a:ext cx="8208962" cy="4826000"/>
          </a:xfrm>
        </p:spPr>
        <p:txBody>
          <a:bodyPr vert="horz" wrap="square" lIns="91440" tIns="45720" rIns="91440" bIns="45720" anchor="t" anchorCtr="0"/>
          <a:lstStyle/>
          <a:p>
            <a:pPr eaLnBrk="1" hangingPunct="1">
              <a:lnSpc>
                <a:spcPct val="120000"/>
              </a:lnSpc>
            </a:pPr>
            <a:r>
              <a:rPr lang="zh-CN" altLang="en-US" dirty="0">
                <a:latin typeface="等线" panose="02010600030101010101" pitchFamily="2" charset="-122"/>
              </a:rPr>
              <a:t>对于同一个问题，可以有许多不同的算法。究竟如何来评价这些算法的优劣程度呢</a:t>
            </a:r>
            <a:r>
              <a:rPr lang="en-US" altLang="zh-CN" dirty="0">
                <a:latin typeface="等线" panose="02010600030101010101" pitchFamily="2" charset="-122"/>
              </a:rPr>
              <a:t>?</a:t>
            </a:r>
            <a:endParaRPr lang="en-US" altLang="zh-CN" dirty="0">
              <a:latin typeface="等线" panose="02010600030101010101" pitchFamily="2" charset="-122"/>
            </a:endParaRPr>
          </a:p>
          <a:p>
            <a:pPr marL="0" indent="0" eaLnBrk="1" hangingPunct="1">
              <a:lnSpc>
                <a:spcPct val="120000"/>
              </a:lnSpc>
              <a:buNone/>
            </a:pPr>
            <a:r>
              <a:rPr lang="en-US" altLang="zh-CN" dirty="0">
                <a:latin typeface="等线" panose="02010600030101010101" pitchFamily="2" charset="-122"/>
              </a:rPr>
              <a:t>                                                     </a:t>
            </a:r>
            <a:r>
              <a:rPr lang="en-US" altLang="zh-CN" dirty="0">
                <a:solidFill>
                  <a:srgbClr val="C00000"/>
                </a:solidFill>
                <a:latin typeface="等线" panose="02010600030101010101" pitchFamily="2" charset="-122"/>
              </a:rPr>
              <a:t>——</a:t>
            </a:r>
            <a:r>
              <a:rPr lang="zh-CN" altLang="en-US" dirty="0">
                <a:solidFill>
                  <a:srgbClr val="C00000"/>
                </a:solidFill>
                <a:latin typeface="等线" panose="02010600030101010101" pitchFamily="2" charset="-122"/>
              </a:rPr>
              <a:t>算法分析</a:t>
            </a:r>
            <a:endParaRPr lang="en-US" altLang="zh-CN" dirty="0">
              <a:solidFill>
                <a:srgbClr val="C00000"/>
              </a:solidFill>
              <a:latin typeface="等线" panose="02010600030101010101" pitchFamily="2" charset="-122"/>
            </a:endParaRPr>
          </a:p>
          <a:p>
            <a:pPr eaLnBrk="1" hangingPunct="1">
              <a:lnSpc>
                <a:spcPct val="120000"/>
              </a:lnSpc>
            </a:pPr>
            <a:r>
              <a:rPr lang="zh-CN" altLang="en-US" dirty="0">
                <a:latin typeface="等线" panose="02010600030101010101" pitchFamily="2" charset="-122"/>
              </a:rPr>
              <a:t>算法分析的目的是看算法实际是否可行，并在同一问题存在多的算法时可进行性能上的比较，以便从中挑选出比较优的算法。</a:t>
            </a:r>
            <a:endParaRPr lang="en-US" altLang="zh-CN" sz="2400" kern="1200" dirty="0">
              <a:latin typeface="等线" panose="02010600030101010101" pitchFamily="2" charset="-122"/>
              <a:ea typeface="等线" panose="02010600030101010101" pitchFamily="2" charset="-122"/>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1"/>
          <p:cNvSpPr>
            <a:spLocks noGrp="1"/>
          </p:cNvSpPr>
          <p:nvPr>
            <p:ph type="title"/>
          </p:nvPr>
        </p:nvSpPr>
        <p:spPr>
          <a:xfrm>
            <a:off x="1377950" y="476672"/>
            <a:ext cx="6088063" cy="617537"/>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算法和算法分析</a:t>
            </a:r>
            <a:endParaRPr lang="zh-CN" altLang="en-US" sz="2400" kern="1200" dirty="0">
              <a:latin typeface="+mj-lt"/>
              <a:ea typeface="等线" panose="02010600030101010101" pitchFamily="2" charset="-122"/>
              <a:cs typeface="+mj-cs"/>
            </a:endParaRPr>
          </a:p>
        </p:txBody>
      </p:sp>
      <p:sp>
        <p:nvSpPr>
          <p:cNvPr id="8909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4" name="Text Box 5"/>
          <p:cNvSpPr>
            <a:spLocks noGrp="1"/>
          </p:cNvSpPr>
          <p:nvPr>
            <p:ph idx="1"/>
          </p:nvPr>
        </p:nvSpPr>
        <p:spPr>
          <a:xfrm>
            <a:off x="684213" y="1339850"/>
            <a:ext cx="8208962" cy="4826000"/>
          </a:xfrm>
        </p:spPr>
        <p:txBody>
          <a:bodyPr vert="horz" wrap="square" lIns="91440" tIns="45720" rIns="91440" bIns="45720" anchor="t" anchorCtr="0"/>
          <a:lstStyle/>
          <a:p>
            <a:pPr eaLnBrk="1" hangingPunct="1">
              <a:lnSpc>
                <a:spcPct val="120000"/>
              </a:lnSpc>
            </a:pPr>
            <a:r>
              <a:rPr lang="zh-CN" altLang="en-US" dirty="0">
                <a:latin typeface="等线" panose="02010600030101010101" pitchFamily="2" charset="-122"/>
              </a:rPr>
              <a:t>一个好的算法首先要具备正确性，然后是健壮性，可读性，在几个方面都满足的情况下，主要考虑算法的效率，通过算法的效率高低来评判不同算法的优劣程度。</a:t>
            </a:r>
            <a:endParaRPr lang="en-US" altLang="zh-CN" dirty="0">
              <a:latin typeface="等线" panose="02010600030101010101" pitchFamily="2" charset="-122"/>
            </a:endParaRPr>
          </a:p>
          <a:p>
            <a:pPr eaLnBrk="1" hangingPunct="1">
              <a:lnSpc>
                <a:spcPct val="120000"/>
              </a:lnSpc>
            </a:pPr>
            <a:endParaRPr lang="en-US" altLang="zh-CN" dirty="0">
              <a:latin typeface="等线" panose="02010600030101010101" pitchFamily="2" charset="-122"/>
            </a:endParaRPr>
          </a:p>
          <a:p>
            <a:pPr eaLnBrk="1" hangingPunct="1">
              <a:lnSpc>
                <a:spcPct val="120000"/>
              </a:lnSpc>
            </a:pPr>
            <a:r>
              <a:rPr lang="zh-CN" altLang="en-US" dirty="0">
                <a:latin typeface="等线" panose="02010600030101010101" pitchFamily="2" charset="-122"/>
              </a:rPr>
              <a:t>算法效率以下两个方面来考虑：</a:t>
            </a:r>
            <a:endParaRPr lang="en-US" altLang="zh-CN" dirty="0">
              <a:latin typeface="等线" panose="02010600030101010101" pitchFamily="2" charset="-122"/>
            </a:endParaRPr>
          </a:p>
          <a:p>
            <a:pPr eaLnBrk="1" hangingPunct="1">
              <a:lnSpc>
                <a:spcPct val="120000"/>
              </a:lnSpc>
              <a:buFont typeface="Wingdings" panose="05000000000000000000" pitchFamily="2" charset="2"/>
              <a:buChar char="Ø"/>
            </a:pPr>
            <a:r>
              <a:rPr lang="en-US" altLang="zh-CN" dirty="0">
                <a:latin typeface="等线" panose="02010600030101010101" pitchFamily="2" charset="-122"/>
              </a:rPr>
              <a:t>1.</a:t>
            </a:r>
            <a:r>
              <a:rPr lang="zh-CN" altLang="en-US" dirty="0">
                <a:latin typeface="等线" panose="02010600030101010101" pitchFamily="2" charset="-122"/>
              </a:rPr>
              <a:t>时间效率</a:t>
            </a:r>
            <a:r>
              <a:rPr lang="en-US" altLang="zh-CN" dirty="0">
                <a:latin typeface="等线" panose="02010600030101010101" pitchFamily="2" charset="-122"/>
              </a:rPr>
              <a:t>:</a:t>
            </a:r>
            <a:r>
              <a:rPr lang="zh-CN" altLang="en-US" dirty="0">
                <a:latin typeface="等线" panose="02010600030101010101" pitchFamily="2" charset="-122"/>
              </a:rPr>
              <a:t>指的是算法所耗费的时间</a:t>
            </a:r>
            <a:endParaRPr lang="en-US" altLang="zh-CN" dirty="0">
              <a:latin typeface="等线" panose="02010600030101010101" pitchFamily="2" charset="-122"/>
            </a:endParaRPr>
          </a:p>
          <a:p>
            <a:pPr eaLnBrk="1" hangingPunct="1">
              <a:lnSpc>
                <a:spcPct val="120000"/>
              </a:lnSpc>
              <a:buFont typeface="Wingdings" panose="05000000000000000000" pitchFamily="2" charset="2"/>
              <a:buChar char="Ø"/>
            </a:pPr>
            <a:r>
              <a:rPr lang="en-US" altLang="zh-CN" dirty="0">
                <a:latin typeface="等线" panose="02010600030101010101" pitchFamily="2" charset="-122"/>
              </a:rPr>
              <a:t>2. </a:t>
            </a:r>
            <a:r>
              <a:rPr lang="zh-CN" altLang="en-US" dirty="0">
                <a:latin typeface="等线" panose="02010600030101010101" pitchFamily="2" charset="-122"/>
              </a:rPr>
              <a:t>空间效率</a:t>
            </a:r>
            <a:r>
              <a:rPr lang="en-US" altLang="zh-CN" dirty="0">
                <a:latin typeface="等线" panose="02010600030101010101" pitchFamily="2" charset="-122"/>
              </a:rPr>
              <a:t>:</a:t>
            </a:r>
            <a:r>
              <a:rPr lang="zh-CN" altLang="en-US" dirty="0">
                <a:latin typeface="等线" panose="02010600030101010101" pitchFamily="2" charset="-122"/>
              </a:rPr>
              <a:t>指的是算法执行过程中所耗费的存储空间</a:t>
            </a:r>
            <a:endParaRPr lang="en-US" altLang="zh-CN" dirty="0">
              <a:latin typeface="等线" panose="02010600030101010101" pitchFamily="2" charset="-122"/>
            </a:endParaRPr>
          </a:p>
          <a:p>
            <a:pPr eaLnBrk="1" hangingPunct="1">
              <a:lnSpc>
                <a:spcPct val="120000"/>
              </a:lnSpc>
              <a:buFont typeface="Wingdings" panose="05000000000000000000" pitchFamily="2" charset="2"/>
              <a:buChar char="Ø"/>
            </a:pPr>
            <a:endParaRPr lang="en-US" altLang="zh-CN" sz="2400" kern="1200" dirty="0">
              <a:latin typeface="等线" panose="02010600030101010101" pitchFamily="2" charset="-122"/>
              <a:ea typeface="等线" panose="02010600030101010101" pitchFamily="2" charset="-122"/>
              <a:cs typeface="+mn-cs"/>
            </a:endParaRPr>
          </a:p>
          <a:p>
            <a:pPr marL="0" indent="0" eaLnBrk="1" hangingPunct="1">
              <a:lnSpc>
                <a:spcPct val="120000"/>
              </a:lnSpc>
              <a:buNone/>
            </a:pPr>
            <a:r>
              <a:rPr lang="zh-CN" altLang="en-US" dirty="0">
                <a:latin typeface="等线" panose="02010600030101010101" pitchFamily="2" charset="-122"/>
              </a:rPr>
              <a:t>        </a:t>
            </a:r>
            <a:r>
              <a:rPr lang="zh-CN" altLang="en-US" sz="2800" dirty="0">
                <a:solidFill>
                  <a:srgbClr val="C00000"/>
                </a:solidFill>
                <a:latin typeface="等线" panose="02010600030101010101" pitchFamily="2" charset="-122"/>
              </a:rPr>
              <a:t>时间效率和空间效率有时候是矛盾的。</a:t>
            </a:r>
            <a:endParaRPr lang="en-US" altLang="zh-CN" sz="2400" kern="1200" dirty="0">
              <a:solidFill>
                <a:srgbClr val="C00000"/>
              </a:solidFill>
              <a:latin typeface="等线"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331913" y="695325"/>
            <a:ext cx="6985000" cy="914400"/>
          </a:xfrm>
        </p:spPr>
        <p:txBody>
          <a:bodyPr vert="horz" wrap="square" lIns="91440" tIns="45720" rIns="91440" bIns="45720" numCol="1" anchor="t" anchorCtr="0" compatLnSpc="1">
            <a:normAutofit fontScale="90000"/>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3100" b="1" i="0" u="none" strike="noStrike" kern="1200" cap="none" spc="0" normalizeH="0" baseline="0" noProof="0" dirty="0">
                <a:ln>
                  <a:noFill/>
                </a:ln>
                <a:solidFill>
                  <a:schemeClr val="tx1"/>
                </a:solidFill>
                <a:effectLst/>
                <a:uLnTx/>
                <a:uFillTx/>
                <a:latin typeface="+mj-lt"/>
                <a:ea typeface="等线" panose="02010600030101010101" pitchFamily="2" charset="-122"/>
                <a:cs typeface="+mj-cs"/>
              </a:rPr>
              <a:t>算法和算法分析：</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j-cs"/>
              </a:rPr>
              <a:t>算法时间效率的度量方法</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j-cs"/>
            </a:endParaRPr>
          </a:p>
        </p:txBody>
      </p:sp>
      <p:sp>
        <p:nvSpPr>
          <p:cNvPr id="58371" name="Rectangle 3"/>
          <p:cNvSpPr>
            <a:spLocks noGrp="1"/>
          </p:cNvSpPr>
          <p:nvPr>
            <p:ph idx="1"/>
          </p:nvPr>
        </p:nvSpPr>
        <p:spPr>
          <a:xfrm>
            <a:off x="611188" y="1341438"/>
            <a:ext cx="8305800" cy="5429250"/>
          </a:xfrm>
        </p:spPr>
        <p:txBody>
          <a:bodyPr vert="horz" wrap="square" lIns="91440" tIns="45720" rIns="91440" bIns="45720" anchor="t" anchorCtr="0"/>
          <a:lstStyle/>
          <a:p>
            <a:pPr marL="0" indent="0" eaLnBrk="1" hangingPunct="1">
              <a:lnSpc>
                <a:spcPct val="80000"/>
              </a:lnSpc>
              <a:buNone/>
            </a:pPr>
            <a:r>
              <a:rPr lang="zh-CN" altLang="en-US" kern="1200" dirty="0">
                <a:latin typeface="+mn-lt"/>
                <a:ea typeface="等线" panose="02010600030101010101" pitchFamily="2" charset="-122"/>
                <a:cs typeface="+mn-cs"/>
              </a:rPr>
              <a:t>时间效率的度量：</a:t>
            </a:r>
            <a:r>
              <a:rPr lang="zh-CN" altLang="en-US" dirty="0"/>
              <a:t>依据该算法编制的程序在计算机上执行所消耗的时间。</a:t>
            </a:r>
            <a:endParaRPr lang="zh-CN" altLang="en-US" dirty="0"/>
          </a:p>
          <a:p>
            <a:pPr marL="0" indent="0" defTabSz="457200" eaLnBrk="1" hangingPunct="1">
              <a:lnSpc>
                <a:spcPct val="80000"/>
              </a:lnSpc>
            </a:pPr>
            <a:r>
              <a:rPr lang="zh-CN" altLang="en-US" kern="1200" dirty="0">
                <a:latin typeface="等线" panose="02010600030101010101" pitchFamily="2" charset="-122"/>
                <a:ea typeface="等线" panose="02010600030101010101" pitchFamily="2" charset="-122"/>
                <a:cs typeface="+mn-cs"/>
              </a:rPr>
              <a:t>事后统计：用计时功能统计算法转换成的程序的运行时间。</a:t>
            </a:r>
            <a:endParaRPr lang="zh-CN" altLang="en-US" kern="1200" dirty="0">
              <a:latin typeface="等线" panose="02010600030101010101" pitchFamily="2" charset="-122"/>
              <a:ea typeface="等线" panose="02010600030101010101" pitchFamily="2" charset="-122"/>
              <a:cs typeface="+mn-cs"/>
            </a:endParaRPr>
          </a:p>
          <a:p>
            <a:pPr marL="179705" lvl="1" indent="0" defTabSz="457200" eaLnBrk="1" hangingPunct="1">
              <a:lnSpc>
                <a:spcPct val="80000"/>
              </a:lnSpc>
            </a:pPr>
            <a:r>
              <a:rPr lang="zh-CN" altLang="en-US" sz="2200" kern="1200" dirty="0">
                <a:latin typeface="等线" panose="02010600030101010101" pitchFamily="2" charset="-122"/>
                <a:ea typeface="等线" panose="02010600030101010101" pitchFamily="2" charset="-122"/>
                <a:cs typeface="+mn-cs"/>
              </a:rPr>
              <a:t>缺陷：要运行算法对应的程序</a:t>
            </a:r>
            <a:endParaRPr lang="zh-CN" altLang="en-US" sz="2200" kern="1200" dirty="0">
              <a:latin typeface="等线" panose="02010600030101010101" pitchFamily="2" charset="-122"/>
              <a:ea typeface="等线" panose="02010600030101010101" pitchFamily="2" charset="-122"/>
              <a:cs typeface="+mn-cs"/>
            </a:endParaRPr>
          </a:p>
          <a:p>
            <a:pPr marL="179705" lvl="1" indent="0" defTabSz="457200" eaLnBrk="1" hangingPunct="1">
              <a:lnSpc>
                <a:spcPct val="80000"/>
              </a:lnSpc>
              <a:buFont typeface="Wingdings" panose="05000000000000000000" pitchFamily="2" charset="2"/>
              <a:buNone/>
            </a:pPr>
            <a:r>
              <a:rPr lang="zh-CN" altLang="en-US" sz="2200" kern="1200" dirty="0">
                <a:latin typeface="等线" panose="02010600030101010101" pitchFamily="2" charset="-122"/>
                <a:ea typeface="等线" panose="02010600030101010101" pitchFamily="2" charset="-122"/>
                <a:cs typeface="+mn-cs"/>
              </a:rPr>
              <a:t>              时间统计结果依赖于计算机软、硬件环境</a:t>
            </a:r>
            <a:endParaRPr lang="en-US" altLang="zh-CN" sz="2200" kern="1200" dirty="0">
              <a:latin typeface="等线" panose="02010600030101010101" pitchFamily="2" charset="-122"/>
              <a:ea typeface="等线" panose="02010600030101010101" pitchFamily="2" charset="-122"/>
              <a:cs typeface="+mn-cs"/>
            </a:endParaRPr>
          </a:p>
          <a:p>
            <a:pPr marL="179705" lvl="1" indent="0" defTabSz="457200" eaLnBrk="1" hangingPunct="1">
              <a:lnSpc>
                <a:spcPct val="80000"/>
              </a:lnSpc>
              <a:buFont typeface="Wingdings" panose="05000000000000000000" pitchFamily="2" charset="2"/>
              <a:buNone/>
            </a:pPr>
            <a:endParaRPr lang="zh-CN" altLang="en-US" kern="1200" dirty="0">
              <a:solidFill>
                <a:schemeClr val="tx2"/>
              </a:solidFill>
              <a:latin typeface="等线" panose="02010600030101010101" pitchFamily="2" charset="-122"/>
              <a:ea typeface="等线" panose="02010600030101010101" pitchFamily="2" charset="-122"/>
              <a:cs typeface="+mn-cs"/>
            </a:endParaRPr>
          </a:p>
        </p:txBody>
      </p:sp>
      <p:sp>
        <p:nvSpPr>
          <p:cNvPr id="90116"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45061" name="Rectangle 4"/>
          <p:cNvSpPr/>
          <p:nvPr/>
        </p:nvSpPr>
        <p:spPr>
          <a:xfrm>
            <a:off x="4310728" y="3356992"/>
            <a:ext cx="4572000" cy="2678113"/>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CC0000"/>
                </a:solidFill>
                <a:latin typeface="Comic Sans MS" panose="030F0702030302020204" pitchFamily="66" charset="0"/>
              </a:rPr>
              <a:t>#include &lt;time.h&gt;</a:t>
            </a:r>
            <a:endParaRPr lang="en-US" altLang="zh-CN" sz="2400" b="1" dirty="0">
              <a:solidFill>
                <a:srgbClr val="CC0000"/>
              </a:solidFill>
              <a:latin typeface="Comic Sans MS" panose="030F0702030302020204" pitchFamily="66" charset="0"/>
            </a:endParaRPr>
          </a:p>
          <a:p>
            <a:pPr marL="0" lvl="0" indent="0" defTabSz="914400" eaLnBrk="1" hangingPunct="1">
              <a:spcBef>
                <a:spcPct val="0"/>
              </a:spcBef>
              <a:buClrTx/>
              <a:buFontTx/>
              <a:buNone/>
            </a:pPr>
            <a:r>
              <a:rPr lang="en-US" altLang="zh-CN" sz="2400" b="1" dirty="0">
                <a:solidFill>
                  <a:srgbClr val="CC0000"/>
                </a:solidFill>
                <a:latin typeface="Comic Sans MS" panose="030F0702030302020204" pitchFamily="66" charset="0"/>
              </a:rPr>
              <a:t>clock_t</a:t>
            </a:r>
            <a:r>
              <a:rPr lang="en-US" altLang="zh-CN" sz="2400" dirty="0">
                <a:solidFill>
                  <a:srgbClr val="CC0000"/>
                </a:solidFill>
                <a:latin typeface="Comic Sans MS" panose="030F0702030302020204" pitchFamily="66" charset="0"/>
              </a:rPr>
              <a:t> start, stop</a:t>
            </a:r>
            <a:r>
              <a:rPr lang="en-US" altLang="zh-CN" sz="2400" b="1" dirty="0">
                <a:solidFill>
                  <a:srgbClr val="CC0000"/>
                </a:solidFill>
                <a:latin typeface="Comic Sans MS" panose="030F0702030302020204" pitchFamily="66" charset="0"/>
              </a:rPr>
              <a:t>;</a:t>
            </a:r>
            <a:endParaRPr lang="en-US" altLang="zh-CN" sz="2400" b="1" dirty="0">
              <a:solidFill>
                <a:srgbClr val="CC0000"/>
              </a:solidFill>
              <a:latin typeface="Comic Sans MS" panose="030F0702030302020204" pitchFamily="66" charset="0"/>
            </a:endParaRPr>
          </a:p>
          <a:p>
            <a:pPr marL="0" lvl="0" indent="0" defTabSz="914400" eaLnBrk="1" hangingPunct="1">
              <a:spcBef>
                <a:spcPct val="0"/>
              </a:spcBef>
              <a:buClrTx/>
              <a:buFontTx/>
              <a:buNone/>
            </a:pPr>
            <a:r>
              <a:rPr lang="en-US" altLang="zh-CN" sz="2400" dirty="0">
                <a:solidFill>
                  <a:srgbClr val="CC0000"/>
                </a:solidFill>
                <a:latin typeface="Comic Sans MS" panose="030F0702030302020204" pitchFamily="66" charset="0"/>
              </a:rPr>
              <a:t>start=clock();</a:t>
            </a:r>
            <a:r>
              <a:rPr lang="en-US" altLang="zh-CN" sz="2400" b="1" dirty="0">
                <a:solidFill>
                  <a:srgbClr val="CC0000"/>
                </a:solidFill>
                <a:latin typeface="Comic Sans MS" panose="030F0702030302020204" pitchFamily="66" charset="0"/>
              </a:rPr>
              <a:t>	</a:t>
            </a:r>
            <a:endParaRPr lang="en-US" altLang="zh-CN" sz="2400" b="1" dirty="0">
              <a:solidFill>
                <a:srgbClr val="CC0000"/>
              </a:solidFill>
              <a:latin typeface="Comic Sans MS" panose="030F0702030302020204" pitchFamily="66" charset="0"/>
            </a:endParaRPr>
          </a:p>
          <a:p>
            <a:pPr marL="0" lvl="0" indent="0" defTabSz="914400" eaLnBrk="1" hangingPunct="1">
              <a:spcBef>
                <a:spcPct val="0"/>
              </a:spcBef>
              <a:buClrTx/>
              <a:buFontTx/>
              <a:buNone/>
            </a:pPr>
            <a:r>
              <a:rPr lang="en-US" altLang="zh-CN" sz="2400" b="1" dirty="0">
                <a:solidFill>
                  <a:srgbClr val="CC0000"/>
                </a:solidFill>
                <a:latin typeface="Comic Sans MS" panose="030F0702030302020204" pitchFamily="66" charset="0"/>
              </a:rPr>
              <a:t>……</a:t>
            </a:r>
            <a:endParaRPr lang="en-US" altLang="zh-CN" sz="2400" b="1" dirty="0">
              <a:solidFill>
                <a:srgbClr val="CC0000"/>
              </a:solidFill>
              <a:latin typeface="Comic Sans MS" panose="030F0702030302020204" pitchFamily="66" charset="0"/>
            </a:endParaRPr>
          </a:p>
          <a:p>
            <a:pPr marL="0" lvl="0" indent="0" defTabSz="914400" eaLnBrk="1" hangingPunct="1">
              <a:spcBef>
                <a:spcPct val="0"/>
              </a:spcBef>
              <a:buClrTx/>
              <a:buFontTx/>
              <a:buNone/>
            </a:pPr>
            <a:r>
              <a:rPr lang="en-US" altLang="zh-CN" sz="2400" dirty="0">
                <a:solidFill>
                  <a:srgbClr val="CC0000"/>
                </a:solidFill>
                <a:latin typeface="Comic Sans MS" panose="030F0702030302020204" pitchFamily="66" charset="0"/>
              </a:rPr>
              <a:t>stop=clock(); </a:t>
            </a:r>
            <a:r>
              <a:rPr lang="en-US" altLang="zh-CN" sz="2400" b="1" dirty="0">
                <a:solidFill>
                  <a:srgbClr val="CC0000"/>
                </a:solidFill>
                <a:latin typeface="Comic Sans MS" panose="030F0702030302020204" pitchFamily="66" charset="0"/>
              </a:rPr>
              <a:t>		</a:t>
            </a:r>
            <a:endParaRPr lang="en-US" altLang="zh-CN" sz="2400" b="1" dirty="0">
              <a:solidFill>
                <a:srgbClr val="CC0000"/>
              </a:solidFill>
              <a:latin typeface="Comic Sans MS" panose="030F0702030302020204" pitchFamily="66" charset="0"/>
            </a:endParaRPr>
          </a:p>
          <a:p>
            <a:pPr marL="0" lvl="0" indent="0" defTabSz="914400" eaLnBrk="1" hangingPunct="1">
              <a:spcBef>
                <a:spcPct val="0"/>
              </a:spcBef>
              <a:buClrTx/>
              <a:buFontTx/>
              <a:buNone/>
            </a:pPr>
            <a:r>
              <a:rPr lang="en-US" altLang="zh-CN" sz="2400" b="1" dirty="0">
                <a:solidFill>
                  <a:srgbClr val="CC0000"/>
                </a:solidFill>
                <a:latin typeface="Comic Sans MS" panose="030F0702030302020204" pitchFamily="66" charset="0"/>
              </a:rPr>
              <a:t>double </a:t>
            </a:r>
            <a:r>
              <a:rPr lang="en-US" altLang="zh-CN" sz="2400" dirty="0">
                <a:solidFill>
                  <a:srgbClr val="CC0000"/>
                </a:solidFill>
                <a:latin typeface="Comic Sans MS" panose="030F0702030302020204" pitchFamily="66" charset="0"/>
              </a:rPr>
              <a:t>runTime = stop - start</a:t>
            </a:r>
            <a:r>
              <a:rPr lang="en-US" altLang="zh-CN" sz="2400" b="1" dirty="0">
                <a:solidFill>
                  <a:srgbClr val="CC0000"/>
                </a:solidFill>
                <a:latin typeface="Comic Sans MS" panose="030F0702030302020204" pitchFamily="66" charset="0"/>
              </a:rPr>
              <a:t>;</a:t>
            </a:r>
            <a:endParaRPr lang="en-US" altLang="zh-CN" sz="2400" b="1" dirty="0">
              <a:solidFill>
                <a:srgbClr val="CC0000"/>
              </a:solidFill>
              <a:latin typeface="Comic Sans MS" panose="030F0702030302020204" pitchFamily="66" charset="0"/>
            </a:endParaRPr>
          </a:p>
          <a:p>
            <a:pPr marL="0" lvl="0" indent="0" defTabSz="914400" eaLnBrk="1" hangingPunct="1">
              <a:spcBef>
                <a:spcPct val="0"/>
              </a:spcBef>
              <a:buClrTx/>
              <a:buFontTx/>
              <a:buNone/>
            </a:pPr>
            <a:r>
              <a:rPr lang="en-US" altLang="zh-CN" sz="2400" dirty="0">
                <a:solidFill>
                  <a:srgbClr val="CC0000"/>
                </a:solidFill>
                <a:latin typeface="Comic Sans MS" panose="030F0702030302020204" pitchFamily="66" charset="0"/>
              </a:rPr>
              <a:t>printf(“%f”,runTime);</a:t>
            </a:r>
            <a:endParaRPr lang="en-US" altLang="zh-CN" sz="2400" b="1" dirty="0">
              <a:solidFill>
                <a:srgbClr val="CC0000"/>
              </a:solidFill>
              <a:latin typeface="Comic Sans MS" panose="030F0702030302020204"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371">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50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1"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331913" y="695325"/>
            <a:ext cx="6985000" cy="914400"/>
          </a:xfrm>
        </p:spPr>
        <p:txBody>
          <a:bodyPr vert="horz" wrap="square" lIns="91440" tIns="45720" rIns="91440" bIns="45720" numCol="1" anchor="t" anchorCtr="0" compatLnSpc="1">
            <a:normAutofit fontScale="90000"/>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3100" b="1" i="0" u="none" strike="noStrike" kern="1200" cap="none" spc="0" normalizeH="0" baseline="0" noProof="0" dirty="0">
                <a:ln>
                  <a:noFill/>
                </a:ln>
                <a:solidFill>
                  <a:schemeClr val="tx1"/>
                </a:solidFill>
                <a:effectLst/>
                <a:uLnTx/>
                <a:uFillTx/>
                <a:latin typeface="+mj-lt"/>
                <a:ea typeface="等线" panose="02010600030101010101" pitchFamily="2" charset="-122"/>
                <a:cs typeface="+mj-cs"/>
              </a:rPr>
              <a:t>算法和算法分析：</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j-cs"/>
              </a:rPr>
              <a:t>算法时间效率的度量方法</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j-cs"/>
            </a:endParaRPr>
          </a:p>
        </p:txBody>
      </p:sp>
      <p:sp>
        <p:nvSpPr>
          <p:cNvPr id="91140"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2" name="圆角矩形标注 8"/>
          <p:cNvSpPr>
            <a:spLocks noChangeArrowheads="1"/>
          </p:cNvSpPr>
          <p:nvPr/>
        </p:nvSpPr>
        <p:spPr bwMode="auto">
          <a:xfrm>
            <a:off x="3995936" y="3786187"/>
            <a:ext cx="4843463" cy="3071813"/>
          </a:xfrm>
          <a:prstGeom prst="wedgeRoundRectCallout">
            <a:avLst>
              <a:gd name="adj1" fmla="val -81818"/>
              <a:gd name="adj2" fmla="val -82522"/>
              <a:gd name="adj3" fmla="val 16667"/>
            </a:avLst>
          </a:prstGeom>
          <a:solidFill>
            <a:schemeClr val="accent5">
              <a:lumMod val="75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越大算法的执行时间越长</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排序：</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为记录数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矩阵：</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为矩阵的阶数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多项式：</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为多项式的项数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集合：</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为元素个数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树：</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为树的结点个数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图：</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为图的顶点数或边数</a:t>
            </a:r>
            <a:endPar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endParaRPr>
          </a:p>
        </p:txBody>
      </p:sp>
      <p:sp>
        <p:nvSpPr>
          <p:cNvPr id="6" name="Rectangle 3"/>
          <p:cNvSpPr>
            <a:spLocks noGrp="1"/>
          </p:cNvSpPr>
          <p:nvPr>
            <p:ph idx="1"/>
          </p:nvPr>
        </p:nvSpPr>
        <p:spPr>
          <a:xfrm>
            <a:off x="611188" y="1341438"/>
            <a:ext cx="8305800" cy="5429250"/>
          </a:xfrm>
        </p:spPr>
        <p:txBody>
          <a:bodyPr vert="horz" wrap="square" lIns="91440" tIns="45720" rIns="91440" bIns="45720" anchor="t" anchorCtr="0"/>
          <a:lstStyle/>
          <a:p>
            <a:pPr marL="0" indent="0" eaLnBrk="1" hangingPunct="1">
              <a:lnSpc>
                <a:spcPct val="80000"/>
              </a:lnSpc>
            </a:pPr>
            <a:r>
              <a:rPr lang="zh-CN" altLang="en-US" dirty="0">
                <a:latin typeface="等线" panose="02010600030101010101" pitchFamily="2" charset="-122"/>
              </a:rPr>
              <a:t>事前分析方法：对算法所消耗资源的一种估算方法</a:t>
            </a:r>
            <a:endParaRPr lang="en-US" altLang="zh-CN" dirty="0">
              <a:latin typeface="等线" panose="02010600030101010101" pitchFamily="2" charset="-122"/>
            </a:endParaRPr>
          </a:p>
          <a:p>
            <a:pPr marL="0" indent="0" eaLnBrk="1" hangingPunct="1">
              <a:lnSpc>
                <a:spcPct val="80000"/>
              </a:lnSpc>
            </a:pPr>
            <a:r>
              <a:rPr lang="zh-CN" altLang="en-US" dirty="0">
                <a:latin typeface="Times New Roman" panose="02020603050405020304" pitchFamily="18" charset="0"/>
                <a:ea typeface="楷体_GB2312"/>
              </a:rPr>
              <a:t>和算法执行时间相关的因素有：</a:t>
            </a:r>
            <a:endParaRPr lang="zh-CN" altLang="en-US" kern="1200" dirty="0">
              <a:latin typeface="等线" panose="02010600030101010101" pitchFamily="2" charset="-122"/>
              <a:ea typeface="等线" panose="02010600030101010101" pitchFamily="2" charset="-122"/>
              <a:cs typeface="+mn-cs"/>
            </a:endParaRPr>
          </a:p>
          <a:p>
            <a:pPr marL="179705" lvl="1" indent="0" eaLnBrk="1" hangingPunct="1">
              <a:spcBef>
                <a:spcPts val="600"/>
              </a:spcBef>
              <a:defRPr/>
            </a:pPr>
            <a:r>
              <a:rPr lang="zh-CN" altLang="en-US" dirty="0">
                <a:latin typeface="Times New Roman" panose="02020603050405020304" pitchFamily="18" charset="0"/>
                <a:ea typeface="楷体_GB2312"/>
              </a:rPr>
              <a:t> 算法采用的策略</a:t>
            </a:r>
            <a:endParaRPr lang="zh-CN" altLang="en-US" dirty="0">
              <a:latin typeface="Times New Roman" panose="02020603050405020304" pitchFamily="18" charset="0"/>
              <a:ea typeface="楷体_GB2312"/>
            </a:endParaRPr>
          </a:p>
          <a:p>
            <a:pPr marL="179705" lvl="1" indent="0" eaLnBrk="1" hangingPunct="1">
              <a:spcBef>
                <a:spcPts val="600"/>
              </a:spcBef>
              <a:defRPr/>
            </a:pPr>
            <a:r>
              <a:rPr lang="zh-CN" altLang="en-US" dirty="0">
                <a:latin typeface="Times New Roman" panose="02020603050405020304" pitchFamily="18" charset="0"/>
                <a:ea typeface="楷体_GB2312"/>
              </a:rPr>
              <a:t> 问题的规模</a:t>
            </a:r>
            <a:endParaRPr lang="zh-CN" altLang="en-US" dirty="0">
              <a:latin typeface="Times New Roman" panose="02020603050405020304" pitchFamily="18" charset="0"/>
              <a:ea typeface="楷体_GB2312"/>
            </a:endParaRPr>
          </a:p>
          <a:p>
            <a:pPr marL="179705" lvl="1" indent="0" eaLnBrk="1" hangingPunct="1">
              <a:spcBef>
                <a:spcPts val="600"/>
              </a:spcBef>
              <a:defRPr/>
            </a:pPr>
            <a:r>
              <a:rPr lang="zh-CN" altLang="en-US" dirty="0">
                <a:latin typeface="Times New Roman" panose="02020603050405020304" pitchFamily="18" charset="0"/>
                <a:ea typeface="楷体_GB2312"/>
              </a:rPr>
              <a:t> 书写程序的语言</a:t>
            </a:r>
            <a:endParaRPr lang="zh-CN" altLang="en-US" dirty="0">
              <a:latin typeface="Times New Roman" panose="02020603050405020304" pitchFamily="18" charset="0"/>
              <a:ea typeface="楷体_GB2312"/>
            </a:endParaRPr>
          </a:p>
          <a:p>
            <a:pPr marL="179705" lvl="1" indent="0" eaLnBrk="1" hangingPunct="1">
              <a:spcBef>
                <a:spcPts val="600"/>
              </a:spcBef>
              <a:defRPr/>
            </a:pPr>
            <a:r>
              <a:rPr lang="zh-CN" altLang="en-US" dirty="0">
                <a:latin typeface="Times New Roman" panose="02020603050405020304" pitchFamily="18" charset="0"/>
                <a:ea typeface="楷体_GB2312"/>
              </a:rPr>
              <a:t> 编译器产生的机器代码的质量</a:t>
            </a:r>
            <a:endParaRPr lang="zh-CN" altLang="en-US" dirty="0">
              <a:latin typeface="Times New Roman" panose="02020603050405020304" pitchFamily="18" charset="0"/>
              <a:ea typeface="楷体_GB2312"/>
            </a:endParaRPr>
          </a:p>
          <a:p>
            <a:pPr marL="179705" lvl="1" indent="0" eaLnBrk="1" hangingPunct="1">
              <a:spcBef>
                <a:spcPts val="600"/>
              </a:spcBef>
              <a:defRPr/>
            </a:pPr>
            <a:r>
              <a:rPr lang="zh-CN" altLang="en-US" dirty="0">
                <a:latin typeface="Times New Roman" panose="02020603050405020304" pitchFamily="18" charset="0"/>
                <a:ea typeface="楷体_GB2312"/>
              </a:rPr>
              <a:t> 计算机执行指令的速度</a:t>
            </a:r>
            <a:endParaRPr lang="zh-CN" altLang="en-US" dirty="0">
              <a:latin typeface="Times New Roman" panose="02020603050405020304" pitchFamily="18" charset="0"/>
              <a:ea typeface="楷体_GB2312"/>
            </a:endParaRPr>
          </a:p>
          <a:p>
            <a:pPr marL="179705" lvl="1" indent="0" defTabSz="457200" eaLnBrk="1" hangingPunct="1">
              <a:lnSpc>
                <a:spcPct val="80000"/>
              </a:lnSpc>
              <a:buFont typeface="Wingdings" panose="05000000000000000000" pitchFamily="2" charset="2"/>
              <a:buNone/>
            </a:pPr>
            <a:endParaRPr lang="zh-CN" altLang="en-US" kern="1200" dirty="0">
              <a:solidFill>
                <a:schemeClr val="tx2"/>
              </a:solidFill>
              <a:latin typeface="等线" panose="02010600030101010101" pitchFamily="2" charset="-122"/>
              <a:ea typeface="等线"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331913" y="695325"/>
            <a:ext cx="6985000" cy="914400"/>
          </a:xfrm>
        </p:spPr>
        <p:txBody>
          <a:bodyPr vert="horz" wrap="square" lIns="91440" tIns="45720" rIns="91440" bIns="45720" numCol="1" anchor="t" anchorCtr="0" compatLnSpc="1">
            <a:normAutofit fontScale="90000"/>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3100" b="1" i="0" u="none" strike="noStrike" kern="1200" cap="none" spc="0" normalizeH="0" baseline="0" noProof="0" dirty="0">
                <a:ln>
                  <a:noFill/>
                </a:ln>
                <a:solidFill>
                  <a:schemeClr val="tx1"/>
                </a:solidFill>
                <a:effectLst/>
                <a:uLnTx/>
                <a:uFillTx/>
                <a:latin typeface="+mj-lt"/>
                <a:ea typeface="等线" panose="02010600030101010101" pitchFamily="2" charset="-122"/>
                <a:cs typeface="+mj-cs"/>
              </a:rPr>
              <a:t>算法和算法分析：</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j-cs"/>
              </a:rPr>
              <a:t>算法时间效率的度量方法</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j-cs"/>
            </a:endParaRPr>
          </a:p>
        </p:txBody>
      </p:sp>
      <p:sp>
        <p:nvSpPr>
          <p:cNvPr id="91140"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6" name="Rectangle 3"/>
          <p:cNvSpPr>
            <a:spLocks noGrp="1"/>
          </p:cNvSpPr>
          <p:nvPr>
            <p:ph idx="1"/>
          </p:nvPr>
        </p:nvSpPr>
        <p:spPr>
          <a:xfrm>
            <a:off x="611188" y="1341438"/>
            <a:ext cx="8305800" cy="3455714"/>
          </a:xfrm>
        </p:spPr>
        <p:txBody>
          <a:bodyPr vert="horz" wrap="square" lIns="91440" tIns="45720" rIns="91440" bIns="45720" anchor="t" anchorCtr="0"/>
          <a:lstStyle/>
          <a:p>
            <a:pPr marL="0" indent="0" eaLnBrk="1" hangingPunct="1">
              <a:lnSpc>
                <a:spcPct val="80000"/>
              </a:lnSpc>
              <a:buNone/>
            </a:pPr>
            <a:r>
              <a:rPr lang="zh-CN" altLang="en-US" sz="2800" dirty="0">
                <a:latin typeface="等线" panose="02010600030101010101" pitchFamily="2" charset="-122"/>
              </a:rPr>
              <a:t>事前分析方法</a:t>
            </a:r>
            <a:endParaRPr lang="en-US" altLang="zh-CN" sz="2800" dirty="0">
              <a:latin typeface="等线" panose="02010600030101010101" pitchFamily="2" charset="-122"/>
            </a:endParaRPr>
          </a:p>
          <a:p>
            <a:pPr marL="0" indent="0" eaLnBrk="1" hangingPunct="1">
              <a:lnSpc>
                <a:spcPct val="80000"/>
              </a:lnSpc>
            </a:pPr>
            <a:r>
              <a:rPr lang="zh-CN" altLang="en-US" dirty="0">
                <a:latin typeface="等线" panose="02010600030101010101" pitchFamily="2" charset="-122"/>
              </a:rPr>
              <a:t>一个算法的运行时间是指一个算法在计算机上运行所耗费的时间，大致可以等于计算机执行一种简单的操作</a:t>
            </a:r>
            <a:r>
              <a:rPr lang="en-US" altLang="zh-CN" dirty="0">
                <a:latin typeface="等线" panose="02010600030101010101" pitchFamily="2" charset="-122"/>
              </a:rPr>
              <a:t>(</a:t>
            </a:r>
            <a:r>
              <a:rPr lang="zh-CN" altLang="en-US" dirty="0">
                <a:latin typeface="等线" panose="02010600030101010101" pitchFamily="2" charset="-122"/>
              </a:rPr>
              <a:t>如赋值、比较、移动等</a:t>
            </a:r>
            <a:r>
              <a:rPr lang="en-US" altLang="zh-CN" dirty="0">
                <a:latin typeface="等线" panose="02010600030101010101" pitchFamily="2" charset="-122"/>
              </a:rPr>
              <a:t>)</a:t>
            </a:r>
            <a:r>
              <a:rPr lang="zh-CN" altLang="en-US" dirty="0">
                <a:latin typeface="等线" panose="02010600030101010101" pitchFamily="2" charset="-122"/>
              </a:rPr>
              <a:t>所需的时间与算法中进行的简单操作次数乘积。</a:t>
            </a:r>
            <a:endParaRPr lang="en-US" altLang="zh-CN" dirty="0">
              <a:latin typeface="等线" panose="02010600030101010101" pitchFamily="2" charset="-122"/>
            </a:endParaRPr>
          </a:p>
          <a:p>
            <a:pPr marL="0" indent="0" eaLnBrk="1" hangingPunct="1">
              <a:lnSpc>
                <a:spcPct val="80000"/>
              </a:lnSpc>
              <a:buNone/>
            </a:pPr>
            <a:r>
              <a:rPr lang="zh-CN" altLang="en-US" dirty="0">
                <a:latin typeface="等线" panose="02010600030101010101" pitchFamily="2" charset="-122"/>
              </a:rPr>
              <a:t>  算法运行时间</a:t>
            </a:r>
            <a:r>
              <a:rPr lang="en-US" altLang="zh-CN" dirty="0">
                <a:latin typeface="等线" panose="02010600030101010101" pitchFamily="2" charset="-122"/>
              </a:rPr>
              <a:t>=</a:t>
            </a:r>
            <a:r>
              <a:rPr lang="zh-CN" altLang="en-US" dirty="0">
                <a:latin typeface="等线" panose="02010600030101010101" pitchFamily="2" charset="-122"/>
              </a:rPr>
              <a:t>一个简单操作所需的时间</a:t>
            </a:r>
            <a:r>
              <a:rPr lang="en-US" altLang="zh-CN" dirty="0">
                <a:latin typeface="等线" panose="02010600030101010101" pitchFamily="2" charset="-122"/>
              </a:rPr>
              <a:t>x</a:t>
            </a:r>
            <a:r>
              <a:rPr lang="zh-CN" altLang="en-US" dirty="0">
                <a:latin typeface="等线" panose="02010600030101010101" pitchFamily="2" charset="-122"/>
              </a:rPr>
              <a:t>简单操作次数</a:t>
            </a:r>
            <a:endParaRPr lang="en-US" altLang="zh-CN" dirty="0">
              <a:latin typeface="等线" panose="02010600030101010101" pitchFamily="2" charset="-122"/>
            </a:endParaRPr>
          </a:p>
          <a:p>
            <a:pPr marL="0" indent="0" eaLnBrk="1" hangingPunct="1">
              <a:lnSpc>
                <a:spcPct val="80000"/>
              </a:lnSpc>
              <a:buNone/>
            </a:pPr>
            <a:endParaRPr lang="en-US" altLang="zh-CN" dirty="0">
              <a:latin typeface="等线" panose="02010600030101010101" pitchFamily="2" charset="-122"/>
            </a:endParaRPr>
          </a:p>
          <a:p>
            <a:pPr marL="0" indent="0" eaLnBrk="1" hangingPunct="1">
              <a:lnSpc>
                <a:spcPct val="80000"/>
              </a:lnSpc>
            </a:pPr>
            <a:r>
              <a:rPr lang="zh-CN" altLang="en-US" dirty="0">
                <a:latin typeface="等线" panose="02010600030101010101" pitchFamily="2" charset="-122"/>
              </a:rPr>
              <a:t>也即算法中每条语句的执行时间之和</a:t>
            </a:r>
            <a:endParaRPr lang="en-US" altLang="zh-CN" dirty="0">
              <a:latin typeface="等线" panose="02010600030101010101" pitchFamily="2" charset="-122"/>
            </a:endParaRPr>
          </a:p>
          <a:p>
            <a:pPr marL="0" indent="0" eaLnBrk="1" hangingPunct="1">
              <a:lnSpc>
                <a:spcPct val="80000"/>
              </a:lnSpc>
              <a:buNone/>
            </a:pPr>
            <a:r>
              <a:rPr lang="zh-CN" altLang="en-US" dirty="0">
                <a:latin typeface="等线" panose="02010600030101010101" pitchFamily="2" charset="-122"/>
              </a:rPr>
              <a:t>  算法运行时间</a:t>
            </a:r>
            <a:r>
              <a:rPr lang="en-US" altLang="zh-CN" dirty="0">
                <a:latin typeface="等线" panose="02010600030101010101" pitchFamily="2" charset="-122"/>
              </a:rPr>
              <a:t>=</a:t>
            </a:r>
            <a:r>
              <a:rPr lang="zh-CN" altLang="en-US" dirty="0">
                <a:latin typeface="等线" panose="02010600030101010101" pitchFamily="2" charset="-122"/>
              </a:rPr>
              <a:t>∑（每条语句的执行次数</a:t>
            </a:r>
            <a:r>
              <a:rPr lang="en-US" altLang="zh-CN" dirty="0">
                <a:latin typeface="等线" panose="02010600030101010101" pitchFamily="2" charset="-122"/>
              </a:rPr>
              <a:t>x</a:t>
            </a:r>
            <a:r>
              <a:rPr lang="zh-CN" altLang="en-US" dirty="0">
                <a:latin typeface="等线" panose="02010600030101010101" pitchFamily="2" charset="-122"/>
              </a:rPr>
              <a:t>该语句执行一次</a:t>
            </a:r>
            <a:endParaRPr lang="en-US" altLang="zh-CN" dirty="0">
              <a:latin typeface="等线" panose="02010600030101010101" pitchFamily="2" charset="-122"/>
            </a:endParaRPr>
          </a:p>
          <a:p>
            <a:pPr marL="0" indent="0" eaLnBrk="1" hangingPunct="1">
              <a:lnSpc>
                <a:spcPct val="80000"/>
              </a:lnSpc>
              <a:buNone/>
            </a:pPr>
            <a:r>
              <a:rPr lang="en-US" altLang="zh-CN" dirty="0">
                <a:latin typeface="等线" panose="02010600030101010101" pitchFamily="2" charset="-122"/>
              </a:rPr>
              <a:t>                                  </a:t>
            </a:r>
            <a:r>
              <a:rPr lang="zh-CN" altLang="en-US" dirty="0">
                <a:latin typeface="等线" panose="02010600030101010101" pitchFamily="2" charset="-122"/>
              </a:rPr>
              <a:t>所需的时间）</a:t>
            </a:r>
            <a:endParaRPr lang="en-US" altLang="zh-CN" dirty="0">
              <a:latin typeface="等线" panose="02010600030101010101" pitchFamily="2" charset="-122"/>
            </a:endParaRPr>
          </a:p>
          <a:p>
            <a:pPr marL="179705" lvl="1" indent="0" defTabSz="457200" eaLnBrk="1" hangingPunct="1">
              <a:lnSpc>
                <a:spcPct val="80000"/>
              </a:lnSpc>
              <a:buFont typeface="Wingdings" panose="05000000000000000000" pitchFamily="2" charset="2"/>
              <a:buNone/>
            </a:pPr>
            <a:endParaRPr lang="zh-CN" altLang="en-US" kern="1200" dirty="0">
              <a:solidFill>
                <a:schemeClr val="tx2"/>
              </a:solidFill>
              <a:latin typeface="等线" panose="02010600030101010101" pitchFamily="2" charset="-122"/>
              <a:ea typeface="等线" panose="02010600030101010101" pitchFamily="2" charset="-122"/>
              <a:cs typeface="+mn-cs"/>
            </a:endParaRPr>
          </a:p>
        </p:txBody>
      </p:sp>
      <p:sp>
        <p:nvSpPr>
          <p:cNvPr id="3" name="圆角矩形标注 8"/>
          <p:cNvSpPr>
            <a:spLocks noChangeArrowheads="1"/>
          </p:cNvSpPr>
          <p:nvPr/>
        </p:nvSpPr>
        <p:spPr bwMode="auto">
          <a:xfrm>
            <a:off x="5364088" y="4986065"/>
            <a:ext cx="1440160" cy="650925"/>
          </a:xfrm>
          <a:prstGeom prst="wedgeRoundRectCallout">
            <a:avLst>
              <a:gd name="adj1" fmla="val -19349"/>
              <a:gd name="adj2" fmla="val -152761"/>
              <a:gd name="adj3" fmla="val 16667"/>
            </a:avLst>
          </a:prstGeom>
          <a:solidFill>
            <a:schemeClr val="accent5">
              <a:lumMod val="75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语句频度</a:t>
            </a:r>
            <a:endPar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331913" y="695325"/>
            <a:ext cx="6985000" cy="914400"/>
          </a:xfrm>
        </p:spPr>
        <p:txBody>
          <a:bodyPr vert="horz" wrap="square" lIns="91440" tIns="45720" rIns="91440" bIns="45720" numCol="1" anchor="t" anchorCtr="0" compatLnSpc="1">
            <a:normAutofit fontScale="90000"/>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3100" b="1" i="0" u="none" strike="noStrike" kern="1200" cap="none" spc="0" normalizeH="0" baseline="0" noProof="0" dirty="0">
                <a:ln>
                  <a:noFill/>
                </a:ln>
                <a:solidFill>
                  <a:schemeClr val="tx1"/>
                </a:solidFill>
                <a:effectLst/>
                <a:uLnTx/>
                <a:uFillTx/>
                <a:latin typeface="+mj-lt"/>
                <a:ea typeface="等线" panose="02010600030101010101" pitchFamily="2" charset="-122"/>
                <a:cs typeface="+mj-cs"/>
              </a:rPr>
              <a:t>算法和算法分析：</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j-cs"/>
              </a:rPr>
              <a:t>算法时间效率的度量方法</a:t>
            </a:r>
            <a:endPar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mj-cs"/>
            </a:endParaRPr>
          </a:p>
        </p:txBody>
      </p:sp>
      <p:sp>
        <p:nvSpPr>
          <p:cNvPr id="91140"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6" name="Rectangle 3"/>
          <p:cNvSpPr>
            <a:spLocks noGrp="1"/>
          </p:cNvSpPr>
          <p:nvPr>
            <p:ph idx="1"/>
          </p:nvPr>
        </p:nvSpPr>
        <p:spPr>
          <a:xfrm>
            <a:off x="899592" y="1340768"/>
            <a:ext cx="7704856" cy="5112568"/>
          </a:xfrm>
        </p:spPr>
        <p:txBody>
          <a:bodyPr vert="horz" wrap="square" lIns="91440" tIns="45720" rIns="91440" bIns="45720" anchor="t" anchorCtr="0"/>
          <a:lstStyle/>
          <a:p>
            <a:pPr marL="0" indent="0" eaLnBrk="1" hangingPunct="1">
              <a:lnSpc>
                <a:spcPct val="80000"/>
              </a:lnSpc>
            </a:pPr>
            <a:r>
              <a:rPr lang="zh-CN" altLang="en-US" dirty="0">
                <a:latin typeface="等线" panose="02010600030101010101" pitchFamily="2" charset="-122"/>
              </a:rPr>
              <a:t>算法运行时间</a:t>
            </a:r>
            <a:r>
              <a:rPr lang="en-US" altLang="zh-CN" dirty="0">
                <a:latin typeface="等线" panose="02010600030101010101" pitchFamily="2" charset="-122"/>
              </a:rPr>
              <a:t>=</a:t>
            </a:r>
            <a:endParaRPr lang="en-US" altLang="zh-CN" dirty="0">
              <a:latin typeface="等线" panose="02010600030101010101" pitchFamily="2" charset="-122"/>
            </a:endParaRPr>
          </a:p>
          <a:p>
            <a:pPr marL="0" indent="0" eaLnBrk="1" hangingPunct="1">
              <a:lnSpc>
                <a:spcPct val="80000"/>
              </a:lnSpc>
              <a:buNone/>
            </a:pPr>
            <a:r>
              <a:rPr lang="zh-CN" altLang="en-US" dirty="0">
                <a:latin typeface="等线" panose="02010600030101010101" pitchFamily="2" charset="-122"/>
              </a:rPr>
              <a:t>∑（每条语句频度</a:t>
            </a:r>
            <a:r>
              <a:rPr lang="en-US" altLang="zh-CN" dirty="0">
                <a:latin typeface="等线" panose="02010600030101010101" pitchFamily="2" charset="-122"/>
              </a:rPr>
              <a:t>x</a:t>
            </a:r>
            <a:r>
              <a:rPr lang="zh-CN" altLang="en-US" dirty="0">
                <a:latin typeface="等线" panose="02010600030101010101" pitchFamily="2" charset="-122"/>
              </a:rPr>
              <a:t>该语句执行一次所需的时间）</a:t>
            </a:r>
            <a:endParaRPr lang="en-US" altLang="zh-CN" dirty="0">
              <a:latin typeface="等线" panose="02010600030101010101" pitchFamily="2" charset="-122"/>
            </a:endParaRPr>
          </a:p>
          <a:p>
            <a:pPr marL="0" indent="0" eaLnBrk="1" hangingPunct="1">
              <a:lnSpc>
                <a:spcPct val="80000"/>
              </a:lnSpc>
            </a:pPr>
            <a:endParaRPr lang="en-US" altLang="zh-CN" dirty="0">
              <a:latin typeface="等线" panose="02010600030101010101" pitchFamily="2" charset="-122"/>
            </a:endParaRPr>
          </a:p>
          <a:p>
            <a:pPr marL="0" indent="0" eaLnBrk="1" hangingPunct="1">
              <a:lnSpc>
                <a:spcPct val="80000"/>
              </a:lnSpc>
            </a:pPr>
            <a:r>
              <a:rPr lang="zh-CN" altLang="en-US" dirty="0">
                <a:latin typeface="等线" panose="02010600030101010101" pitchFamily="2" charset="-122"/>
              </a:rPr>
              <a:t>每条语句执行一次所需的时间，一般是随机器而异的。取决于机器的指令性能、速度以及编译的代码质量。是由机器本身软硬件环境决定的，</a:t>
            </a:r>
            <a:r>
              <a:rPr lang="zh-CN" altLang="en-US" dirty="0">
                <a:solidFill>
                  <a:srgbClr val="C00000"/>
                </a:solidFill>
                <a:latin typeface="等线" panose="02010600030101010101" pitchFamily="2" charset="-122"/>
              </a:rPr>
              <a:t>它与算法无关</a:t>
            </a:r>
            <a:r>
              <a:rPr lang="zh-CN" altLang="en-US" dirty="0">
                <a:latin typeface="等线" panose="02010600030101010101" pitchFamily="2" charset="-122"/>
              </a:rPr>
              <a:t>。</a:t>
            </a:r>
            <a:endParaRPr lang="en-US" altLang="zh-CN" dirty="0">
              <a:latin typeface="等线" panose="02010600030101010101" pitchFamily="2" charset="-122"/>
            </a:endParaRPr>
          </a:p>
          <a:p>
            <a:pPr marL="0" indent="0" eaLnBrk="1" hangingPunct="1">
              <a:lnSpc>
                <a:spcPct val="80000"/>
              </a:lnSpc>
            </a:pPr>
            <a:endParaRPr lang="en-US" altLang="zh-CN" dirty="0">
              <a:latin typeface="等线" panose="02010600030101010101" pitchFamily="2" charset="-122"/>
            </a:endParaRPr>
          </a:p>
          <a:p>
            <a:pPr marL="0" indent="0" eaLnBrk="1" hangingPunct="1">
              <a:lnSpc>
                <a:spcPct val="80000"/>
              </a:lnSpc>
            </a:pPr>
            <a:r>
              <a:rPr lang="zh-CN" altLang="en-US" dirty="0">
                <a:latin typeface="等线" panose="02010600030101010101" pitchFamily="2" charset="-122"/>
              </a:rPr>
              <a:t>所以，我们可假设执行每条语句所需的时间均为单位时间，此时对算法的运行时间的讨论就可转化为讨论该算法中所有语句的执行次数，即</a:t>
            </a:r>
            <a:r>
              <a:rPr lang="zh-CN" altLang="en-US" dirty="0">
                <a:solidFill>
                  <a:srgbClr val="C00000"/>
                </a:solidFill>
                <a:latin typeface="等线" panose="02010600030101010101" pitchFamily="2" charset="-122"/>
              </a:rPr>
              <a:t>频度之和</a:t>
            </a:r>
            <a:r>
              <a:rPr lang="zh-CN" altLang="en-US" dirty="0">
                <a:latin typeface="等线" panose="02010600030101010101" pitchFamily="2" charset="-122"/>
              </a:rPr>
              <a:t>了。</a:t>
            </a:r>
            <a:endParaRPr lang="en-US" altLang="zh-CN" dirty="0">
              <a:latin typeface="等线" panose="02010600030101010101" pitchFamily="2" charset="-122"/>
            </a:endParaRPr>
          </a:p>
          <a:p>
            <a:pPr marL="0" indent="0" eaLnBrk="1" hangingPunct="1">
              <a:lnSpc>
                <a:spcPct val="80000"/>
              </a:lnSpc>
            </a:pPr>
            <a:endParaRPr lang="en-US" altLang="zh-CN" dirty="0">
              <a:latin typeface="等线" panose="02010600030101010101" pitchFamily="2" charset="-122"/>
            </a:endParaRPr>
          </a:p>
          <a:p>
            <a:pPr marL="0" indent="0" eaLnBrk="1" hangingPunct="1">
              <a:lnSpc>
                <a:spcPct val="80000"/>
              </a:lnSpc>
            </a:pPr>
            <a:r>
              <a:rPr lang="zh-CN" altLang="en-US" dirty="0">
                <a:latin typeface="等线" panose="02010600030101010101" pitchFamily="2" charset="-122"/>
              </a:rPr>
              <a:t>这就可以独立于不同机器的软硬件环境来分析算法的时间性能了。</a:t>
            </a:r>
            <a:endParaRPr lang="en-US" altLang="zh-CN" dirty="0">
              <a:latin typeface="等线" panose="02010600030101010101" pitchFamily="2" charset="-122"/>
            </a:endParaRPr>
          </a:p>
          <a:p>
            <a:pPr marL="179705" lvl="1" indent="0" defTabSz="457200" eaLnBrk="1" hangingPunct="1">
              <a:lnSpc>
                <a:spcPct val="80000"/>
              </a:lnSpc>
              <a:buFont typeface="Wingdings" panose="05000000000000000000" pitchFamily="2" charset="2"/>
              <a:buNone/>
            </a:pPr>
            <a:endParaRPr lang="zh-CN" altLang="en-US" kern="1200" dirty="0">
              <a:solidFill>
                <a:schemeClr val="tx2"/>
              </a:solidFill>
              <a:latin typeface="等线" panose="02010600030101010101" pitchFamily="2" charset="-122"/>
              <a:ea typeface="等线"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94211" name="Rectangle 3"/>
          <p:cNvSpPr>
            <a:spLocks noGrp="1"/>
          </p:cNvSpPr>
          <p:nvPr>
            <p:ph type="title"/>
          </p:nvPr>
        </p:nvSpPr>
        <p:spPr>
          <a:xfrm>
            <a:off x="323850" y="68852"/>
            <a:ext cx="6704012" cy="685800"/>
          </a:xfrm>
        </p:spPr>
        <p:txBody>
          <a:bodyPr vert="horz" wrap="square" lIns="91440" tIns="45720" rIns="91440" bIns="45720" anchor="t" anchorCtr="0"/>
          <a:lstStyle/>
          <a:p>
            <a:pPr eaLnBrk="1" hangingPunct="1"/>
            <a:r>
              <a:rPr lang="zh-CN" altLang="en-US" sz="2800" b="1" dirty="0"/>
              <a:t>例</a:t>
            </a:r>
            <a:r>
              <a:rPr lang="zh-CN" altLang="en-US" sz="2800" b="1" dirty="0">
                <a:latin typeface="Times New Roman" panose="02020603050405020304" pitchFamily="18" charset="0"/>
              </a:rPr>
              <a:t>１</a:t>
            </a:r>
            <a:endParaRPr lang="zh-CN" altLang="en-US" sz="2800" b="1" dirty="0">
              <a:latin typeface="Times New Roman" panose="02020603050405020304" pitchFamily="18" charset="0"/>
            </a:endParaRPr>
          </a:p>
        </p:txBody>
      </p:sp>
      <p:sp>
        <p:nvSpPr>
          <p:cNvPr id="94212" name="AutoShape 13"/>
          <p:cNvSpPr/>
          <p:nvPr/>
        </p:nvSpPr>
        <p:spPr>
          <a:xfrm>
            <a:off x="323850" y="1903860"/>
            <a:ext cx="4159250" cy="3540125"/>
          </a:xfrm>
          <a:prstGeom prst="roundRect">
            <a:avLst>
              <a:gd name="adj" fmla="val 8014"/>
            </a:avLst>
          </a:prstGeom>
          <a:solidFill>
            <a:srgbClr val="F8F8F8"/>
          </a:solidFill>
          <a:ln w="9525" cap="flat" cmpd="sng">
            <a:solidFill>
              <a:schemeClr val="accent2"/>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sp>
        <p:nvSpPr>
          <p:cNvPr id="94213" name="AutoShape 4"/>
          <p:cNvSpPr/>
          <p:nvPr/>
        </p:nvSpPr>
        <p:spPr>
          <a:xfrm>
            <a:off x="422275" y="1943548"/>
            <a:ext cx="3948113" cy="3381375"/>
          </a:xfrm>
          <a:prstGeom prst="roundRect">
            <a:avLst>
              <a:gd name="adj" fmla="val 7912"/>
            </a:avLst>
          </a:prstGeom>
          <a:gradFill rotWithShape="1">
            <a:gsLst>
              <a:gs pos="0">
                <a:srgbClr val="ACEEFE"/>
              </a:gs>
              <a:gs pos="100000">
                <a:srgbClr val="1AD3E6">
                  <a:alpha val="50000"/>
                </a:srgbClr>
              </a:gs>
            </a:gsLst>
            <a:lin ang="5400000" scaled="1"/>
            <a:tileRect/>
          </a:gra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grpSp>
        <p:nvGrpSpPr>
          <p:cNvPr id="48136" name="Group 5"/>
          <p:cNvGrpSpPr/>
          <p:nvPr/>
        </p:nvGrpSpPr>
        <p:grpSpPr bwMode="auto">
          <a:xfrm>
            <a:off x="492125" y="1340768"/>
            <a:ext cx="3768725" cy="608013"/>
            <a:chOff x="752" y="1413"/>
            <a:chExt cx="1321" cy="294"/>
          </a:xfrm>
          <a:solidFill>
            <a:srgbClr val="0070C0"/>
          </a:solidFill>
        </p:grpSpPr>
        <p:sp>
          <p:nvSpPr>
            <p:cNvPr id="9222" name="AutoShape 6"/>
            <p:cNvSpPr>
              <a:spLocks noChangeArrowheads="1"/>
            </p:cNvSpPr>
            <p:nvPr/>
          </p:nvSpPr>
          <p:spPr bwMode="gray">
            <a:xfrm>
              <a:off x="752" y="1413"/>
              <a:ext cx="1321" cy="294"/>
            </a:xfrm>
            <a:prstGeom prst="roundRect">
              <a:avLst>
                <a:gd name="adj" fmla="val 50000"/>
              </a:avLst>
            </a:prstGeom>
            <a:grpFill/>
            <a:ln w="12700">
              <a:noFill/>
              <a:round/>
            </a:ln>
            <a:effectLst>
              <a:outerShdw dist="53882" dir="2700000" algn="ctr" rotWithShape="0">
                <a:srgbClr val="292929">
                  <a:alpha val="50000"/>
                </a:srgbClr>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9223" name="AutoShape 7"/>
            <p:cNvSpPr>
              <a:spLocks noChangeArrowheads="1"/>
            </p:cNvSpPr>
            <p:nvPr/>
          </p:nvSpPr>
          <p:spPr bwMode="gray">
            <a:xfrm flipH="1">
              <a:off x="2007" y="1457"/>
              <a:ext cx="59" cy="204"/>
            </a:xfrm>
            <a:prstGeom prst="moon">
              <a:avLst>
                <a:gd name="adj" fmla="val 22032"/>
              </a:avLst>
            </a:prstGeom>
            <a:grpFill/>
            <a:ln w="9525">
              <a:noFill/>
              <a:miter lim="800000"/>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9224" name="AutoShape 8"/>
            <p:cNvSpPr>
              <a:spLocks noChangeArrowheads="1"/>
            </p:cNvSpPr>
            <p:nvPr/>
          </p:nvSpPr>
          <p:spPr bwMode="gray">
            <a:xfrm>
              <a:off x="766" y="1457"/>
              <a:ext cx="59" cy="204"/>
            </a:xfrm>
            <a:prstGeom prst="moon">
              <a:avLst>
                <a:gd name="adj" fmla="val 22032"/>
              </a:avLst>
            </a:prstGeom>
            <a:grpFill/>
            <a:ln w="9525">
              <a:noFill/>
              <a:miter lim="800000"/>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nvGrpSpPr>
          <p:cNvPr id="59410" name="Group 9"/>
          <p:cNvGrpSpPr/>
          <p:nvPr/>
        </p:nvGrpSpPr>
        <p:grpSpPr bwMode="auto">
          <a:xfrm>
            <a:off x="4987925" y="1340769"/>
            <a:ext cx="3768725" cy="608013"/>
            <a:chOff x="3623" y="1413"/>
            <a:chExt cx="1321" cy="294"/>
          </a:xfrm>
          <a:solidFill>
            <a:schemeClr val="accent5">
              <a:lumMod val="75000"/>
            </a:schemeClr>
          </a:solidFill>
        </p:grpSpPr>
        <p:sp>
          <p:nvSpPr>
            <p:cNvPr id="9226" name="AutoShape 10"/>
            <p:cNvSpPr>
              <a:spLocks noChangeArrowheads="1"/>
            </p:cNvSpPr>
            <p:nvPr/>
          </p:nvSpPr>
          <p:spPr bwMode="gray">
            <a:xfrm>
              <a:off x="3623" y="1413"/>
              <a:ext cx="1321" cy="294"/>
            </a:xfrm>
            <a:prstGeom prst="roundRect">
              <a:avLst>
                <a:gd name="adj" fmla="val 50000"/>
              </a:avLst>
            </a:prstGeom>
            <a:grpFill/>
            <a:ln w="12700">
              <a:solidFill>
                <a:schemeClr val="accent1"/>
              </a:solidFill>
              <a:round/>
            </a:ln>
            <a:effectLst>
              <a:outerShdw dist="53882" dir="2700000" algn="ctr" rotWithShape="0">
                <a:srgbClr val="292929">
                  <a:alpha val="50000"/>
                </a:srgbClr>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9227" name="AutoShape 11"/>
            <p:cNvSpPr>
              <a:spLocks noChangeArrowheads="1"/>
            </p:cNvSpPr>
            <p:nvPr/>
          </p:nvSpPr>
          <p:spPr bwMode="gray">
            <a:xfrm flipH="1">
              <a:off x="4878" y="1457"/>
              <a:ext cx="59" cy="204"/>
            </a:xfrm>
            <a:prstGeom prst="moon">
              <a:avLst>
                <a:gd name="adj" fmla="val 22032"/>
              </a:avLst>
            </a:prstGeom>
            <a:grpFill/>
            <a:ln w="9525">
              <a:noFill/>
              <a:miter lim="800000"/>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9228" name="AutoShape 12"/>
            <p:cNvSpPr>
              <a:spLocks noChangeArrowheads="1"/>
            </p:cNvSpPr>
            <p:nvPr/>
          </p:nvSpPr>
          <p:spPr bwMode="gray">
            <a:xfrm>
              <a:off x="3637" y="1457"/>
              <a:ext cx="59" cy="204"/>
            </a:xfrm>
            <a:prstGeom prst="moon">
              <a:avLst>
                <a:gd name="adj" fmla="val 22032"/>
              </a:avLst>
            </a:prstGeom>
            <a:grpFill/>
            <a:ln w="9525">
              <a:noFill/>
              <a:miter lim="800000"/>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
        <p:nvSpPr>
          <p:cNvPr id="94218" name="Text Box 18"/>
          <p:cNvSpPr txBox="1"/>
          <p:nvPr/>
        </p:nvSpPr>
        <p:spPr>
          <a:xfrm>
            <a:off x="576263" y="1419673"/>
            <a:ext cx="3609975" cy="461962"/>
          </a:xfrm>
          <a:prstGeom prst="rect">
            <a:avLst/>
          </a:prstGeom>
          <a:noFill/>
          <a:ln w="9525">
            <a:noFill/>
          </a:ln>
          <a:effectLst>
            <a:outerShdw dist="17961" dir="2699999" algn="ctr" rotWithShape="0">
              <a:srgbClr val="000000"/>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400" b="1" dirty="0">
                <a:solidFill>
                  <a:schemeClr val="bg1"/>
                </a:solidFill>
                <a:latin typeface="等线" panose="02010600030101010101" pitchFamily="2" charset="-122"/>
              </a:rPr>
              <a:t>两个</a:t>
            </a:r>
            <a:r>
              <a:rPr lang="en-US" altLang="zh-CN" sz="2400" b="1" dirty="0">
                <a:solidFill>
                  <a:schemeClr val="bg1"/>
                </a:solidFill>
                <a:latin typeface="等线" panose="02010600030101010101" pitchFamily="2" charset="-122"/>
              </a:rPr>
              <a:t>n*n</a:t>
            </a:r>
            <a:r>
              <a:rPr lang="zh-CN" altLang="en-US" sz="2400" b="1" dirty="0">
                <a:solidFill>
                  <a:schemeClr val="bg1"/>
                </a:solidFill>
                <a:latin typeface="等线" panose="02010600030101010101" pitchFamily="2" charset="-122"/>
              </a:rPr>
              <a:t>矩阵相乘的算法</a:t>
            </a:r>
            <a:endParaRPr lang="zh-CN" altLang="en-US" sz="2400" b="1" dirty="0">
              <a:solidFill>
                <a:schemeClr val="bg1"/>
              </a:solidFill>
              <a:latin typeface="等线" panose="02010600030101010101" pitchFamily="2" charset="-122"/>
            </a:endParaRPr>
          </a:p>
        </p:txBody>
      </p:sp>
      <p:sp>
        <p:nvSpPr>
          <p:cNvPr id="9231" name="Text Box 18"/>
          <p:cNvSpPr txBox="1"/>
          <p:nvPr/>
        </p:nvSpPr>
        <p:spPr>
          <a:xfrm>
            <a:off x="5364163" y="1419673"/>
            <a:ext cx="2951162" cy="461962"/>
          </a:xfrm>
          <a:prstGeom prst="rect">
            <a:avLst/>
          </a:prstGeom>
          <a:noFill/>
          <a:ln w="9525">
            <a:noFill/>
          </a:ln>
          <a:effectLst>
            <a:outerShdw dist="17961" dir="2699999" algn="ctr" rotWithShape="0">
              <a:srgbClr val="000000"/>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400" b="1" dirty="0">
                <a:solidFill>
                  <a:srgbClr val="F8F8F8"/>
                </a:solidFill>
                <a:latin typeface="等线" panose="02010600030101010101" pitchFamily="2" charset="-122"/>
                <a:cs typeface="Arial" panose="020B0604020202020204" pitchFamily="34" charset="0"/>
              </a:rPr>
              <a:t>算法运行时间</a:t>
            </a:r>
            <a:endParaRPr lang="zh-CN" altLang="en-US" sz="2400" b="1" dirty="0">
              <a:solidFill>
                <a:srgbClr val="F8F8F8"/>
              </a:solidFill>
              <a:latin typeface="等线" panose="02010600030101010101" pitchFamily="2" charset="-122"/>
              <a:ea typeface="Arial" panose="020B0604020202020204" pitchFamily="34" charset="0"/>
            </a:endParaRPr>
          </a:p>
        </p:txBody>
      </p:sp>
      <p:sp>
        <p:nvSpPr>
          <p:cNvPr id="94227" name="Rectangle 31"/>
          <p:cNvSpPr/>
          <p:nvPr/>
        </p:nvSpPr>
        <p:spPr>
          <a:xfrm>
            <a:off x="511175" y="1886398"/>
            <a:ext cx="3960813" cy="33591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1 for(i=1;i&lt;=n;++</a:t>
            </a:r>
            <a:r>
              <a:rPr lang="en-US" altLang="zh-CN" sz="2400" b="1" dirty="0" err="1">
                <a:solidFill>
                  <a:srgbClr val="020603"/>
                </a:solidFill>
                <a:latin typeface="等线" panose="02010600030101010101" pitchFamily="2" charset="-122"/>
              </a:rPr>
              <a:t>i</a:t>
            </a:r>
            <a:r>
              <a:rPr lang="en-US" altLang="zh-CN" sz="2400" b="1" dirty="0">
                <a:solidFill>
                  <a:srgbClr val="020603"/>
                </a:solidFill>
                <a:latin typeface="等线" panose="02010600030101010101" pitchFamily="2" charset="-122"/>
              </a:rPr>
              <a:t>)   </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2 for(j=1; j&lt;=n; ++j) {</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3    c[i][j] = 0;</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b="1" dirty="0">
                <a:solidFill>
                  <a:srgbClr val="020603"/>
                </a:solidFill>
                <a:latin typeface="等线" panose="02010600030101010101" pitchFamily="2" charset="-122"/>
              </a:rPr>
              <a:t>4</a:t>
            </a:r>
            <a:r>
              <a:rPr lang="en-US" altLang="zh-CN" sz="2400" b="1" dirty="0">
                <a:solidFill>
                  <a:srgbClr val="020603"/>
                </a:solidFill>
                <a:latin typeface="等线" panose="02010600030101010101" pitchFamily="2" charset="-122"/>
              </a:rPr>
              <a:t>   for(k=1;k&lt;=n;++k)</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5       c[i][j]+=a[i][k]*b[k][j]</a:t>
            </a:r>
            <a:r>
              <a:rPr lang="zh-CN" altLang="en-US" sz="2400" b="1" dirty="0">
                <a:solidFill>
                  <a:srgbClr val="020603"/>
                </a:solidFill>
                <a:latin typeface="等线" panose="02010600030101010101" pitchFamily="2" charset="-122"/>
              </a:rPr>
              <a:t>；</a:t>
            </a:r>
            <a:endParaRPr lang="zh-CN" altLang="en-US"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 }</a:t>
            </a:r>
            <a:endParaRPr lang="en-US" altLang="zh-CN" sz="2400" b="1" dirty="0">
              <a:solidFill>
                <a:srgbClr val="020603"/>
              </a:solidFill>
              <a:latin typeface="等线" panose="02010600030101010101" pitchFamily="2" charset="-122"/>
            </a:endParaRPr>
          </a:p>
        </p:txBody>
      </p:sp>
      <p:sp>
        <p:nvSpPr>
          <p:cNvPr id="5" name="Rectangle 31"/>
          <p:cNvSpPr/>
          <p:nvPr/>
        </p:nvSpPr>
        <p:spPr>
          <a:xfrm>
            <a:off x="5196189" y="1972630"/>
            <a:ext cx="3960813" cy="2806025"/>
          </a:xfrm>
          <a:prstGeom prst="rect">
            <a:avLst/>
          </a:prstGeom>
          <a:noFill/>
          <a:ln w="9525">
            <a:noFill/>
          </a:ln>
        </p:spPr>
        <p:txBody>
          <a:bodyPr wrap="squar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1 </a:t>
            </a:r>
            <a:r>
              <a:rPr lang="en-US" altLang="zh-CN" b="1" dirty="0">
                <a:solidFill>
                  <a:srgbClr val="020603"/>
                </a:solidFill>
                <a:latin typeface="等线" panose="02010600030101010101" pitchFamily="2" charset="-122"/>
              </a:rPr>
              <a:t>n+1</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2 n*(n+1)</a:t>
            </a:r>
            <a:endParaRPr lang="en-US" altLang="zh-CN" sz="2400" b="1" dirty="0">
              <a:solidFill>
                <a:srgbClr val="020603"/>
              </a:solidFill>
              <a:latin typeface="等线" panose="02010600030101010101" pitchFamily="2" charset="-122"/>
            </a:endParaRPr>
          </a:p>
          <a:p>
            <a:pPr marL="0" indent="0" defTabSz="914400" eaLnBrk="1" hangingPunct="1">
              <a:lnSpc>
                <a:spcPct val="150000"/>
              </a:lnSpc>
              <a:spcBef>
                <a:spcPct val="0"/>
              </a:spcBef>
              <a:buClrTx/>
              <a:buNone/>
            </a:pPr>
            <a:r>
              <a:rPr lang="en-US" altLang="zh-CN" sz="2400" b="1" dirty="0">
                <a:solidFill>
                  <a:srgbClr val="020603"/>
                </a:solidFill>
                <a:latin typeface="等线" panose="02010600030101010101" pitchFamily="2" charset="-122"/>
              </a:rPr>
              <a:t>3 n*n</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4 </a:t>
            </a:r>
            <a:r>
              <a:rPr lang="en-US" altLang="zh-CN" b="1" dirty="0">
                <a:solidFill>
                  <a:srgbClr val="020603"/>
                </a:solidFill>
                <a:latin typeface="等线" panose="02010600030101010101" pitchFamily="2" charset="-122"/>
              </a:rPr>
              <a:t>n*</a:t>
            </a:r>
            <a:r>
              <a:rPr lang="en-US" altLang="zh-CN" sz="2400" b="1" dirty="0">
                <a:solidFill>
                  <a:srgbClr val="020603"/>
                </a:solidFill>
                <a:latin typeface="等线" panose="02010600030101010101" pitchFamily="2" charset="-122"/>
              </a:rPr>
              <a:t>n*(n+1)</a:t>
            </a:r>
            <a:endParaRPr lang="en-US" altLang="zh-CN" sz="2400" b="1" dirty="0">
              <a:solidFill>
                <a:srgbClr val="020603"/>
              </a:solidFill>
              <a:latin typeface="等线" panose="02010600030101010101" pitchFamily="2" charset="-122"/>
            </a:endParaRPr>
          </a:p>
          <a:p>
            <a:pPr marL="0" indent="0" defTabSz="914400" eaLnBrk="1" hangingPunct="1">
              <a:lnSpc>
                <a:spcPct val="150000"/>
              </a:lnSpc>
              <a:spcBef>
                <a:spcPct val="0"/>
              </a:spcBef>
              <a:buClrTx/>
              <a:buNone/>
            </a:pPr>
            <a:r>
              <a:rPr lang="en-US" altLang="zh-CN" sz="2400" b="1" dirty="0">
                <a:solidFill>
                  <a:srgbClr val="020603"/>
                </a:solidFill>
                <a:latin typeface="等线" panose="02010600030101010101" pitchFamily="2" charset="-122"/>
              </a:rPr>
              <a:t>5 n*n*n</a:t>
            </a:r>
            <a:endParaRPr lang="en-US" altLang="zh-CN" sz="2400" b="1" dirty="0">
              <a:solidFill>
                <a:srgbClr val="020603"/>
              </a:solidFill>
              <a:latin typeface="等线" panose="02010600030101010101" pitchFamily="2" charset="-122"/>
            </a:endParaRPr>
          </a:p>
        </p:txBody>
      </p:sp>
      <p:sp>
        <p:nvSpPr>
          <p:cNvPr id="8" name="文本框 7"/>
          <p:cNvSpPr txBox="1"/>
          <p:nvPr/>
        </p:nvSpPr>
        <p:spPr>
          <a:xfrm>
            <a:off x="700389" y="5589240"/>
            <a:ext cx="7487740" cy="584775"/>
          </a:xfrm>
          <a:prstGeom prst="rect">
            <a:avLst/>
          </a:prstGeom>
          <a:noFill/>
        </p:spPr>
        <p:txBody>
          <a:bodyPr wrap="square">
            <a:spAutoFit/>
          </a:bodyPr>
          <a:lstStyle/>
          <a:p>
            <a:r>
              <a:rPr lang="zh-CN" altLang="en-US" sz="3200" b="1" dirty="0">
                <a:latin typeface="等线" panose="02010600030101010101" pitchFamily="2" charset="-122"/>
                <a:ea typeface="等线" panose="02010600030101010101" pitchFamily="2" charset="-122"/>
              </a:rPr>
              <a:t>时间消耗</a:t>
            </a:r>
            <a:r>
              <a:rPr lang="en-US" altLang="zh-CN" sz="3200" b="1" dirty="0">
                <a:latin typeface="等线" panose="02010600030101010101" pitchFamily="2" charset="-122"/>
                <a:ea typeface="等线" panose="02010600030101010101" pitchFamily="2" charset="-122"/>
              </a:rPr>
              <a:t>T(n) = 2*</a:t>
            </a:r>
            <a:r>
              <a:rPr lang="en-US" altLang="zh-CN" sz="3200" b="1" dirty="0">
                <a:solidFill>
                  <a:srgbClr val="020603"/>
                </a:solidFill>
                <a:latin typeface="等线" panose="02010600030101010101" pitchFamily="2" charset="-122"/>
              </a:rPr>
              <a:t>n</a:t>
            </a:r>
            <a:r>
              <a:rPr lang="en-US" altLang="zh-CN" sz="3200" b="1" baseline="30000" dirty="0">
                <a:solidFill>
                  <a:srgbClr val="020603"/>
                </a:solidFill>
                <a:latin typeface="等线" panose="02010600030101010101" pitchFamily="2" charset="-122"/>
              </a:rPr>
              <a:t>3</a:t>
            </a:r>
            <a:r>
              <a:rPr lang="en-US" altLang="zh-CN" sz="3200" b="1" dirty="0">
                <a:latin typeface="等线" panose="02010600030101010101" pitchFamily="2" charset="-122"/>
                <a:ea typeface="等线" panose="02010600030101010101" pitchFamily="2" charset="-122"/>
              </a:rPr>
              <a:t>+3*</a:t>
            </a:r>
            <a:r>
              <a:rPr lang="en-US" altLang="zh-CN" sz="3200" b="1" dirty="0">
                <a:solidFill>
                  <a:srgbClr val="020603"/>
                </a:solidFill>
                <a:latin typeface="等线" panose="02010600030101010101" pitchFamily="2" charset="-122"/>
              </a:rPr>
              <a:t>n</a:t>
            </a:r>
            <a:r>
              <a:rPr lang="en-US" altLang="zh-CN" sz="3200" b="1" baseline="30000" dirty="0">
                <a:solidFill>
                  <a:srgbClr val="020603"/>
                </a:solidFill>
                <a:latin typeface="等线" panose="02010600030101010101" pitchFamily="2" charset="-122"/>
              </a:rPr>
              <a:t>2</a:t>
            </a:r>
            <a:r>
              <a:rPr lang="en-US" altLang="zh-CN" sz="3200" b="1" dirty="0">
                <a:latin typeface="等线" panose="02010600030101010101" pitchFamily="2" charset="-122"/>
                <a:ea typeface="等线" panose="02010600030101010101" pitchFamily="2" charset="-122"/>
              </a:rPr>
              <a:t>+2*n+1</a:t>
            </a:r>
            <a:endParaRPr lang="zh-CN" altLang="en-US" sz="3200" b="1" dirty="0">
              <a:latin typeface="等线" panose="02010600030101010101" pitchFamily="2" charset="-122"/>
              <a:ea typeface="等线" panose="02010600030101010101" pitchFamily="2" charset="-122"/>
            </a:endParaRPr>
          </a:p>
        </p:txBody>
      </p:sp>
      <p:sp>
        <p:nvSpPr>
          <p:cNvPr id="9" name="圆角矩形标注 8"/>
          <p:cNvSpPr>
            <a:spLocks noChangeArrowheads="1"/>
          </p:cNvSpPr>
          <p:nvPr/>
        </p:nvSpPr>
        <p:spPr bwMode="auto">
          <a:xfrm>
            <a:off x="5364163" y="6234459"/>
            <a:ext cx="2376190" cy="650925"/>
          </a:xfrm>
          <a:prstGeom prst="wedgeRoundRectCallout">
            <a:avLst>
              <a:gd name="adj1" fmla="val -67993"/>
              <a:gd name="adj2" fmla="val -75725"/>
              <a:gd name="adj3" fmla="val 16667"/>
            </a:avLst>
          </a:prstGeom>
          <a:solidFill>
            <a:schemeClr val="accent5">
              <a:lumMod val="75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mn-ea"/>
                <a:ea typeface="+mn-ea"/>
                <a:cs typeface="+mn-ea"/>
                <a:sym typeface="+mn-lt"/>
              </a:rPr>
              <a:t>关于</a:t>
            </a:r>
            <a:r>
              <a:rPr kumimoji="0" lang="en-US" altLang="zh-CN" sz="24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400" b="1" i="0" u="none" strike="noStrike" kern="1200" cap="none" spc="0" normalizeH="0" baseline="0" noProof="0" dirty="0">
                <a:ln>
                  <a:noFill/>
                </a:ln>
                <a:solidFill>
                  <a:schemeClr val="bg1"/>
                </a:solidFill>
                <a:effectLst/>
                <a:uLnTx/>
                <a:uFillTx/>
                <a:latin typeface="+mn-ea"/>
                <a:ea typeface="+mn-ea"/>
                <a:cs typeface="+mn-ea"/>
                <a:sym typeface="+mn-lt"/>
              </a:rPr>
              <a:t>的函数</a:t>
            </a:r>
            <a:endParaRPr kumimoji="0" lang="zh-CN" altLang="en-US" sz="2400" b="1" i="0" u="none" strike="noStrike" kern="1200" cap="none" spc="0" normalizeH="0" baseline="0" noProof="0" dirty="0">
              <a:ln>
                <a:noFill/>
              </a:ln>
              <a:solidFill>
                <a:schemeClr val="bg1"/>
              </a:solidFill>
              <a:effectLst/>
              <a:uLnTx/>
              <a:uFillTx/>
              <a:latin typeface="+mn-ea"/>
              <a:ea typeface="+mn-ea"/>
              <a:cs typeface="+mn-ea"/>
              <a:sym typeface="+mn-l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1" grpId="0"/>
      <p:bldP spid="8" grpId="0"/>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a:xfrm>
            <a:off x="1331913" y="692150"/>
            <a:ext cx="7127875"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算法时间复杂度的渐进表示法</a:t>
            </a:r>
            <a:endParaRPr lang="zh-CN" altLang="en-US" sz="2800" kern="1200" dirty="0">
              <a:latin typeface="Times New Roman" panose="02020603050405020304" pitchFamily="18" charset="0"/>
              <a:ea typeface="等线" panose="02010600030101010101" pitchFamily="2" charset="-122"/>
              <a:cs typeface="+mj-cs"/>
            </a:endParaRPr>
          </a:p>
        </p:txBody>
      </p:sp>
      <p:sp>
        <p:nvSpPr>
          <p:cNvPr id="92163"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92164" name="内容占位符 1"/>
          <p:cNvSpPr>
            <a:spLocks noGrp="1"/>
          </p:cNvSpPr>
          <p:nvPr>
            <p:ph idx="1"/>
          </p:nvPr>
        </p:nvSpPr>
        <p:spPr>
          <a:xfrm>
            <a:off x="611561" y="1341438"/>
            <a:ext cx="7992690" cy="4463826"/>
          </a:xfrm>
        </p:spPr>
        <p:txBody>
          <a:bodyPr vert="horz" wrap="square" lIns="91440" tIns="45720" rIns="91440" bIns="45720" anchor="t" anchorCtr="0"/>
          <a:lstStyle/>
          <a:p>
            <a:pPr defTabSz="457200" eaLnBrk="1" hangingPunct="1">
              <a:lnSpc>
                <a:spcPct val="150000"/>
              </a:lnSpc>
            </a:pPr>
            <a:r>
              <a:rPr lang="zh-CN" altLang="en-US" kern="1200" dirty="0">
                <a:latin typeface="等线" panose="02010600030101010101" pitchFamily="2" charset="-122"/>
                <a:ea typeface="等线" panose="02010600030101010101" pitchFamily="2" charset="-122"/>
                <a:cs typeface="+mn-cs"/>
              </a:rPr>
              <a:t>为了便于比较不同算法的时间效率，我们仅比较它们的数量级：</a:t>
            </a:r>
            <a:endParaRPr lang="en-US" altLang="zh-CN" kern="1200" dirty="0">
              <a:latin typeface="等线" panose="02010600030101010101" pitchFamily="2" charset="-122"/>
              <a:ea typeface="等线" panose="02010600030101010101" pitchFamily="2" charset="-122"/>
              <a:cs typeface="+mn-cs"/>
            </a:endParaRPr>
          </a:p>
          <a:p>
            <a:pPr marL="0" indent="0" eaLnBrk="1" hangingPunct="1">
              <a:lnSpc>
                <a:spcPct val="150000"/>
              </a:lnSpc>
              <a:buNone/>
            </a:pPr>
            <a:r>
              <a:rPr lang="en-US" altLang="zh-CN" dirty="0">
                <a:latin typeface="等线" panose="02010600030101010101" pitchFamily="2" charset="-122"/>
              </a:rPr>
              <a:t>                  </a:t>
            </a:r>
            <a:r>
              <a:rPr lang="en-US" altLang="zh-CN" kern="1200" dirty="0">
                <a:latin typeface="等线" panose="02010600030101010101" pitchFamily="2" charset="-122"/>
                <a:ea typeface="等线" panose="02010600030101010101" pitchFamily="2" charset="-122"/>
                <a:cs typeface="+mn-cs"/>
              </a:rPr>
              <a:t>T1(n)=10*</a:t>
            </a:r>
            <a:r>
              <a:rPr lang="en-US" altLang="zh-CN" dirty="0">
                <a:solidFill>
                  <a:srgbClr val="020603"/>
                </a:solidFill>
                <a:latin typeface="等线" panose="02010600030101010101" pitchFamily="2" charset="-122"/>
              </a:rPr>
              <a:t>n</a:t>
            </a:r>
            <a:r>
              <a:rPr lang="en-US" altLang="zh-CN" baseline="30000" dirty="0">
                <a:solidFill>
                  <a:srgbClr val="020603"/>
                </a:solidFill>
                <a:latin typeface="等线" panose="02010600030101010101" pitchFamily="2" charset="-122"/>
              </a:rPr>
              <a:t>2</a:t>
            </a:r>
            <a:r>
              <a:rPr lang="zh-CN" altLang="en-US" kern="1200" dirty="0">
                <a:latin typeface="等线" panose="02010600030101010101" pitchFamily="2" charset="-122"/>
                <a:ea typeface="等线" panose="02010600030101010101" pitchFamily="2" charset="-122"/>
                <a:cs typeface="+mn-cs"/>
              </a:rPr>
              <a:t>与</a:t>
            </a:r>
            <a:r>
              <a:rPr lang="en-US" altLang="zh-CN" kern="1200" dirty="0">
                <a:latin typeface="等线" panose="02010600030101010101" pitchFamily="2" charset="-122"/>
                <a:ea typeface="等线" panose="02010600030101010101" pitchFamily="2" charset="-122"/>
                <a:cs typeface="+mn-cs"/>
              </a:rPr>
              <a:t>T2(n)=5*</a:t>
            </a:r>
            <a:r>
              <a:rPr lang="en-US" altLang="zh-CN" dirty="0">
                <a:solidFill>
                  <a:srgbClr val="020603"/>
                </a:solidFill>
                <a:latin typeface="等线" panose="02010600030101010101" pitchFamily="2" charset="-122"/>
              </a:rPr>
              <a:t>n</a:t>
            </a:r>
            <a:r>
              <a:rPr lang="en-US" altLang="zh-CN" baseline="30000" dirty="0">
                <a:solidFill>
                  <a:srgbClr val="020603"/>
                </a:solidFill>
                <a:latin typeface="等线" panose="02010600030101010101" pitchFamily="2" charset="-122"/>
              </a:rPr>
              <a:t>3</a:t>
            </a:r>
            <a:endParaRPr lang="en-US" altLang="zh-CN" kern="1200" dirty="0">
              <a:latin typeface="等线" panose="02010600030101010101" pitchFamily="2" charset="-122"/>
              <a:ea typeface="等线" panose="02010600030101010101" pitchFamily="2" charset="-122"/>
              <a:cs typeface="+mn-cs"/>
            </a:endParaRPr>
          </a:p>
          <a:p>
            <a:pPr defTabSz="457200" eaLnBrk="1" hangingPunct="1">
              <a:lnSpc>
                <a:spcPct val="150000"/>
              </a:lnSpc>
            </a:pPr>
            <a:r>
              <a:rPr lang="zh-CN" altLang="en-US" kern="1200" dirty="0">
                <a:latin typeface="等线" panose="02010600030101010101" pitchFamily="2" charset="-122"/>
                <a:ea typeface="等线" panose="02010600030101010101" pitchFamily="2" charset="-122"/>
                <a:cs typeface="+mn-cs"/>
              </a:rPr>
              <a:t>若有某个辅助函数</a:t>
            </a:r>
            <a:r>
              <a:rPr lang="en-US" altLang="zh-CN" kern="1200" dirty="0">
                <a:latin typeface="等线" panose="02010600030101010101" pitchFamily="2" charset="-122"/>
                <a:ea typeface="等线" panose="02010600030101010101" pitchFamily="2" charset="-122"/>
                <a:cs typeface="+mn-cs"/>
              </a:rPr>
              <a:t>f(n)</a:t>
            </a:r>
            <a:r>
              <a:rPr lang="zh-CN" altLang="en-US" kern="1200" dirty="0">
                <a:latin typeface="等线" panose="02010600030101010101" pitchFamily="2" charset="-122"/>
                <a:ea typeface="等线" panose="02010600030101010101" pitchFamily="2" charset="-122"/>
                <a:cs typeface="+mn-cs"/>
              </a:rPr>
              <a:t>，使得当</a:t>
            </a:r>
            <a:r>
              <a:rPr lang="en-US" altLang="zh-CN" kern="1200" dirty="0">
                <a:latin typeface="等线" panose="02010600030101010101" pitchFamily="2" charset="-122"/>
                <a:ea typeface="等线" panose="02010600030101010101" pitchFamily="2" charset="-122"/>
                <a:cs typeface="+mn-cs"/>
              </a:rPr>
              <a:t>n</a:t>
            </a:r>
            <a:r>
              <a:rPr lang="zh-CN" altLang="en-US" kern="1200" dirty="0">
                <a:latin typeface="等线" panose="02010600030101010101" pitchFamily="2" charset="-122"/>
                <a:ea typeface="等线" panose="02010600030101010101" pitchFamily="2" charset="-122"/>
                <a:cs typeface="+mn-cs"/>
              </a:rPr>
              <a:t>趋近于无穷大时，</a:t>
            </a:r>
            <a:r>
              <a:rPr lang="en-US" altLang="zh-CN" kern="1200" dirty="0">
                <a:latin typeface="等线" panose="02010600030101010101" pitchFamily="2" charset="-122"/>
                <a:ea typeface="等线" panose="02010600030101010101" pitchFamily="2" charset="-122"/>
                <a:cs typeface="+mn-cs"/>
              </a:rPr>
              <a:t>T(n)/f(n)</a:t>
            </a:r>
            <a:r>
              <a:rPr lang="zh-CN" altLang="en-US" kern="1200" dirty="0">
                <a:latin typeface="等线" panose="02010600030101010101" pitchFamily="2" charset="-122"/>
                <a:ea typeface="等线" panose="02010600030101010101" pitchFamily="2" charset="-122"/>
                <a:cs typeface="+mn-cs"/>
              </a:rPr>
              <a:t>的极限值为不等于零的常数，则称</a:t>
            </a:r>
            <a:r>
              <a:rPr lang="en-US" altLang="zh-CN" kern="1200" dirty="0">
                <a:latin typeface="等线" panose="02010600030101010101" pitchFamily="2" charset="-122"/>
                <a:ea typeface="等线" panose="02010600030101010101" pitchFamily="2" charset="-122"/>
                <a:cs typeface="+mn-cs"/>
              </a:rPr>
              <a:t>f(n)</a:t>
            </a:r>
            <a:r>
              <a:rPr lang="zh-CN" altLang="en-US" kern="1200" dirty="0">
                <a:latin typeface="等线" panose="02010600030101010101" pitchFamily="2" charset="-122"/>
                <a:ea typeface="等线" panose="02010600030101010101" pitchFamily="2" charset="-122"/>
                <a:cs typeface="+mn-cs"/>
              </a:rPr>
              <a:t>是</a:t>
            </a:r>
            <a:r>
              <a:rPr lang="en-US" altLang="zh-CN" kern="1200" dirty="0">
                <a:latin typeface="等线" panose="02010600030101010101" pitchFamily="2" charset="-122"/>
                <a:ea typeface="等线" panose="02010600030101010101" pitchFamily="2" charset="-122"/>
                <a:cs typeface="+mn-cs"/>
              </a:rPr>
              <a:t>T(n)</a:t>
            </a:r>
            <a:r>
              <a:rPr lang="zh-CN" altLang="en-US" kern="1200" dirty="0">
                <a:latin typeface="等线" panose="02010600030101010101" pitchFamily="2" charset="-122"/>
                <a:ea typeface="等线" panose="02010600030101010101" pitchFamily="2" charset="-122"/>
                <a:cs typeface="+mn-cs"/>
              </a:rPr>
              <a:t>的同数量级函数。记作</a:t>
            </a:r>
            <a:r>
              <a:rPr lang="en-US" altLang="zh-CN" kern="1200" dirty="0">
                <a:latin typeface="等线" panose="02010600030101010101" pitchFamily="2" charset="-122"/>
                <a:ea typeface="等线" panose="02010600030101010101" pitchFamily="2" charset="-122"/>
                <a:cs typeface="+mn-cs"/>
              </a:rPr>
              <a:t>T(n)=O(f(n)),</a:t>
            </a:r>
            <a:r>
              <a:rPr lang="zh-CN" altLang="en-US" kern="1200" dirty="0">
                <a:latin typeface="等线" panose="02010600030101010101" pitchFamily="2" charset="-122"/>
                <a:ea typeface="等线" panose="02010600030101010101" pitchFamily="2" charset="-122"/>
                <a:cs typeface="+mn-cs"/>
              </a:rPr>
              <a:t>称</a:t>
            </a:r>
            <a:r>
              <a:rPr lang="en-US" altLang="zh-CN" kern="1200" dirty="0">
                <a:latin typeface="等线" panose="02010600030101010101" pitchFamily="2" charset="-122"/>
                <a:ea typeface="等线" panose="02010600030101010101" pitchFamily="2" charset="-122"/>
                <a:cs typeface="+mn-cs"/>
              </a:rPr>
              <a:t>O(f(n))</a:t>
            </a:r>
            <a:r>
              <a:rPr lang="zh-CN" altLang="en-US" kern="1200" dirty="0">
                <a:latin typeface="等线" panose="02010600030101010101" pitchFamily="2" charset="-122"/>
                <a:ea typeface="等线" panose="02010600030101010101" pitchFamily="2" charset="-122"/>
                <a:cs typeface="+mn-cs"/>
              </a:rPr>
              <a:t>为算法的渐进时间复杂度</a:t>
            </a:r>
            <a:r>
              <a:rPr lang="en-US" altLang="zh-CN" kern="1200" dirty="0">
                <a:latin typeface="等线" panose="02010600030101010101" pitchFamily="2" charset="-122"/>
                <a:ea typeface="等线" panose="02010600030101010101" pitchFamily="2" charset="-122"/>
                <a:cs typeface="+mn-cs"/>
              </a:rPr>
              <a:t>(O</a:t>
            </a:r>
            <a:r>
              <a:rPr lang="zh-CN" altLang="en-US" kern="1200" dirty="0">
                <a:latin typeface="等线" panose="02010600030101010101" pitchFamily="2" charset="-122"/>
                <a:ea typeface="等线" panose="02010600030101010101" pitchFamily="2" charset="-122"/>
                <a:cs typeface="+mn-cs"/>
              </a:rPr>
              <a:t>是数量级的符号</a:t>
            </a:r>
            <a:r>
              <a:rPr lang="en-US" altLang="zh-CN" kern="1200" dirty="0">
                <a:latin typeface="等线" panose="02010600030101010101" pitchFamily="2" charset="-122"/>
                <a:ea typeface="等线" panose="02010600030101010101" pitchFamily="2" charset="-122"/>
                <a:cs typeface="+mn-cs"/>
              </a:rPr>
              <a:t>)</a:t>
            </a:r>
            <a:r>
              <a:rPr lang="zh-CN" altLang="en-US" kern="1200" dirty="0">
                <a:latin typeface="等线" panose="02010600030101010101" pitchFamily="2" charset="-122"/>
                <a:ea typeface="等线" panose="02010600030101010101" pitchFamily="2" charset="-122"/>
                <a:cs typeface="+mn-cs"/>
              </a:rPr>
              <a:t>，简称时间复杂度。</a:t>
            </a:r>
            <a:endParaRPr lang="zh-CN" altLang="en-US" kern="1200" dirty="0">
              <a:latin typeface="+mn-lt"/>
              <a:ea typeface="等线"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p:cNvSpPr>
            <a:spLocks noGrp="1"/>
          </p:cNvSpPr>
          <p:nvPr>
            <p:ph idx="1"/>
          </p:nvPr>
        </p:nvSpPr>
        <p:spPr>
          <a:xfrm>
            <a:off x="1476375" y="2133600"/>
            <a:ext cx="6591300" cy="3778250"/>
          </a:xfrm>
        </p:spPr>
        <p:txBody>
          <a:bodyPr vert="horz" wrap="square" lIns="91440" tIns="45720" rIns="91440" bIns="45720" anchor="t" anchorCtr="0"/>
          <a:lstStyle/>
          <a:p>
            <a:pPr defTabSz="457200"/>
            <a:endParaRPr lang="zh-CN" altLang="en-US" kern="1200" dirty="0">
              <a:latin typeface="+mn-lt"/>
              <a:ea typeface="等线" panose="02010600030101010101" pitchFamily="2" charset="-122"/>
              <a:cs typeface="+mn-cs"/>
            </a:endParaRPr>
          </a:p>
        </p:txBody>
      </p:sp>
      <p:pic>
        <p:nvPicPr>
          <p:cNvPr id="30723" name="图片 5"/>
          <p:cNvPicPr>
            <a:picLocks noChangeAspect="1"/>
          </p:cNvPicPr>
          <p:nvPr/>
        </p:nvPicPr>
        <p:blipFill>
          <a:blip r:embed="rId1"/>
          <a:stretch>
            <a:fillRect/>
          </a:stretch>
        </p:blipFill>
        <p:spPr>
          <a:xfrm>
            <a:off x="1331913" y="946150"/>
            <a:ext cx="7583487" cy="5697538"/>
          </a:xfrm>
          <a:prstGeom prst="rect">
            <a:avLst/>
          </a:prstGeom>
          <a:noFill/>
          <a:ln w="9525">
            <a:noFill/>
          </a:ln>
        </p:spPr>
      </p:pic>
      <p:sp>
        <p:nvSpPr>
          <p:cNvPr id="30724" name="矩形 7"/>
          <p:cNvSpPr/>
          <p:nvPr/>
        </p:nvSpPr>
        <p:spPr>
          <a:xfrm>
            <a:off x="1066800" y="5775325"/>
            <a:ext cx="6592888" cy="365125"/>
          </a:xfrm>
          <a:prstGeom prst="rect">
            <a:avLst/>
          </a:prstGeom>
          <a:noFill/>
          <a:ln w="28575" cap="flat" cmpd="sng">
            <a:solidFill>
              <a:srgbClr val="FF0000"/>
            </a:solidFill>
            <a:prstDash val="solid"/>
            <a:round/>
            <a:headEnd type="none" w="med" len="med"/>
            <a:tailEnd type="none" w="med" len="med"/>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b="1" dirty="0">
              <a:solidFill>
                <a:schemeClr val="tx1"/>
              </a:solidFill>
              <a:latin typeface="Times New Roman" panose="02020603050405020304" pitchFamily="18" charset="0"/>
              <a:ea typeface="楷体_GB2312"/>
            </a:endParaRPr>
          </a:p>
        </p:txBody>
      </p:sp>
      <p:sp>
        <p:nvSpPr>
          <p:cNvPr id="5" name="标题 1"/>
          <p:cNvSpPr txBox="1"/>
          <p:nvPr/>
        </p:nvSpPr>
        <p:spPr bwMode="auto">
          <a:xfrm>
            <a:off x="357188" y="115888"/>
            <a:ext cx="8266113" cy="649288"/>
          </a:xfrm>
          <a:prstGeom prst="rect">
            <a:avLst/>
          </a:prstGeom>
          <a:noFill/>
          <a:ln>
            <a:noFill/>
          </a:ln>
        </p:spPr>
        <p:txBody>
          <a:bodyPr>
            <a:normAutofit lnSpcReduction="10000"/>
          </a:bodyPr>
          <a:lstStyle>
            <a:lvl1pPr algn="l" defTabSz="457200" rtl="0" eaLnBrk="0" fontAlgn="base" hangingPunct="0">
              <a:spcBef>
                <a:spcPct val="0"/>
              </a:spcBef>
              <a:spcAft>
                <a:spcPct val="0"/>
              </a:spcAft>
              <a:defRPr sz="4000" b="1" kern="1200">
                <a:solidFill>
                  <a:schemeClr val="tx1"/>
                </a:solidFill>
                <a:latin typeface="+mj-lt"/>
                <a:ea typeface="等线" panose="02010600030101010101" pitchFamily="2" charset="-122"/>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2025</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届校招要求</a:t>
            </a: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字节跳动</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30726"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advTm="18461"/>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a:xfrm>
            <a:off x="1331913" y="692150"/>
            <a:ext cx="7127875"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算法时间复杂度的渐进表示法</a:t>
            </a:r>
            <a:endParaRPr lang="zh-CN" altLang="en-US" sz="2800" kern="1200" dirty="0">
              <a:latin typeface="Times New Roman" panose="02020603050405020304" pitchFamily="18" charset="0"/>
              <a:ea typeface="等线" panose="02010600030101010101" pitchFamily="2" charset="-122"/>
              <a:cs typeface="+mj-cs"/>
            </a:endParaRPr>
          </a:p>
        </p:txBody>
      </p:sp>
      <p:sp>
        <p:nvSpPr>
          <p:cNvPr id="92163"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92164" name="内容占位符 1"/>
          <p:cNvSpPr>
            <a:spLocks noGrp="1"/>
          </p:cNvSpPr>
          <p:nvPr>
            <p:ph idx="1"/>
          </p:nvPr>
        </p:nvSpPr>
        <p:spPr>
          <a:xfrm>
            <a:off x="611561" y="1341438"/>
            <a:ext cx="7992690" cy="5687962"/>
          </a:xfrm>
        </p:spPr>
        <p:txBody>
          <a:bodyPr vert="horz" wrap="square" lIns="91440" tIns="45720" rIns="91440" bIns="45720" anchor="t" anchorCtr="0"/>
          <a:lstStyle/>
          <a:p>
            <a:pPr eaLnBrk="1" hangingPunct="1">
              <a:lnSpc>
                <a:spcPct val="150000"/>
              </a:lnSpc>
            </a:pPr>
            <a:r>
              <a:rPr lang="zh-CN" altLang="en-US" dirty="0">
                <a:latin typeface="等线" panose="02010600030101010101" pitchFamily="2" charset="-122"/>
              </a:rPr>
              <a:t>对于求解矩阵相乘问题，算法耗费时间</a:t>
            </a:r>
            <a:endParaRPr lang="en-US" altLang="zh-CN" dirty="0">
              <a:latin typeface="等线" panose="02010600030101010101" pitchFamily="2" charset="-122"/>
            </a:endParaRPr>
          </a:p>
          <a:p>
            <a:pPr marL="0" indent="0" algn="ctr" eaLnBrk="1" hangingPunct="1">
              <a:lnSpc>
                <a:spcPct val="150000"/>
              </a:lnSpc>
              <a:buNone/>
            </a:pPr>
            <a:r>
              <a:rPr lang="en-US" altLang="zh-CN" dirty="0">
                <a:latin typeface="等线" panose="02010600030101010101" pitchFamily="2" charset="-122"/>
              </a:rPr>
              <a:t>T(n) = 2*</a:t>
            </a:r>
            <a:r>
              <a:rPr lang="en-US" altLang="zh-CN" dirty="0">
                <a:solidFill>
                  <a:srgbClr val="020603"/>
                </a:solidFill>
                <a:latin typeface="等线" panose="02010600030101010101" pitchFamily="2" charset="-122"/>
              </a:rPr>
              <a:t>n</a:t>
            </a:r>
            <a:r>
              <a:rPr lang="en-US" altLang="zh-CN" baseline="30000" dirty="0">
                <a:solidFill>
                  <a:srgbClr val="020603"/>
                </a:solidFill>
                <a:latin typeface="等线" panose="02010600030101010101" pitchFamily="2" charset="-122"/>
              </a:rPr>
              <a:t>3</a:t>
            </a:r>
            <a:r>
              <a:rPr lang="en-US" altLang="zh-CN" dirty="0">
                <a:latin typeface="等线" panose="02010600030101010101" pitchFamily="2" charset="-122"/>
              </a:rPr>
              <a:t>+3*</a:t>
            </a:r>
            <a:r>
              <a:rPr lang="en-US" altLang="zh-CN" dirty="0">
                <a:solidFill>
                  <a:srgbClr val="020603"/>
                </a:solidFill>
                <a:latin typeface="等线" panose="02010600030101010101" pitchFamily="2" charset="-122"/>
              </a:rPr>
              <a:t>n</a:t>
            </a:r>
            <a:r>
              <a:rPr lang="en-US" altLang="zh-CN" baseline="30000" dirty="0">
                <a:solidFill>
                  <a:srgbClr val="020603"/>
                </a:solidFill>
                <a:latin typeface="等线" panose="02010600030101010101" pitchFamily="2" charset="-122"/>
              </a:rPr>
              <a:t>2</a:t>
            </a:r>
            <a:r>
              <a:rPr lang="en-US" altLang="zh-CN" dirty="0">
                <a:latin typeface="等线" panose="02010600030101010101" pitchFamily="2" charset="-122"/>
              </a:rPr>
              <a:t>+2*n+1</a:t>
            </a:r>
            <a:endParaRPr lang="en-US" altLang="zh-CN" dirty="0">
              <a:latin typeface="等线" panose="02010600030101010101" pitchFamily="2" charset="-122"/>
            </a:endParaRPr>
          </a:p>
          <a:p>
            <a:pPr eaLnBrk="1" hangingPunct="1">
              <a:lnSpc>
                <a:spcPct val="150000"/>
              </a:lnSpc>
            </a:pPr>
            <a:r>
              <a:rPr lang="en-US" altLang="zh-CN" dirty="0">
                <a:latin typeface="等线" panose="02010600030101010101" pitchFamily="2" charset="-122"/>
              </a:rPr>
              <a:t>n→ ∞</a:t>
            </a:r>
            <a:r>
              <a:rPr lang="zh-CN" altLang="en-US" dirty="0">
                <a:latin typeface="等线" panose="02010600030101010101" pitchFamily="2" charset="-122"/>
              </a:rPr>
              <a:t>时，</a:t>
            </a:r>
            <a:r>
              <a:rPr lang="en-US" altLang="zh-CN" dirty="0">
                <a:latin typeface="等线" panose="02010600030101010101" pitchFamily="2" charset="-122"/>
              </a:rPr>
              <a:t>T(n)/</a:t>
            </a:r>
            <a:r>
              <a:rPr lang="en-US" altLang="zh-CN" dirty="0">
                <a:solidFill>
                  <a:srgbClr val="020603"/>
                </a:solidFill>
                <a:latin typeface="等线" panose="02010600030101010101" pitchFamily="2" charset="-122"/>
              </a:rPr>
              <a:t>n</a:t>
            </a:r>
            <a:r>
              <a:rPr lang="en-US" altLang="zh-CN" baseline="30000" dirty="0">
                <a:solidFill>
                  <a:srgbClr val="020603"/>
                </a:solidFill>
                <a:latin typeface="等线" panose="02010600030101010101" pitchFamily="2" charset="-122"/>
              </a:rPr>
              <a:t>3</a:t>
            </a:r>
            <a:r>
              <a:rPr lang="en-US" altLang="zh-CN" dirty="0">
                <a:latin typeface="等线" panose="02010600030101010101" pitchFamily="2" charset="-122"/>
              </a:rPr>
              <a:t>→2</a:t>
            </a:r>
            <a:r>
              <a:rPr lang="zh-CN" altLang="en-US" dirty="0">
                <a:latin typeface="等线" panose="02010600030101010101" pitchFamily="2" charset="-122"/>
              </a:rPr>
              <a:t>，这表示</a:t>
            </a:r>
            <a:r>
              <a:rPr lang="en-US" altLang="zh-CN" dirty="0">
                <a:latin typeface="等线" panose="02010600030101010101" pitchFamily="2" charset="-122"/>
              </a:rPr>
              <a:t>n</a:t>
            </a:r>
            <a:r>
              <a:rPr lang="zh-CN" altLang="en-US" dirty="0">
                <a:latin typeface="等线" panose="02010600030101010101" pitchFamily="2" charset="-122"/>
              </a:rPr>
              <a:t>充分大时</a:t>
            </a:r>
            <a:r>
              <a:rPr lang="en-US" altLang="zh-CN" dirty="0">
                <a:latin typeface="等线" panose="02010600030101010101" pitchFamily="2" charset="-122"/>
              </a:rPr>
              <a:t>,T(n)</a:t>
            </a:r>
            <a:r>
              <a:rPr lang="zh-CN" altLang="en-US" dirty="0">
                <a:latin typeface="等线" panose="02010600030101010101" pitchFamily="2" charset="-122"/>
              </a:rPr>
              <a:t>与</a:t>
            </a:r>
            <a:r>
              <a:rPr lang="en-US" altLang="zh-CN" dirty="0">
                <a:solidFill>
                  <a:srgbClr val="020603"/>
                </a:solidFill>
                <a:latin typeface="等线" panose="02010600030101010101" pitchFamily="2" charset="-122"/>
              </a:rPr>
              <a:t>n</a:t>
            </a:r>
            <a:r>
              <a:rPr lang="en-US" altLang="zh-CN" baseline="30000" dirty="0">
                <a:solidFill>
                  <a:srgbClr val="020603"/>
                </a:solidFill>
                <a:latin typeface="等线" panose="02010600030101010101" pitchFamily="2" charset="-122"/>
              </a:rPr>
              <a:t>3</a:t>
            </a:r>
            <a:r>
              <a:rPr lang="zh-CN" altLang="en-US" dirty="0">
                <a:latin typeface="等线" panose="02010600030101010101" pitchFamily="2" charset="-122"/>
              </a:rPr>
              <a:t>是同阶或同数量级，引入大“</a:t>
            </a:r>
            <a:r>
              <a:rPr lang="en-US" altLang="zh-CN" dirty="0">
                <a:latin typeface="等线" panose="02010600030101010101" pitchFamily="2" charset="-122"/>
              </a:rPr>
              <a:t>O”</a:t>
            </a:r>
            <a:r>
              <a:rPr lang="zh-CN" altLang="en-US" dirty="0">
                <a:latin typeface="等线" panose="02010600030101010101" pitchFamily="2" charset="-122"/>
              </a:rPr>
              <a:t>记号，则</a:t>
            </a:r>
            <a:r>
              <a:rPr lang="en-US" altLang="zh-CN" dirty="0">
                <a:latin typeface="等线" panose="02010600030101010101" pitchFamily="2" charset="-122"/>
              </a:rPr>
              <a:t>T(n)</a:t>
            </a:r>
            <a:r>
              <a:rPr lang="zh-CN" altLang="en-US" dirty="0">
                <a:latin typeface="等线" panose="02010600030101010101" pitchFamily="2" charset="-122"/>
              </a:rPr>
              <a:t>可记作</a:t>
            </a:r>
            <a:r>
              <a:rPr lang="en-US" altLang="zh-CN" dirty="0">
                <a:latin typeface="等线" panose="02010600030101010101" pitchFamily="2" charset="-122"/>
              </a:rPr>
              <a:t>:</a:t>
            </a:r>
            <a:endParaRPr lang="en-US" altLang="zh-CN" dirty="0">
              <a:latin typeface="等线" panose="02010600030101010101" pitchFamily="2" charset="-122"/>
            </a:endParaRPr>
          </a:p>
          <a:p>
            <a:pPr marL="0" indent="0" algn="ctr" eaLnBrk="1" hangingPunct="1">
              <a:lnSpc>
                <a:spcPct val="150000"/>
              </a:lnSpc>
              <a:buNone/>
            </a:pPr>
            <a:r>
              <a:rPr lang="en-US" altLang="zh-CN" dirty="0">
                <a:latin typeface="等线" panose="02010600030101010101" pitchFamily="2" charset="-122"/>
              </a:rPr>
              <a:t>T(n)= O(</a:t>
            </a:r>
            <a:r>
              <a:rPr lang="en-US" altLang="zh-CN" dirty="0">
                <a:solidFill>
                  <a:srgbClr val="020603"/>
                </a:solidFill>
                <a:latin typeface="等线" panose="02010600030101010101" pitchFamily="2" charset="-122"/>
              </a:rPr>
              <a:t>n</a:t>
            </a:r>
            <a:r>
              <a:rPr lang="en-US" altLang="zh-CN" baseline="30000" dirty="0">
                <a:solidFill>
                  <a:srgbClr val="020603"/>
                </a:solidFill>
                <a:latin typeface="等线" panose="02010600030101010101" pitchFamily="2" charset="-122"/>
              </a:rPr>
              <a:t>3</a:t>
            </a:r>
            <a:r>
              <a:rPr lang="en-US" altLang="zh-CN" dirty="0">
                <a:latin typeface="等线" panose="02010600030101010101" pitchFamily="2" charset="-122"/>
              </a:rPr>
              <a:t>)</a:t>
            </a:r>
            <a:endParaRPr lang="en-US" altLang="zh-CN" dirty="0">
              <a:latin typeface="等线" panose="02010600030101010101" pitchFamily="2" charset="-122"/>
            </a:endParaRPr>
          </a:p>
          <a:p>
            <a:pPr marL="0" indent="0" algn="ctr" eaLnBrk="1" hangingPunct="1">
              <a:lnSpc>
                <a:spcPct val="150000"/>
              </a:lnSpc>
              <a:buNone/>
            </a:pPr>
            <a:endParaRPr lang="en-US" altLang="zh-CN" dirty="0">
              <a:latin typeface="等线" panose="02010600030101010101" pitchFamily="2" charset="-122"/>
            </a:endParaRPr>
          </a:p>
          <a:p>
            <a:pPr eaLnBrk="1" hangingPunct="1"/>
            <a:r>
              <a:rPr lang="zh-CN" altLang="en-US" dirty="0">
                <a:latin typeface="等线" panose="02010600030101010101" pitchFamily="2" charset="-122"/>
              </a:rPr>
              <a:t>一般情况下，不必计算所有操作的执行次数，而只考虑算法中基本作执行的次数，它是问题规模</a:t>
            </a:r>
            <a:r>
              <a:rPr lang="en-US" altLang="zh-CN" dirty="0">
                <a:latin typeface="等线" panose="02010600030101010101" pitchFamily="2" charset="-122"/>
              </a:rPr>
              <a:t>n</a:t>
            </a:r>
            <a:r>
              <a:rPr lang="zh-CN" altLang="en-US" dirty="0">
                <a:latin typeface="等线" panose="02010600030101010101" pitchFamily="2" charset="-122"/>
              </a:rPr>
              <a:t>的某个函数，用</a:t>
            </a:r>
            <a:r>
              <a:rPr lang="en-US" altLang="zh-CN" dirty="0">
                <a:latin typeface="等线" panose="02010600030101010101" pitchFamily="2" charset="-122"/>
              </a:rPr>
              <a:t>T(n)</a:t>
            </a:r>
            <a:r>
              <a:rPr lang="zh-CN" altLang="en-US" dirty="0">
                <a:latin typeface="等线" panose="02010600030101010101" pitchFamily="2" charset="-122"/>
              </a:rPr>
              <a:t>表示。</a:t>
            </a:r>
            <a:endParaRPr lang="en-US" altLang="zh-CN" dirty="0">
              <a:latin typeface="等线" panose="02010600030101010101" pitchFamily="2" charset="-122"/>
            </a:endParaRPr>
          </a:p>
        </p:txBody>
      </p:sp>
      <p:sp>
        <p:nvSpPr>
          <p:cNvPr id="2" name="圆角矩形标注 8"/>
          <p:cNvSpPr>
            <a:spLocks noChangeArrowheads="1"/>
          </p:cNvSpPr>
          <p:nvPr/>
        </p:nvSpPr>
        <p:spPr bwMode="auto">
          <a:xfrm>
            <a:off x="1331913" y="4594186"/>
            <a:ext cx="7704583" cy="601134"/>
          </a:xfrm>
          <a:prstGeom prst="wedgeRoundRectCallout">
            <a:avLst>
              <a:gd name="adj1" fmla="val -5803"/>
              <a:gd name="adj2" fmla="val -72205"/>
              <a:gd name="adj3" fmla="val 16667"/>
            </a:avLst>
          </a:prstGeom>
          <a:solidFill>
            <a:schemeClr val="accent5">
              <a:lumMod val="75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lvl="0">
              <a:lnSpc>
                <a:spcPct val="130000"/>
              </a:lnSpc>
              <a:defRPr/>
            </a:pPr>
            <a:r>
              <a:rPr lang="zh-CN" altLang="en-US" sz="2000" b="1" dirty="0">
                <a:solidFill>
                  <a:schemeClr val="bg1"/>
                </a:solidFill>
                <a:latin typeface="+mn-ea"/>
                <a:ea typeface="+mn-ea"/>
                <a:cs typeface="+mn-ea"/>
                <a:sym typeface="+mn-lt"/>
              </a:rPr>
              <a:t>这就是求解矩阵相乘问题的算法的渐进时间复杂度（时间复杂度）</a:t>
            </a:r>
            <a:endParaRPr lang="zh-CN" altLang="en-US" sz="2000" b="1" dirty="0">
              <a:solidFill>
                <a:schemeClr val="bg1"/>
              </a:solidFill>
              <a:latin typeface="+mn-ea"/>
              <a:ea typeface="+mn-ea"/>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6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1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a:xfrm>
            <a:off x="1331913" y="692150"/>
            <a:ext cx="7127875"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算法时间复杂度定义</a:t>
            </a:r>
            <a:endParaRPr lang="zh-CN" altLang="en-US" sz="2800" kern="1200" dirty="0">
              <a:latin typeface="Times New Roman" panose="02020603050405020304" pitchFamily="18" charset="0"/>
              <a:ea typeface="等线" panose="02010600030101010101" pitchFamily="2" charset="-122"/>
              <a:cs typeface="+mj-cs"/>
            </a:endParaRPr>
          </a:p>
        </p:txBody>
      </p:sp>
      <p:sp>
        <p:nvSpPr>
          <p:cNvPr id="92163"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92164" name="内容占位符 1"/>
          <p:cNvSpPr>
            <a:spLocks noGrp="1"/>
          </p:cNvSpPr>
          <p:nvPr>
            <p:ph idx="1"/>
          </p:nvPr>
        </p:nvSpPr>
        <p:spPr>
          <a:xfrm>
            <a:off x="611561" y="1341438"/>
            <a:ext cx="7992690" cy="4463826"/>
          </a:xfrm>
        </p:spPr>
        <p:txBody>
          <a:bodyPr vert="horz" wrap="square" lIns="91440" tIns="45720" rIns="91440" bIns="45720" anchor="t" anchorCtr="0"/>
          <a:lstStyle/>
          <a:p>
            <a:pPr eaLnBrk="1" hangingPunct="1">
              <a:lnSpc>
                <a:spcPct val="150000"/>
              </a:lnSpc>
            </a:pPr>
            <a:r>
              <a:rPr lang="zh-CN" altLang="en-US" dirty="0">
                <a:latin typeface="等线" panose="02010600030101010101" pitchFamily="2" charset="-122"/>
              </a:rPr>
              <a:t>算法中基本语句重复执行的次数是问题规模</a:t>
            </a:r>
            <a:r>
              <a:rPr lang="en-US" altLang="zh-CN" dirty="0">
                <a:latin typeface="等线" panose="02010600030101010101" pitchFamily="2" charset="-122"/>
              </a:rPr>
              <a:t>n</a:t>
            </a:r>
            <a:r>
              <a:rPr lang="zh-CN" altLang="en-US" dirty="0">
                <a:latin typeface="等线" panose="02010600030101010101" pitchFamily="2" charset="-122"/>
              </a:rPr>
              <a:t>的某个函数</a:t>
            </a:r>
            <a:r>
              <a:rPr lang="en-US" altLang="zh-CN" dirty="0">
                <a:latin typeface="等线" panose="02010600030101010101" pitchFamily="2" charset="-122"/>
              </a:rPr>
              <a:t>f(n)</a:t>
            </a:r>
            <a:r>
              <a:rPr lang="zh-CN" altLang="en-US" dirty="0">
                <a:latin typeface="等线" panose="02010600030101010101" pitchFamily="2" charset="-122"/>
              </a:rPr>
              <a:t>，算法的时间量度记作</a:t>
            </a:r>
            <a:r>
              <a:rPr lang="en-US" altLang="zh-CN" dirty="0">
                <a:latin typeface="等线" panose="02010600030101010101" pitchFamily="2" charset="-122"/>
              </a:rPr>
              <a:t>: </a:t>
            </a:r>
            <a:r>
              <a:rPr lang="pt-BR" altLang="zh-CN" dirty="0">
                <a:solidFill>
                  <a:srgbClr val="C00000"/>
                </a:solidFill>
                <a:latin typeface="等线" panose="02010600030101010101" pitchFamily="2" charset="-122"/>
              </a:rPr>
              <a:t> T(n)=O(f(n))</a:t>
            </a:r>
            <a:r>
              <a:rPr lang="zh-CN" altLang="en-US" dirty="0">
                <a:solidFill>
                  <a:srgbClr val="C00000"/>
                </a:solidFill>
                <a:latin typeface="等线" panose="02010600030101010101" pitchFamily="2" charset="-122"/>
              </a:rPr>
              <a:t>。</a:t>
            </a:r>
            <a:endParaRPr lang="en-US" altLang="zh-CN" dirty="0">
              <a:solidFill>
                <a:srgbClr val="C00000"/>
              </a:solidFill>
              <a:latin typeface="等线" panose="02010600030101010101" pitchFamily="2" charset="-122"/>
            </a:endParaRPr>
          </a:p>
          <a:p>
            <a:pPr eaLnBrk="1" hangingPunct="1">
              <a:lnSpc>
                <a:spcPct val="150000"/>
              </a:lnSpc>
            </a:pPr>
            <a:r>
              <a:rPr lang="zh-CN" altLang="en-US" dirty="0"/>
              <a:t>它表示随着</a:t>
            </a:r>
            <a:r>
              <a:rPr lang="en-US" altLang="zh-CN" dirty="0"/>
              <a:t>n</a:t>
            </a:r>
            <a:r>
              <a:rPr lang="zh-CN" altLang="en-US" dirty="0"/>
              <a:t>的增大，算法执行的时间的增长率和</a:t>
            </a:r>
            <a:r>
              <a:rPr lang="en-US" altLang="zh-CN" dirty="0"/>
              <a:t>f(n)</a:t>
            </a:r>
            <a:r>
              <a:rPr lang="zh-CN" altLang="en-US" dirty="0"/>
              <a:t>的增长率相同，称作算法的渐近时间复杂度，简称时间复杂度。</a:t>
            </a:r>
            <a:endParaRPr lang="zh-CN" altLang="en-US" kern="1200" dirty="0">
              <a:latin typeface="+mn-lt"/>
              <a:ea typeface="等线" panose="02010600030101010101" pitchFamily="2" charset="-122"/>
              <a:cs typeface="+mn-cs"/>
            </a:endParaRPr>
          </a:p>
        </p:txBody>
      </p:sp>
      <p:sp>
        <p:nvSpPr>
          <p:cNvPr id="2" name="Rectangle 6"/>
          <p:cNvSpPr>
            <a:spLocks noChangeArrowheads="1"/>
          </p:cNvSpPr>
          <p:nvPr/>
        </p:nvSpPr>
        <p:spPr bwMode="auto">
          <a:xfrm>
            <a:off x="610688" y="4368504"/>
            <a:ext cx="4846439" cy="2036135"/>
          </a:xfrm>
          <a:prstGeom prst="rect">
            <a:avLst/>
          </a:prstGeom>
          <a:solidFill>
            <a:schemeClr val="tx2">
              <a:lumMod val="40000"/>
              <a:lumOff val="60000"/>
            </a:schemeClr>
          </a:solidFill>
          <a:ln>
            <a:noFill/>
          </a:ln>
        </p:spPr>
        <p:txBody>
          <a:bodyPr wrap="squar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数学符号“</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mn-lt"/>
              </a:rPr>
              <a:t>O</a:t>
            </a: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”的定义为：</a:t>
            </a:r>
            <a:endPar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若</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T</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a:t>
            </a: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和</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f</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a:t>
            </a: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是定义在正整数集合上的两个函数，则</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T</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 = </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mn-lt"/>
              </a:rPr>
              <a:t>O</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f</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a:t>
            </a: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表示存在正的常数</a:t>
            </a:r>
            <a:r>
              <a:rPr kumimoji="0" lang="en-US" altLang="zh-CN" sz="2000" b="1" i="0" u="none" strike="noStrike" kern="1200" cap="none" spc="0" normalizeH="0" baseline="0" noProof="0" dirty="0">
                <a:ln>
                  <a:noFill/>
                </a:ln>
                <a:solidFill>
                  <a:schemeClr val="tx1"/>
                </a:solidFill>
                <a:effectLst/>
                <a:uLnTx/>
                <a:uFillTx/>
                <a:latin typeface="+mn-ea"/>
                <a:ea typeface="+mn-ea"/>
                <a:cs typeface="+mn-ea"/>
                <a:sym typeface="+mn-lt"/>
              </a:rPr>
              <a:t>C</a:t>
            </a: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和</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000" b="1" i="0" u="none" strike="noStrike" kern="1200" cap="none" spc="0" normalizeH="0" baseline="-25000" noProof="0" dirty="0">
                <a:ln>
                  <a:noFill/>
                </a:ln>
                <a:solidFill>
                  <a:schemeClr val="tx1"/>
                </a:solidFill>
                <a:effectLst/>
                <a:uLnTx/>
                <a:uFillTx/>
                <a:latin typeface="+mn-ea"/>
                <a:ea typeface="+mn-ea"/>
                <a:cs typeface="+mn-ea"/>
                <a:sym typeface="+mn-lt"/>
              </a:rPr>
              <a:t>0</a:t>
            </a: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，使得当</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000" b="1"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000" b="1" i="0" u="none" strike="noStrike" kern="1200" cap="none" spc="0" normalizeH="0" baseline="-25000" noProof="0" dirty="0">
                <a:ln>
                  <a:noFill/>
                </a:ln>
                <a:solidFill>
                  <a:schemeClr val="tx1"/>
                </a:solidFill>
                <a:effectLst/>
                <a:uLnTx/>
                <a:uFillTx/>
                <a:latin typeface="+mn-ea"/>
                <a:ea typeface="+mn-ea"/>
                <a:cs typeface="+mn-ea"/>
                <a:sym typeface="+mn-lt"/>
              </a:rPr>
              <a:t>0</a:t>
            </a: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时都满足</a:t>
            </a:r>
            <a:r>
              <a:rPr kumimoji="0" lang="en-US" altLang="zh-CN" sz="2000" b="1" i="0" u="none" strike="noStrike" kern="1200" cap="none" spc="0" normalizeH="0" baseline="0" noProof="0" dirty="0">
                <a:ln>
                  <a:noFill/>
                </a:ln>
                <a:solidFill>
                  <a:srgbClr val="FF0000"/>
                </a:solidFill>
                <a:effectLst/>
                <a:uLnTx/>
                <a:uFillTx/>
                <a:latin typeface="+mn-ea"/>
                <a:ea typeface="+mn-ea"/>
                <a:cs typeface="+mn-ea"/>
                <a:sym typeface="+mn-lt"/>
              </a:rPr>
              <a:t>0</a:t>
            </a:r>
            <a:r>
              <a:rPr kumimoji="0" lang="zh-CN" altLang="en-US" sz="2000" b="1" i="0" u="none" strike="noStrike" kern="1200" cap="none" spc="0" normalizeH="0" baseline="0" noProof="0" dirty="0">
                <a:ln>
                  <a:noFill/>
                </a:ln>
                <a:solidFill>
                  <a:srgbClr val="FF0000"/>
                </a:solidFill>
                <a:effectLst/>
                <a:uLnTx/>
                <a:uFillTx/>
                <a:latin typeface="+mn-ea"/>
                <a:ea typeface="+mn-ea"/>
                <a:cs typeface="+mn-ea"/>
                <a:sym typeface="+mn-lt"/>
              </a:rPr>
              <a:t>≤</a:t>
            </a:r>
            <a:r>
              <a:rPr kumimoji="0" lang="en-US" altLang="zh-CN" sz="2000" b="1" i="1" u="none" strike="noStrike" kern="1200" cap="none" spc="0" normalizeH="0" baseline="0" noProof="0" dirty="0">
                <a:ln>
                  <a:noFill/>
                </a:ln>
                <a:solidFill>
                  <a:srgbClr val="FF0000"/>
                </a:solidFill>
                <a:effectLst/>
                <a:uLnTx/>
                <a:uFillTx/>
                <a:latin typeface="+mn-ea"/>
                <a:ea typeface="+mn-ea"/>
                <a:cs typeface="+mn-ea"/>
                <a:sym typeface="+mn-lt"/>
              </a:rPr>
              <a:t>T</a:t>
            </a:r>
            <a:r>
              <a:rPr kumimoji="0" lang="en-US" altLang="zh-CN" sz="2000" b="1" i="0" u="none" strike="noStrike" kern="1200" cap="none" spc="0" normalizeH="0" baseline="0" noProof="0" dirty="0">
                <a:ln>
                  <a:noFill/>
                </a:ln>
                <a:solidFill>
                  <a:srgbClr val="FF0000"/>
                </a:solidFill>
                <a:effectLst/>
                <a:uLnTx/>
                <a:uFillTx/>
                <a:latin typeface="+mn-ea"/>
                <a:ea typeface="+mn-ea"/>
                <a:cs typeface="+mn-ea"/>
                <a:sym typeface="+mn-lt"/>
              </a:rPr>
              <a:t>(</a:t>
            </a:r>
            <a:r>
              <a:rPr kumimoji="0" lang="en-US" altLang="zh-CN" sz="2000" b="1" i="1" u="none" strike="noStrike" kern="1200" cap="none" spc="0" normalizeH="0" baseline="0" noProof="0" dirty="0">
                <a:ln>
                  <a:noFill/>
                </a:ln>
                <a:solidFill>
                  <a:srgbClr val="FF0000"/>
                </a:solidFill>
                <a:effectLst/>
                <a:uLnTx/>
                <a:uFillTx/>
                <a:latin typeface="+mn-ea"/>
                <a:ea typeface="+mn-ea"/>
                <a:cs typeface="+mn-ea"/>
                <a:sym typeface="+mn-lt"/>
              </a:rPr>
              <a:t>n</a:t>
            </a:r>
            <a:r>
              <a:rPr kumimoji="0" lang="en-US" altLang="zh-CN" sz="2000" b="1" i="0" u="none" strike="noStrike" kern="1200" cap="none" spc="0" normalizeH="0" baseline="0" noProof="0" dirty="0">
                <a:ln>
                  <a:noFill/>
                </a:ln>
                <a:solidFill>
                  <a:srgbClr val="FF0000"/>
                </a:solidFill>
                <a:effectLst/>
                <a:uLnTx/>
                <a:uFillTx/>
                <a:latin typeface="+mn-ea"/>
                <a:ea typeface="+mn-ea"/>
                <a:cs typeface="+mn-ea"/>
                <a:sym typeface="+mn-lt"/>
              </a:rPr>
              <a:t>)</a:t>
            </a:r>
            <a:r>
              <a:rPr kumimoji="0" lang="zh-CN" altLang="en-US" sz="2000" b="1" i="0" u="none" strike="noStrike" kern="1200" cap="none" spc="0" normalizeH="0" baseline="0" noProof="0" dirty="0">
                <a:ln>
                  <a:noFill/>
                </a:ln>
                <a:solidFill>
                  <a:srgbClr val="FF0000"/>
                </a:solidFill>
                <a:effectLst/>
                <a:uLnTx/>
                <a:uFillTx/>
                <a:latin typeface="+mn-ea"/>
                <a:ea typeface="+mn-ea"/>
                <a:cs typeface="+mn-ea"/>
                <a:sym typeface="+mn-lt"/>
              </a:rPr>
              <a:t>≤</a:t>
            </a:r>
            <a:r>
              <a:rPr kumimoji="0" lang="en-US" altLang="zh-CN" sz="2000" b="1" i="0" u="none" strike="noStrike" kern="1200" cap="none" spc="0" normalizeH="0" baseline="0" noProof="0" dirty="0" err="1">
                <a:ln>
                  <a:noFill/>
                </a:ln>
                <a:solidFill>
                  <a:srgbClr val="FF0000"/>
                </a:solidFill>
                <a:effectLst/>
                <a:uLnTx/>
                <a:uFillTx/>
                <a:latin typeface="+mn-ea"/>
                <a:ea typeface="+mn-ea"/>
                <a:cs typeface="+mn-ea"/>
                <a:sym typeface="+mn-lt"/>
              </a:rPr>
              <a:t>C</a:t>
            </a:r>
            <a:r>
              <a:rPr kumimoji="0" lang="en-US" altLang="zh-CN" sz="2000" b="1" i="1" u="none" strike="noStrike" kern="1200" cap="none" spc="0" normalizeH="0" baseline="0" noProof="0" dirty="0" err="1">
                <a:ln>
                  <a:noFill/>
                </a:ln>
                <a:solidFill>
                  <a:srgbClr val="FF0000"/>
                </a:solidFill>
                <a:effectLst/>
                <a:uLnTx/>
                <a:uFillTx/>
                <a:latin typeface="+mn-ea"/>
                <a:ea typeface="+mn-ea"/>
                <a:cs typeface="+mn-ea"/>
                <a:sym typeface="+mn-lt"/>
              </a:rPr>
              <a:t>f</a:t>
            </a:r>
            <a:r>
              <a:rPr kumimoji="0" lang="en-US" altLang="zh-CN" sz="2000" b="1" i="0" u="none" strike="noStrike" kern="1200" cap="none" spc="0" normalizeH="0" baseline="0" noProof="0" dirty="0">
                <a:ln>
                  <a:noFill/>
                </a:ln>
                <a:solidFill>
                  <a:srgbClr val="FF0000"/>
                </a:solidFill>
                <a:effectLst/>
                <a:uLnTx/>
                <a:uFillTx/>
                <a:latin typeface="+mn-ea"/>
                <a:ea typeface="+mn-ea"/>
                <a:cs typeface="+mn-ea"/>
                <a:sym typeface="+mn-lt"/>
              </a:rPr>
              <a:t>(</a:t>
            </a:r>
            <a:r>
              <a:rPr kumimoji="0" lang="en-US" altLang="zh-CN" sz="2000" b="1" i="1" u="none" strike="noStrike" kern="1200" cap="none" spc="0" normalizeH="0" baseline="0" noProof="0" dirty="0">
                <a:ln>
                  <a:noFill/>
                </a:ln>
                <a:solidFill>
                  <a:srgbClr val="FF0000"/>
                </a:solidFill>
                <a:effectLst/>
                <a:uLnTx/>
                <a:uFillTx/>
                <a:latin typeface="+mn-ea"/>
                <a:ea typeface="+mn-ea"/>
                <a:cs typeface="+mn-ea"/>
                <a:sym typeface="+mn-lt"/>
              </a:rPr>
              <a:t>n</a:t>
            </a:r>
            <a:r>
              <a:rPr kumimoji="0" lang="en-US" altLang="zh-CN" sz="2000" b="1" i="0" u="none" strike="noStrike" kern="1200" cap="none" spc="0" normalizeH="0" baseline="0" noProof="0" dirty="0">
                <a:ln>
                  <a:noFill/>
                </a:ln>
                <a:solidFill>
                  <a:srgbClr val="FF0000"/>
                </a:solidFill>
                <a:effectLst/>
                <a:uLnTx/>
                <a:uFillTx/>
                <a:latin typeface="+mn-ea"/>
                <a:ea typeface="+mn-ea"/>
                <a:cs typeface="+mn-ea"/>
                <a:sym typeface="+mn-lt"/>
              </a:rPr>
              <a:t>)</a:t>
            </a:r>
            <a:r>
              <a:rPr kumimoji="0" lang="zh-CN" altLang="en-US" sz="2000" b="1" i="0" u="none" strike="noStrike" kern="1200" cap="none" spc="0" normalizeH="0" baseline="0" noProof="0" dirty="0">
                <a:ln>
                  <a:noFill/>
                </a:ln>
                <a:solidFill>
                  <a:schemeClr val="tx1"/>
                </a:solidFill>
                <a:effectLst/>
                <a:uLnTx/>
                <a:uFillTx/>
                <a:latin typeface="+mn-ea"/>
                <a:ea typeface="+mn-ea"/>
                <a:cs typeface="+mn-ea"/>
                <a:sym typeface="+mn-lt"/>
              </a:rPr>
              <a:t>。</a:t>
            </a:r>
            <a:endParaRPr kumimoji="0" lang="en-US" altLang="zh-CN" sz="2000" b="1" i="0" u="none" strike="noStrike" kern="1200" cap="none" spc="0" normalizeH="0" baseline="0" noProof="0" dirty="0">
              <a:ln>
                <a:noFill/>
              </a:ln>
              <a:solidFill>
                <a:srgbClr val="FF3300"/>
              </a:solidFill>
              <a:effectLst/>
              <a:uLnTx/>
              <a:uFillTx/>
              <a:latin typeface="+mn-ea"/>
              <a:ea typeface="+mn-ea"/>
              <a:cs typeface="+mn-ea"/>
              <a:sym typeface="+mn-lt"/>
            </a:endParaRPr>
          </a:p>
        </p:txBody>
      </p:sp>
      <p:grpSp>
        <p:nvGrpSpPr>
          <p:cNvPr id="6" name="组合 5"/>
          <p:cNvGrpSpPr/>
          <p:nvPr/>
        </p:nvGrpSpPr>
        <p:grpSpPr>
          <a:xfrm>
            <a:off x="5580112" y="4437112"/>
            <a:ext cx="3245003" cy="1829629"/>
            <a:chOff x="5650508" y="4387702"/>
            <a:chExt cx="3245003" cy="1829629"/>
          </a:xfrm>
        </p:grpSpPr>
        <p:pic>
          <p:nvPicPr>
            <p:cNvPr id="4" name="图片 3"/>
            <p:cNvPicPr>
              <a:picLocks noChangeAspect="1"/>
            </p:cNvPicPr>
            <p:nvPr/>
          </p:nvPicPr>
          <p:blipFill>
            <a:blip r:embed="rId1"/>
            <a:stretch>
              <a:fillRect/>
            </a:stretch>
          </p:blipFill>
          <p:spPr>
            <a:xfrm>
              <a:off x="5650508" y="4387702"/>
              <a:ext cx="3245003" cy="1829629"/>
            </a:xfrm>
            <a:prstGeom prst="rect">
              <a:avLst/>
            </a:prstGeom>
          </p:spPr>
        </p:pic>
        <p:sp>
          <p:nvSpPr>
            <p:cNvPr id="5" name="矩形 4"/>
            <p:cNvSpPr/>
            <p:nvPr/>
          </p:nvSpPr>
          <p:spPr>
            <a:xfrm>
              <a:off x="8172400" y="5157192"/>
              <a:ext cx="720080" cy="7920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a:xfrm>
            <a:off x="1331913" y="692150"/>
            <a:ext cx="7127875"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算法时间复杂度定义</a:t>
            </a:r>
            <a:endParaRPr lang="zh-CN" altLang="en-US" sz="2800" kern="1200" dirty="0">
              <a:latin typeface="Times New Roman" panose="02020603050405020304" pitchFamily="18" charset="0"/>
              <a:ea typeface="等线" panose="02010600030101010101" pitchFamily="2" charset="-122"/>
              <a:cs typeface="+mj-cs"/>
            </a:endParaRPr>
          </a:p>
        </p:txBody>
      </p:sp>
      <p:sp>
        <p:nvSpPr>
          <p:cNvPr id="92163"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3" name="圆角矩形标注 8"/>
          <p:cNvSpPr>
            <a:spLocks noChangeArrowheads="1"/>
          </p:cNvSpPr>
          <p:nvPr/>
        </p:nvSpPr>
        <p:spPr bwMode="auto">
          <a:xfrm>
            <a:off x="611561" y="3562238"/>
            <a:ext cx="3960439" cy="2675073"/>
          </a:xfrm>
          <a:prstGeom prst="wedgeRoundRectCallout">
            <a:avLst>
              <a:gd name="adj1" fmla="val -3746"/>
              <a:gd name="adj2" fmla="val -113597"/>
              <a:gd name="adj3" fmla="val 16667"/>
            </a:avLst>
          </a:prstGeom>
          <a:solidFill>
            <a:schemeClr val="accent5">
              <a:lumMod val="75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lvl="0">
              <a:lnSpc>
                <a:spcPct val="130000"/>
              </a:lnSpc>
              <a:buFont typeface="Wingdings" panose="05000000000000000000" pitchFamily="2" charset="2"/>
              <a:buChar char="u"/>
              <a:defRPr/>
            </a:pPr>
            <a:r>
              <a:rPr lang="zh-CN" altLang="en-US" sz="2000" b="1" dirty="0">
                <a:solidFill>
                  <a:schemeClr val="bg1"/>
                </a:solidFill>
                <a:latin typeface="+mn-ea"/>
                <a:ea typeface="+mn-ea"/>
                <a:cs typeface="+mn-ea"/>
                <a:sym typeface="+mn-lt"/>
              </a:rPr>
              <a:t>算法中重复执衍次数和算法的执行时间成正比的语句</a:t>
            </a:r>
            <a:endParaRPr lang="en-US" altLang="zh-CN" sz="2000" b="1" dirty="0">
              <a:solidFill>
                <a:schemeClr val="bg1"/>
              </a:solidFill>
              <a:latin typeface="+mn-ea"/>
              <a:ea typeface="+mn-ea"/>
              <a:cs typeface="+mn-ea"/>
              <a:sym typeface="+mn-lt"/>
            </a:endParaRPr>
          </a:p>
          <a:p>
            <a:pPr lvl="0">
              <a:lnSpc>
                <a:spcPct val="130000"/>
              </a:lnSpc>
              <a:buFont typeface="Wingdings" panose="05000000000000000000" pitchFamily="2" charset="2"/>
              <a:buChar char="u"/>
              <a:defRPr/>
            </a:pPr>
            <a:r>
              <a:rPr lang="zh-CN" altLang="en-US" sz="2000" b="1" dirty="0">
                <a:solidFill>
                  <a:schemeClr val="bg1"/>
                </a:solidFill>
                <a:latin typeface="+mn-ea"/>
                <a:ea typeface="+mn-ea"/>
                <a:cs typeface="+mn-ea"/>
                <a:sym typeface="+mn-lt"/>
              </a:rPr>
              <a:t>对算法运行时间的贡献最大</a:t>
            </a:r>
            <a:endParaRPr lang="en-US" altLang="zh-CN" sz="2000" b="1" dirty="0">
              <a:solidFill>
                <a:schemeClr val="bg1"/>
              </a:solidFill>
              <a:latin typeface="+mn-ea"/>
              <a:ea typeface="+mn-ea"/>
              <a:cs typeface="+mn-ea"/>
              <a:sym typeface="+mn-lt"/>
            </a:endParaRPr>
          </a:p>
          <a:p>
            <a:pPr lvl="0">
              <a:lnSpc>
                <a:spcPct val="130000"/>
              </a:lnSpc>
              <a:buFont typeface="Wingdings" panose="05000000000000000000" pitchFamily="2" charset="2"/>
              <a:buChar char="u"/>
              <a:defRPr/>
            </a:pPr>
            <a:r>
              <a:rPr lang="zh-CN" altLang="en-US" sz="2000" b="1" dirty="0">
                <a:solidFill>
                  <a:schemeClr val="bg1"/>
                </a:solidFill>
                <a:latin typeface="+mn-ea"/>
                <a:ea typeface="+mn-ea"/>
                <a:cs typeface="+mn-ea"/>
                <a:sym typeface="+mn-lt"/>
              </a:rPr>
              <a:t>执行次数最多</a:t>
            </a:r>
            <a:endParaRPr lang="en-US" altLang="zh-CN" sz="2000" b="1" dirty="0">
              <a:solidFill>
                <a:schemeClr val="bg1"/>
              </a:solidFill>
              <a:latin typeface="+mn-ea"/>
              <a:ea typeface="+mn-ea"/>
              <a:cs typeface="+mn-ea"/>
              <a:sym typeface="+mn-lt"/>
            </a:endParaRPr>
          </a:p>
          <a:p>
            <a:pPr lvl="0">
              <a:lnSpc>
                <a:spcPct val="130000"/>
              </a:lnSpc>
              <a:buFont typeface="Wingdings" panose="05000000000000000000" pitchFamily="2" charset="2"/>
              <a:buChar char="u"/>
              <a:defRPr/>
            </a:pPr>
            <a:r>
              <a:rPr lang="zh-CN" altLang="en-US" sz="2000" b="1" dirty="0">
                <a:solidFill>
                  <a:schemeClr val="bg1"/>
                </a:solidFill>
                <a:latin typeface="+mn-ea"/>
                <a:ea typeface="+mn-ea"/>
                <a:cs typeface="+mn-ea"/>
                <a:sym typeface="+mn-lt"/>
              </a:rPr>
              <a:t>多数情况下它是最深层循环内的语句中的原操作。 </a:t>
            </a:r>
            <a:endPar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endParaRPr>
          </a:p>
        </p:txBody>
      </p:sp>
      <p:sp>
        <p:nvSpPr>
          <p:cNvPr id="7" name="圆角矩形标注 8"/>
          <p:cNvSpPr>
            <a:spLocks noChangeArrowheads="1"/>
          </p:cNvSpPr>
          <p:nvPr/>
        </p:nvSpPr>
        <p:spPr bwMode="auto">
          <a:xfrm>
            <a:off x="4766518" y="3562237"/>
            <a:ext cx="3888235" cy="3071813"/>
          </a:xfrm>
          <a:prstGeom prst="wedgeRoundRectCallout">
            <a:avLst>
              <a:gd name="adj1" fmla="val 5485"/>
              <a:gd name="adj2" fmla="val -109602"/>
              <a:gd name="adj3" fmla="val 16667"/>
            </a:avLst>
          </a:prstGeom>
          <a:solidFill>
            <a:schemeClr val="accent5">
              <a:lumMod val="75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越大算法的执行时间越长</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排序：</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为记录数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矩阵：</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为矩阵的阶数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多项式：</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为多项式的项数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集合：</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为元素个数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树：</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为树的结点个数</a:t>
            </a:r>
            <a:endPar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图：</a:t>
            </a:r>
            <a:r>
              <a:rPr kumimoji="0" lang="en-US" altLang="zh-CN" sz="2000" b="1"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rPr>
              <a:t>为图的顶点数或边数</a:t>
            </a:r>
            <a:endPar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endParaRPr>
          </a:p>
        </p:txBody>
      </p:sp>
      <p:sp>
        <p:nvSpPr>
          <p:cNvPr id="92164" name="内容占位符 1"/>
          <p:cNvSpPr>
            <a:spLocks noGrp="1"/>
          </p:cNvSpPr>
          <p:nvPr>
            <p:ph idx="1"/>
          </p:nvPr>
        </p:nvSpPr>
        <p:spPr>
          <a:xfrm>
            <a:off x="611561" y="1341438"/>
            <a:ext cx="7992690" cy="4463826"/>
          </a:xfrm>
        </p:spPr>
        <p:txBody>
          <a:bodyPr vert="horz" wrap="square" lIns="91440" tIns="45720" rIns="91440" bIns="45720" anchor="t" anchorCtr="0"/>
          <a:lstStyle/>
          <a:p>
            <a:pPr eaLnBrk="1" hangingPunct="1">
              <a:lnSpc>
                <a:spcPct val="150000"/>
              </a:lnSpc>
            </a:pPr>
            <a:r>
              <a:rPr lang="zh-CN" altLang="en-US" dirty="0">
                <a:latin typeface="等线" panose="02010600030101010101" pitchFamily="2" charset="-122"/>
              </a:rPr>
              <a:t>算法中基本语句重复执行的次数是问题规模</a:t>
            </a:r>
            <a:r>
              <a:rPr lang="en-US" altLang="zh-CN" dirty="0">
                <a:latin typeface="等线" panose="02010600030101010101" pitchFamily="2" charset="-122"/>
              </a:rPr>
              <a:t>n</a:t>
            </a:r>
            <a:r>
              <a:rPr lang="zh-CN" altLang="en-US" dirty="0">
                <a:latin typeface="等线" panose="02010600030101010101" pitchFamily="2" charset="-122"/>
              </a:rPr>
              <a:t>的某个函数</a:t>
            </a:r>
            <a:r>
              <a:rPr lang="en-US" altLang="zh-CN" dirty="0">
                <a:latin typeface="等线" panose="02010600030101010101" pitchFamily="2" charset="-122"/>
              </a:rPr>
              <a:t>f(n)</a:t>
            </a:r>
            <a:r>
              <a:rPr lang="zh-CN" altLang="en-US" dirty="0">
                <a:latin typeface="等线" panose="02010600030101010101" pitchFamily="2" charset="-122"/>
              </a:rPr>
              <a:t>，算法的时间量度记作</a:t>
            </a:r>
            <a:r>
              <a:rPr lang="en-US" altLang="zh-CN" dirty="0">
                <a:latin typeface="等线" panose="02010600030101010101" pitchFamily="2" charset="-122"/>
              </a:rPr>
              <a:t>: </a:t>
            </a:r>
            <a:r>
              <a:rPr lang="pt-BR" altLang="zh-CN" dirty="0">
                <a:solidFill>
                  <a:srgbClr val="C00000"/>
                </a:solidFill>
                <a:latin typeface="等线" panose="02010600030101010101" pitchFamily="2" charset="-122"/>
              </a:rPr>
              <a:t> T(n)=O(f(n))</a:t>
            </a:r>
            <a:r>
              <a:rPr lang="zh-CN" altLang="en-US" dirty="0">
                <a:solidFill>
                  <a:srgbClr val="C00000"/>
                </a:solidFill>
                <a:latin typeface="等线" panose="02010600030101010101" pitchFamily="2" charset="-122"/>
              </a:rPr>
              <a:t>。</a:t>
            </a:r>
            <a:endParaRPr lang="en-US" altLang="zh-CN" dirty="0">
              <a:solidFill>
                <a:srgbClr val="C00000"/>
              </a:solidFill>
              <a:latin typeface="等线"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a:xfrm>
            <a:off x="1331913" y="692150"/>
            <a:ext cx="7127875"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分析算法时间复杂度的方法</a:t>
            </a:r>
            <a:endParaRPr lang="zh-CN" altLang="en-US" sz="2800" kern="1200" dirty="0">
              <a:latin typeface="Times New Roman" panose="02020603050405020304" pitchFamily="18" charset="0"/>
              <a:ea typeface="等线" panose="02010600030101010101" pitchFamily="2" charset="-122"/>
              <a:cs typeface="+mj-cs"/>
            </a:endParaRPr>
          </a:p>
        </p:txBody>
      </p:sp>
      <p:sp>
        <p:nvSpPr>
          <p:cNvPr id="92163"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mc:AlternateContent xmlns:mc="http://schemas.openxmlformats.org/markup-compatibility/2006">
        <mc:Choice xmlns:a14="http://schemas.microsoft.com/office/drawing/2010/main" Requires="a14">
          <p:sp>
            <p:nvSpPr>
              <p:cNvPr id="92164" name="内容占位符 1"/>
              <p:cNvSpPr>
                <a:spLocks noGrp="1"/>
              </p:cNvSpPr>
              <p:nvPr>
                <p:ph idx="1"/>
              </p:nvPr>
            </p:nvSpPr>
            <p:spPr>
              <a:xfrm>
                <a:off x="611561" y="1341438"/>
                <a:ext cx="7992690" cy="4463826"/>
              </a:xfrm>
            </p:spPr>
            <p:txBody>
              <a:bodyPr vert="horz" wrap="square" lIns="91440" tIns="45720" rIns="91440" bIns="45720" anchor="t" anchorCtr="0"/>
              <a:lstStyle/>
              <a:p>
                <a:pPr eaLnBrk="1" hangingPunct="1">
                  <a:lnSpc>
                    <a:spcPct val="150000"/>
                  </a:lnSpc>
                </a:pPr>
                <a:r>
                  <a:rPr lang="zh-CN" altLang="en-US" dirty="0">
                    <a:latin typeface="等线" panose="02010600030101010101" pitchFamily="2" charset="-122"/>
                  </a:rPr>
                  <a:t>定理</a:t>
                </a:r>
                <a:endParaRPr lang="en-US" altLang="zh-CN" dirty="0">
                  <a:latin typeface="等线" panose="02010600030101010101" pitchFamily="2" charset="-122"/>
                </a:endParaRPr>
              </a:p>
              <a:p>
                <a:pPr marL="0" indent="0" eaLnBrk="1" hangingPunct="1">
                  <a:lnSpc>
                    <a:spcPct val="150000"/>
                  </a:lnSpc>
                  <a:buNone/>
                </a:pPr>
                <a:r>
                  <a:rPr lang="zh-CN" altLang="en-US" dirty="0">
                    <a:latin typeface="等线" panose="02010600030101010101" pitchFamily="2" charset="-122"/>
                  </a:rPr>
                  <a:t> 若</a:t>
                </a:r>
                <a14:m>
                  <m:oMath xmlns:m="http://schemas.openxmlformats.org/officeDocument/2006/math">
                    <m:r>
                      <a:rPr lang="en-US" altLang="zh-CN" b="1" i="1" dirty="0" smtClean="0">
                        <a:latin typeface="Cambria Math" panose="02040503050406030204" pitchFamily="18" charset="0"/>
                      </a:rPr>
                      <m:t>𝒇</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𝒏</m:t>
                        </m:r>
                      </m:e>
                    </m:d>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𝒂</m:t>
                        </m:r>
                      </m:e>
                      <m:sub>
                        <m:r>
                          <a:rPr lang="en-US" altLang="zh-CN" b="1" i="1" dirty="0" smtClean="0">
                            <a:latin typeface="Cambria Math" panose="02040503050406030204" pitchFamily="18" charset="0"/>
                          </a:rPr>
                          <m:t>𝒎</m:t>
                        </m:r>
                      </m:sub>
                    </m:sSub>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𝒏</m:t>
                        </m:r>
                      </m:e>
                      <m:sup>
                        <m:r>
                          <a:rPr lang="en-US" altLang="zh-CN" b="1" i="1" dirty="0" smtClean="0">
                            <a:latin typeface="Cambria Math" panose="02040503050406030204" pitchFamily="18" charset="0"/>
                          </a:rPr>
                          <m:t>𝒎</m:t>
                        </m:r>
                      </m:sup>
                    </m:sSup>
                    <m:r>
                      <a:rPr lang="en-US" altLang="zh-CN" b="1" i="1" dirty="0" smtClean="0">
                        <a:latin typeface="Cambria Math" panose="02040503050406030204" pitchFamily="18" charset="0"/>
                      </a:rPr>
                      <m:t>+</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𝒂</m:t>
                            </m:r>
                          </m:e>
                          <m:sub>
                            <m:r>
                              <a:rPr lang="en-US" altLang="zh-CN" i="1" dirty="0">
                                <a:latin typeface="Cambria Math" panose="02040503050406030204" pitchFamily="18" charset="0"/>
                              </a:rPr>
                              <m:t>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en-US" altLang="zh-CN" i="1" dirty="0">
                            <a:latin typeface="Cambria Math" panose="02040503050406030204" pitchFamily="18" charset="0"/>
                          </a:rPr>
                          <m:t>∗</m:t>
                        </m:r>
                        <m:r>
                          <a:rPr lang="en-US" altLang="zh-CN" i="1" dirty="0">
                            <a:latin typeface="Cambria Math" panose="02040503050406030204" pitchFamily="18" charset="0"/>
                          </a:rPr>
                          <m:t>𝒏</m:t>
                        </m:r>
                      </m:e>
                      <m:sup>
                        <m:r>
                          <a:rPr lang="en-US" altLang="zh-CN" i="1" dirty="0">
                            <a:latin typeface="Cambria Math" panose="02040503050406030204" pitchFamily="18" charset="0"/>
                          </a:rPr>
                          <m:t>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p>
                    </m:sSup>
                  </m:oMath>
                </a14:m>
                <a:r>
                  <a:rPr lang="en-US" altLang="zh-CN" dirty="0"/>
                  <a:t> </a:t>
                </a:r>
                <a14:m>
                  <m:oMath xmlns:m="http://schemas.openxmlformats.org/officeDocument/2006/math">
                    <m:r>
                      <a:rPr lang="en-US" altLang="zh-CN" i="1" dirty="0">
                        <a:latin typeface="Cambria Math" panose="02040503050406030204" pitchFamily="18" charset="0"/>
                      </a:rPr>
                      <m:t>+</m:t>
                    </m:r>
                    <m:r>
                      <a:rPr lang="en-US" altLang="zh-CN" b="1"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𝒂</m:t>
                        </m:r>
                      </m:e>
                      <m:sub>
                        <m:r>
                          <a:rPr lang="en-US" altLang="zh-CN" i="1" dirty="0">
                            <a:latin typeface="Cambria Math" panose="02040503050406030204" pitchFamily="18" charset="0"/>
                          </a:rPr>
                          <m:t>𝟏</m:t>
                        </m:r>
                      </m:sub>
                    </m:sSub>
                    <m:r>
                      <a:rPr lang="en-US" altLang="zh-CN" i="1" dirty="0">
                        <a:latin typeface="Cambria Math" panose="02040503050406030204" pitchFamily="18" charset="0"/>
                      </a:rPr>
                      <m:t>∗</m:t>
                    </m:r>
                    <m:r>
                      <a:rPr lang="en-US" altLang="zh-CN" i="1" dirty="0">
                        <a:latin typeface="Cambria Math" panose="02040503050406030204" pitchFamily="18" charset="0"/>
                      </a:rPr>
                      <m:t>𝒏</m:t>
                    </m:r>
                  </m:oMath>
                </a14:m>
                <a:r>
                  <a:rPr lang="en-US" altLang="zh-CN" dirty="0">
                    <a:latin typeface="等线" panose="02010600030101010101" pitchFamily="2" charset="-122"/>
                  </a:rPr>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𝒂</m:t>
                        </m:r>
                      </m:e>
                      <m:sub>
                        <m:r>
                          <a:rPr lang="en-US" altLang="zh-CN" b="1" i="1" dirty="0" smtClean="0">
                            <a:latin typeface="Cambria Math" panose="02040503050406030204" pitchFamily="18" charset="0"/>
                          </a:rPr>
                          <m:t>𝟎</m:t>
                        </m:r>
                      </m:sub>
                    </m:sSub>
                  </m:oMath>
                </a14:m>
                <a:r>
                  <a:rPr lang="zh-CN" altLang="en-US" dirty="0">
                    <a:latin typeface="等线" panose="02010600030101010101" pitchFamily="2" charset="-122"/>
                  </a:rPr>
                  <a:t>是</a:t>
                </a:r>
                <a:r>
                  <a:rPr lang="en-US" altLang="zh-CN" dirty="0">
                    <a:latin typeface="等线" panose="02010600030101010101" pitchFamily="2" charset="-122"/>
                  </a:rPr>
                  <a:t>m</a:t>
                </a:r>
                <a:r>
                  <a:rPr lang="zh-CN" altLang="en-US" dirty="0">
                    <a:latin typeface="等线" panose="02010600030101010101" pitchFamily="2" charset="-122"/>
                  </a:rPr>
                  <a:t>次多项式</a:t>
                </a:r>
                <a:r>
                  <a:rPr lang="en-US" altLang="zh-CN" dirty="0">
                    <a:latin typeface="等线" panose="02010600030101010101" pitchFamily="2" charset="-122"/>
                  </a:rPr>
                  <a:t>,</a:t>
                </a:r>
                <a:r>
                  <a:rPr lang="zh-CN" altLang="en-US" dirty="0">
                    <a:latin typeface="等线" panose="02010600030101010101" pitchFamily="2" charset="-122"/>
                  </a:rPr>
                  <a:t>则</a:t>
                </a:r>
                <a:r>
                  <a:rPr lang="en-US" altLang="zh-CN" dirty="0">
                    <a:latin typeface="等线" panose="02010600030101010101" pitchFamily="2" charset="-122"/>
                  </a:rPr>
                  <a:t>T(n)=O(</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𝒏</m:t>
                        </m:r>
                      </m:e>
                      <m:sup>
                        <m:r>
                          <a:rPr lang="en-US" altLang="zh-CN" i="1" dirty="0">
                            <a:latin typeface="Cambria Math" panose="02040503050406030204" pitchFamily="18" charset="0"/>
                          </a:rPr>
                          <m:t>𝒎</m:t>
                        </m:r>
                      </m:sup>
                    </m:sSup>
                  </m:oMath>
                </a14:m>
                <a:r>
                  <a:rPr lang="en-US" altLang="zh-CN" dirty="0">
                    <a:latin typeface="等线" panose="02010600030101010101" pitchFamily="2" charset="-122"/>
                  </a:rPr>
                  <a:t>)</a:t>
                </a:r>
                <a:endParaRPr lang="zh-CN" altLang="en-US" kern="1200" dirty="0">
                  <a:latin typeface="+mn-lt"/>
                  <a:ea typeface="等线" panose="02010600030101010101" pitchFamily="2" charset="-122"/>
                  <a:cs typeface="+mn-cs"/>
                </a:endParaRPr>
              </a:p>
            </p:txBody>
          </p:sp>
        </mc:Choice>
        <mc:Fallback>
          <p:sp>
            <p:nvSpPr>
              <p:cNvPr id="92164" name="内容占位符 1"/>
              <p:cNvSpPr>
                <a:spLocks noRot="1" noChangeAspect="1" noMove="1" noResize="1" noEditPoints="1" noAdjustHandles="1" noChangeArrowheads="1" noChangeShapeType="1" noTextEdit="1"/>
              </p:cNvSpPr>
              <p:nvPr>
                <p:ph idx="1"/>
              </p:nvPr>
            </p:nvSpPr>
            <p:spPr>
              <a:xfrm>
                <a:off x="611561" y="1341438"/>
                <a:ext cx="7992690" cy="4463826"/>
              </a:xfrm>
              <a:blipFill rotWithShape="1">
                <a:blip r:embed="rId1"/>
                <a:stretch>
                  <a:fillRect l="-1" t="-7" b="2"/>
                </a:stretch>
              </a:blipFill>
            </p:spPr>
            <p:txBody>
              <a:bodyPr/>
              <a:lstStyle/>
              <a:p>
                <a:r>
                  <a:rPr lang="zh-CN" altLang="en-US">
                    <a:noFill/>
                  </a:rPr>
                  <a:t> </a:t>
                </a:r>
              </a:p>
            </p:txBody>
          </p:sp>
        </mc:Fallback>
      </mc:AlternateContent>
      <p:sp>
        <p:nvSpPr>
          <p:cNvPr id="8" name="圆角矩形标注 8"/>
          <p:cNvSpPr>
            <a:spLocks noChangeArrowheads="1"/>
          </p:cNvSpPr>
          <p:nvPr/>
        </p:nvSpPr>
        <p:spPr bwMode="auto">
          <a:xfrm>
            <a:off x="4766518" y="3562237"/>
            <a:ext cx="3888235" cy="1090899"/>
          </a:xfrm>
          <a:prstGeom prst="wedgeRoundRectCallout">
            <a:avLst>
              <a:gd name="adj1" fmla="val -66933"/>
              <a:gd name="adj2" fmla="val -66841"/>
              <a:gd name="adj3" fmla="val 16667"/>
            </a:avLst>
          </a:prstGeom>
          <a:solidFill>
            <a:schemeClr val="accent5">
              <a:lumMod val="75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lvl="0">
              <a:lnSpc>
                <a:spcPct val="130000"/>
              </a:lnSpc>
              <a:defRPr/>
            </a:pPr>
            <a:r>
              <a:rPr lang="zh-CN" altLang="en-US" sz="2000" b="1" dirty="0">
                <a:solidFill>
                  <a:schemeClr val="bg1"/>
                </a:solidFill>
                <a:latin typeface="+mn-ea"/>
                <a:ea typeface="+mn-ea"/>
                <a:cs typeface="+mn-ea"/>
                <a:sym typeface="+mn-lt"/>
              </a:rPr>
              <a:t>忽略所有低次幂项和最高次幂系数，体现出增长率的含义</a:t>
            </a:r>
            <a:endParaRPr kumimoji="0" lang="zh-CN" altLang="en-US" sz="2000" b="1" i="0" u="none" strike="noStrike" kern="1200" cap="none" spc="0" normalizeH="0" baseline="0" noProof="0" dirty="0">
              <a:ln>
                <a:noFill/>
              </a:ln>
              <a:solidFill>
                <a:schemeClr val="bg1"/>
              </a:solidFill>
              <a:effectLst/>
              <a:uLnTx/>
              <a:uFillTx/>
              <a:latin typeface="+mn-ea"/>
              <a:ea typeface="+mn-ea"/>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a:xfrm>
            <a:off x="1331913" y="692150"/>
            <a:ext cx="7127875"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分析算法时间复杂度的方法</a:t>
            </a:r>
            <a:endParaRPr lang="zh-CN" altLang="en-US" sz="2800" kern="1200" dirty="0">
              <a:latin typeface="Times New Roman" panose="02020603050405020304" pitchFamily="18" charset="0"/>
              <a:ea typeface="等线" panose="02010600030101010101" pitchFamily="2" charset="-122"/>
              <a:cs typeface="+mj-cs"/>
            </a:endParaRPr>
          </a:p>
        </p:txBody>
      </p:sp>
      <p:sp>
        <p:nvSpPr>
          <p:cNvPr id="92163"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92164" name="内容占位符 1"/>
          <p:cNvSpPr>
            <a:spLocks noGrp="1"/>
          </p:cNvSpPr>
          <p:nvPr>
            <p:ph idx="1"/>
          </p:nvPr>
        </p:nvSpPr>
        <p:spPr>
          <a:xfrm>
            <a:off x="611560" y="1341438"/>
            <a:ext cx="8280919" cy="4463826"/>
          </a:xfrm>
        </p:spPr>
        <p:txBody>
          <a:bodyPr vert="horz" wrap="square" lIns="91440" tIns="45720" rIns="91440" bIns="45720" anchor="t" anchorCtr="0"/>
          <a:lstStyle/>
          <a:p>
            <a:pPr eaLnBrk="1" hangingPunct="1">
              <a:lnSpc>
                <a:spcPct val="150000"/>
              </a:lnSpc>
            </a:pPr>
            <a:r>
              <a:rPr lang="en-US" altLang="zh-CN" dirty="0">
                <a:latin typeface="等线" panose="02010600030101010101" pitchFamily="2" charset="-122"/>
              </a:rPr>
              <a:t>1.</a:t>
            </a:r>
            <a:r>
              <a:rPr lang="zh-CN" altLang="en-US" dirty="0">
                <a:latin typeface="等线" panose="02010600030101010101" pitchFamily="2" charset="-122"/>
              </a:rPr>
              <a:t>找出</a:t>
            </a:r>
            <a:r>
              <a:rPr lang="zh-CN" altLang="en-US" dirty="0">
                <a:solidFill>
                  <a:srgbClr val="C00000"/>
                </a:solidFill>
                <a:latin typeface="等线" panose="02010600030101010101" pitchFamily="2" charset="-122"/>
              </a:rPr>
              <a:t>语句频度最大</a:t>
            </a:r>
            <a:r>
              <a:rPr lang="zh-CN" altLang="en-US" dirty="0">
                <a:latin typeface="等线" panose="02010600030101010101" pitchFamily="2" charset="-122"/>
              </a:rPr>
              <a:t>的那条语句作为</a:t>
            </a:r>
            <a:r>
              <a:rPr lang="zh-CN" altLang="en-US" dirty="0">
                <a:solidFill>
                  <a:srgbClr val="C00000"/>
                </a:solidFill>
                <a:latin typeface="等线" panose="02010600030101010101" pitchFamily="2" charset="-122"/>
              </a:rPr>
              <a:t>基本语句</a:t>
            </a:r>
            <a:endParaRPr lang="en-US" altLang="zh-CN" dirty="0">
              <a:solidFill>
                <a:srgbClr val="C00000"/>
              </a:solidFill>
              <a:latin typeface="等线" panose="02010600030101010101" pitchFamily="2" charset="-122"/>
            </a:endParaRPr>
          </a:p>
          <a:p>
            <a:pPr eaLnBrk="1" hangingPunct="1">
              <a:lnSpc>
                <a:spcPct val="150000"/>
              </a:lnSpc>
            </a:pPr>
            <a:r>
              <a:rPr lang="en-US" altLang="zh-CN" dirty="0">
                <a:latin typeface="等线" panose="02010600030101010101" pitchFamily="2" charset="-122"/>
              </a:rPr>
              <a:t>2.</a:t>
            </a:r>
            <a:r>
              <a:rPr lang="zh-CN" altLang="en-US" dirty="0">
                <a:latin typeface="等线" panose="02010600030101010101" pitchFamily="2" charset="-122"/>
              </a:rPr>
              <a:t>计算</a:t>
            </a:r>
            <a:r>
              <a:rPr lang="zh-CN" altLang="en-US" dirty="0">
                <a:solidFill>
                  <a:srgbClr val="C00000"/>
                </a:solidFill>
                <a:latin typeface="等线" panose="02010600030101010101" pitchFamily="2" charset="-122"/>
              </a:rPr>
              <a:t>基本语句的频度</a:t>
            </a:r>
            <a:r>
              <a:rPr lang="zh-CN" altLang="en-US" dirty="0">
                <a:latin typeface="等线" panose="02010600030101010101" pitchFamily="2" charset="-122"/>
              </a:rPr>
              <a:t>得到问题规模 </a:t>
            </a:r>
            <a:r>
              <a:rPr lang="en-US" altLang="zh-CN" dirty="0">
                <a:latin typeface="等线" panose="02010600030101010101" pitchFamily="2" charset="-122"/>
              </a:rPr>
              <a:t>n</a:t>
            </a:r>
            <a:r>
              <a:rPr lang="zh-CN" altLang="en-US" dirty="0">
                <a:latin typeface="等线" panose="02010600030101010101" pitchFamily="2" charset="-122"/>
              </a:rPr>
              <a:t>的某个函数 </a:t>
            </a:r>
            <a:r>
              <a:rPr lang="en-US" altLang="zh-CN" dirty="0">
                <a:latin typeface="等线" panose="02010600030101010101" pitchFamily="2" charset="-122"/>
              </a:rPr>
              <a:t>f(n)</a:t>
            </a:r>
            <a:r>
              <a:rPr lang="zh-CN" altLang="en-US" dirty="0">
                <a:solidFill>
                  <a:srgbClr val="C00000"/>
                </a:solidFill>
                <a:latin typeface="等线" panose="02010600030101010101" pitchFamily="2" charset="-122"/>
              </a:rPr>
              <a:t>△！</a:t>
            </a:r>
            <a:endParaRPr lang="en-US" altLang="zh-CN" dirty="0">
              <a:solidFill>
                <a:srgbClr val="C00000"/>
              </a:solidFill>
              <a:latin typeface="等线" panose="02010600030101010101" pitchFamily="2" charset="-122"/>
            </a:endParaRPr>
          </a:p>
          <a:p>
            <a:pPr eaLnBrk="1" hangingPunct="1">
              <a:lnSpc>
                <a:spcPct val="150000"/>
              </a:lnSpc>
            </a:pPr>
            <a:r>
              <a:rPr lang="en-US" altLang="zh-CN" dirty="0">
                <a:latin typeface="等线" panose="02010600030101010101" pitchFamily="2" charset="-122"/>
              </a:rPr>
              <a:t>3.</a:t>
            </a:r>
            <a:r>
              <a:rPr lang="zh-CN" altLang="en-US" dirty="0">
                <a:latin typeface="等线" panose="02010600030101010101" pitchFamily="2" charset="-122"/>
              </a:rPr>
              <a:t>取其数量级用符号“</a:t>
            </a:r>
            <a:r>
              <a:rPr lang="en-US" altLang="zh-CN" dirty="0">
                <a:latin typeface="等线" panose="02010600030101010101" pitchFamily="2" charset="-122"/>
              </a:rPr>
              <a:t>O”</a:t>
            </a:r>
            <a:r>
              <a:rPr lang="zh-CN" altLang="en-US" dirty="0">
                <a:latin typeface="等线" panose="02010600030101010101" pitchFamily="2" charset="-122"/>
              </a:rPr>
              <a:t>表示</a:t>
            </a:r>
            <a:endParaRPr lang="zh-CN" altLang="en-US" kern="1200" dirty="0">
              <a:latin typeface="+mn-lt"/>
              <a:ea typeface="等线" panose="02010600030101010101" pitchFamily="2" charset="-122"/>
              <a:cs typeface="+mn-cs"/>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94211" name="Rectangle 3"/>
          <p:cNvSpPr>
            <a:spLocks noGrp="1"/>
          </p:cNvSpPr>
          <p:nvPr>
            <p:ph type="title"/>
          </p:nvPr>
        </p:nvSpPr>
        <p:spPr>
          <a:xfrm>
            <a:off x="1468438" y="688975"/>
            <a:ext cx="6704012" cy="685800"/>
          </a:xfrm>
        </p:spPr>
        <p:txBody>
          <a:bodyPr vert="horz" wrap="square" lIns="91440" tIns="45720" rIns="91440" bIns="45720" anchor="t" anchorCtr="0"/>
          <a:lstStyle/>
          <a:p>
            <a:pPr eaLnBrk="1" hangingPunct="1"/>
            <a:r>
              <a:rPr lang="zh-CN" altLang="en-US" sz="2800" b="1" dirty="0"/>
              <a:t>例</a:t>
            </a:r>
            <a:r>
              <a:rPr lang="zh-CN" altLang="en-US" sz="2800" b="1" dirty="0">
                <a:latin typeface="Times New Roman" panose="02020603050405020304" pitchFamily="18" charset="0"/>
              </a:rPr>
              <a:t>１</a:t>
            </a:r>
            <a:endParaRPr lang="zh-CN" altLang="en-US" sz="2800" b="1" dirty="0">
              <a:latin typeface="Times New Roman" panose="02020603050405020304" pitchFamily="18" charset="0"/>
            </a:endParaRPr>
          </a:p>
        </p:txBody>
      </p:sp>
      <p:sp>
        <p:nvSpPr>
          <p:cNvPr id="94212" name="AutoShape 13"/>
          <p:cNvSpPr/>
          <p:nvPr/>
        </p:nvSpPr>
        <p:spPr>
          <a:xfrm>
            <a:off x="323850" y="2047875"/>
            <a:ext cx="4159250" cy="3540125"/>
          </a:xfrm>
          <a:prstGeom prst="roundRect">
            <a:avLst>
              <a:gd name="adj" fmla="val 8014"/>
            </a:avLst>
          </a:prstGeom>
          <a:solidFill>
            <a:srgbClr val="F8F8F8"/>
          </a:solidFill>
          <a:ln w="9525" cap="flat" cmpd="sng">
            <a:solidFill>
              <a:schemeClr val="accent2"/>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sp>
        <p:nvSpPr>
          <p:cNvPr id="94213" name="AutoShape 4"/>
          <p:cNvSpPr/>
          <p:nvPr/>
        </p:nvSpPr>
        <p:spPr>
          <a:xfrm>
            <a:off x="422275" y="2087563"/>
            <a:ext cx="3948113" cy="3381375"/>
          </a:xfrm>
          <a:prstGeom prst="roundRect">
            <a:avLst>
              <a:gd name="adj" fmla="val 7912"/>
            </a:avLst>
          </a:prstGeom>
          <a:gradFill rotWithShape="1">
            <a:gsLst>
              <a:gs pos="0">
                <a:srgbClr val="ACEEFE"/>
              </a:gs>
              <a:gs pos="100000">
                <a:srgbClr val="1AD3E6">
                  <a:alpha val="50000"/>
                </a:srgbClr>
              </a:gs>
            </a:gsLst>
            <a:lin ang="5400000" scaled="1"/>
            <a:tileRect/>
          </a:gra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sp>
        <p:nvSpPr>
          <p:cNvPr id="59400" name="AutoShape 3"/>
          <p:cNvSpPr/>
          <p:nvPr/>
        </p:nvSpPr>
        <p:spPr>
          <a:xfrm>
            <a:off x="4772025" y="2047875"/>
            <a:ext cx="4264025" cy="3836988"/>
          </a:xfrm>
          <a:prstGeom prst="roundRect">
            <a:avLst>
              <a:gd name="adj" fmla="val 8014"/>
            </a:avLst>
          </a:prstGeom>
          <a:solidFill>
            <a:srgbClr val="F8F8F8"/>
          </a:solidFill>
          <a:ln w="9525" cap="flat" cmpd="sng">
            <a:solidFill>
              <a:schemeClr val="accent1"/>
            </a:solidFill>
            <a:prstDash val="solid"/>
            <a:headEnd type="none" w="med" len="med"/>
            <a:tailEnd type="none" w="med" len="med"/>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sp>
        <p:nvSpPr>
          <p:cNvPr id="2" name="AutoShape 4"/>
          <p:cNvSpPr/>
          <p:nvPr/>
        </p:nvSpPr>
        <p:spPr>
          <a:xfrm>
            <a:off x="4860925" y="2112963"/>
            <a:ext cx="4046538" cy="3700462"/>
          </a:xfrm>
          <a:prstGeom prst="roundRect">
            <a:avLst>
              <a:gd name="adj" fmla="val 7912"/>
            </a:avLst>
          </a:prstGeom>
          <a:solidFill>
            <a:srgbClr val="CCFFCC"/>
          </a:solidFill>
          <a:ln w="9525">
            <a:noFill/>
          </a:ln>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grpSp>
        <p:nvGrpSpPr>
          <p:cNvPr id="48136" name="Group 5"/>
          <p:cNvGrpSpPr/>
          <p:nvPr/>
        </p:nvGrpSpPr>
        <p:grpSpPr bwMode="auto">
          <a:xfrm>
            <a:off x="492125" y="1484783"/>
            <a:ext cx="3768725" cy="608013"/>
            <a:chOff x="752" y="1413"/>
            <a:chExt cx="1321" cy="294"/>
          </a:xfrm>
          <a:solidFill>
            <a:srgbClr val="0070C0"/>
          </a:solidFill>
        </p:grpSpPr>
        <p:sp>
          <p:nvSpPr>
            <p:cNvPr id="9222" name="AutoShape 6"/>
            <p:cNvSpPr>
              <a:spLocks noChangeArrowheads="1"/>
            </p:cNvSpPr>
            <p:nvPr/>
          </p:nvSpPr>
          <p:spPr bwMode="gray">
            <a:xfrm>
              <a:off x="752" y="1413"/>
              <a:ext cx="1321" cy="294"/>
            </a:xfrm>
            <a:prstGeom prst="roundRect">
              <a:avLst>
                <a:gd name="adj" fmla="val 50000"/>
              </a:avLst>
            </a:prstGeom>
            <a:grpFill/>
            <a:ln w="12700">
              <a:noFill/>
              <a:round/>
            </a:ln>
            <a:effectLst>
              <a:outerShdw dist="53882" dir="2700000" algn="ctr" rotWithShape="0">
                <a:srgbClr val="292929">
                  <a:alpha val="50000"/>
                </a:srgbClr>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9223" name="AutoShape 7"/>
            <p:cNvSpPr>
              <a:spLocks noChangeArrowheads="1"/>
            </p:cNvSpPr>
            <p:nvPr/>
          </p:nvSpPr>
          <p:spPr bwMode="gray">
            <a:xfrm flipH="1">
              <a:off x="2007" y="1457"/>
              <a:ext cx="59" cy="204"/>
            </a:xfrm>
            <a:prstGeom prst="moon">
              <a:avLst>
                <a:gd name="adj" fmla="val 22032"/>
              </a:avLst>
            </a:prstGeom>
            <a:grpFill/>
            <a:ln w="9525">
              <a:noFill/>
              <a:miter lim="800000"/>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9224" name="AutoShape 8"/>
            <p:cNvSpPr>
              <a:spLocks noChangeArrowheads="1"/>
            </p:cNvSpPr>
            <p:nvPr/>
          </p:nvSpPr>
          <p:spPr bwMode="gray">
            <a:xfrm>
              <a:off x="766" y="1457"/>
              <a:ext cx="59" cy="204"/>
            </a:xfrm>
            <a:prstGeom prst="moon">
              <a:avLst>
                <a:gd name="adj" fmla="val 22032"/>
              </a:avLst>
            </a:prstGeom>
            <a:grpFill/>
            <a:ln w="9525">
              <a:noFill/>
              <a:miter lim="800000"/>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nvGrpSpPr>
          <p:cNvPr id="59410" name="Group 9"/>
          <p:cNvGrpSpPr/>
          <p:nvPr/>
        </p:nvGrpSpPr>
        <p:grpSpPr bwMode="auto">
          <a:xfrm>
            <a:off x="4987925" y="1484784"/>
            <a:ext cx="3768725" cy="608013"/>
            <a:chOff x="3623" y="1413"/>
            <a:chExt cx="1321" cy="294"/>
          </a:xfrm>
          <a:solidFill>
            <a:schemeClr val="accent5">
              <a:lumMod val="75000"/>
            </a:schemeClr>
          </a:solidFill>
        </p:grpSpPr>
        <p:sp>
          <p:nvSpPr>
            <p:cNvPr id="9226" name="AutoShape 10"/>
            <p:cNvSpPr>
              <a:spLocks noChangeArrowheads="1"/>
            </p:cNvSpPr>
            <p:nvPr/>
          </p:nvSpPr>
          <p:spPr bwMode="gray">
            <a:xfrm>
              <a:off x="3623" y="1413"/>
              <a:ext cx="1321" cy="294"/>
            </a:xfrm>
            <a:prstGeom prst="roundRect">
              <a:avLst>
                <a:gd name="adj" fmla="val 50000"/>
              </a:avLst>
            </a:prstGeom>
            <a:grpFill/>
            <a:ln w="12700">
              <a:solidFill>
                <a:schemeClr val="accent1"/>
              </a:solidFill>
              <a:round/>
            </a:ln>
            <a:effectLst>
              <a:outerShdw dist="53882" dir="2700000" algn="ctr" rotWithShape="0">
                <a:srgbClr val="292929">
                  <a:alpha val="50000"/>
                </a:srgbClr>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9227" name="AutoShape 11"/>
            <p:cNvSpPr>
              <a:spLocks noChangeArrowheads="1"/>
            </p:cNvSpPr>
            <p:nvPr/>
          </p:nvSpPr>
          <p:spPr bwMode="gray">
            <a:xfrm flipH="1">
              <a:off x="4878" y="1457"/>
              <a:ext cx="59" cy="204"/>
            </a:xfrm>
            <a:prstGeom prst="moon">
              <a:avLst>
                <a:gd name="adj" fmla="val 22032"/>
              </a:avLst>
            </a:prstGeom>
            <a:grpFill/>
            <a:ln w="9525">
              <a:noFill/>
              <a:miter lim="800000"/>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9228" name="AutoShape 12"/>
            <p:cNvSpPr>
              <a:spLocks noChangeArrowheads="1"/>
            </p:cNvSpPr>
            <p:nvPr/>
          </p:nvSpPr>
          <p:spPr bwMode="gray">
            <a:xfrm>
              <a:off x="3637" y="1457"/>
              <a:ext cx="59" cy="204"/>
            </a:xfrm>
            <a:prstGeom prst="moon">
              <a:avLst>
                <a:gd name="adj" fmla="val 22032"/>
              </a:avLst>
            </a:prstGeom>
            <a:grpFill/>
            <a:ln w="9525">
              <a:noFill/>
              <a:miter lim="800000"/>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
        <p:nvSpPr>
          <p:cNvPr id="94218" name="Text Box 18"/>
          <p:cNvSpPr txBox="1"/>
          <p:nvPr/>
        </p:nvSpPr>
        <p:spPr>
          <a:xfrm>
            <a:off x="576263" y="1563688"/>
            <a:ext cx="3609975" cy="461962"/>
          </a:xfrm>
          <a:prstGeom prst="rect">
            <a:avLst/>
          </a:prstGeom>
          <a:noFill/>
          <a:ln w="9525">
            <a:noFill/>
          </a:ln>
          <a:effectLst>
            <a:outerShdw dist="17961" dir="2699999" algn="ctr" rotWithShape="0">
              <a:srgbClr val="000000"/>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400" b="1" dirty="0">
                <a:solidFill>
                  <a:schemeClr val="bg1"/>
                </a:solidFill>
                <a:latin typeface="等线" panose="02010600030101010101" pitchFamily="2" charset="-122"/>
              </a:rPr>
              <a:t>两个</a:t>
            </a:r>
            <a:r>
              <a:rPr lang="en-US" altLang="zh-CN" sz="2400" b="1" dirty="0">
                <a:solidFill>
                  <a:schemeClr val="bg1"/>
                </a:solidFill>
                <a:latin typeface="等线" panose="02010600030101010101" pitchFamily="2" charset="-122"/>
              </a:rPr>
              <a:t>n*n</a:t>
            </a:r>
            <a:r>
              <a:rPr lang="zh-CN" altLang="en-US" sz="2400" b="1" dirty="0">
                <a:solidFill>
                  <a:schemeClr val="bg1"/>
                </a:solidFill>
                <a:latin typeface="等线" panose="02010600030101010101" pitchFamily="2" charset="-122"/>
              </a:rPr>
              <a:t>矩阵相乘的算法</a:t>
            </a:r>
            <a:endParaRPr lang="zh-CN" altLang="en-US" sz="2400" b="1" dirty="0">
              <a:solidFill>
                <a:schemeClr val="bg1"/>
              </a:solidFill>
              <a:latin typeface="等线" panose="02010600030101010101" pitchFamily="2" charset="-122"/>
            </a:endParaRPr>
          </a:p>
        </p:txBody>
      </p:sp>
      <p:sp>
        <p:nvSpPr>
          <p:cNvPr id="9231" name="Text Box 18"/>
          <p:cNvSpPr txBox="1"/>
          <p:nvPr/>
        </p:nvSpPr>
        <p:spPr>
          <a:xfrm>
            <a:off x="5364163" y="1563688"/>
            <a:ext cx="2951162" cy="461962"/>
          </a:xfrm>
          <a:prstGeom prst="rect">
            <a:avLst/>
          </a:prstGeom>
          <a:noFill/>
          <a:ln w="9525">
            <a:noFill/>
          </a:ln>
          <a:effectLst>
            <a:outerShdw dist="17961" dir="2699999" algn="ctr" rotWithShape="0">
              <a:srgbClr val="000000"/>
            </a:outer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400" b="1" dirty="0">
                <a:solidFill>
                  <a:srgbClr val="F8F8F8"/>
                </a:solidFill>
                <a:latin typeface="等线" panose="02010600030101010101" pitchFamily="2" charset="-122"/>
                <a:cs typeface="Arial" panose="020B0604020202020204" pitchFamily="34" charset="0"/>
              </a:rPr>
              <a:t>时间复杂度分析</a:t>
            </a:r>
            <a:endParaRPr lang="zh-CN" altLang="en-US" sz="2400" b="1" dirty="0">
              <a:solidFill>
                <a:srgbClr val="F8F8F8"/>
              </a:solidFill>
              <a:latin typeface="等线" panose="02010600030101010101" pitchFamily="2" charset="-122"/>
              <a:ea typeface="Arial" panose="020B0604020202020204" pitchFamily="34" charset="0"/>
            </a:endParaRPr>
          </a:p>
        </p:txBody>
      </p:sp>
      <p:sp>
        <p:nvSpPr>
          <p:cNvPr id="9232" name="AutoShape 16"/>
          <p:cNvSpPr>
            <a:spLocks noChangeArrowheads="1"/>
          </p:cNvSpPr>
          <p:nvPr/>
        </p:nvSpPr>
        <p:spPr bwMode="blackGray">
          <a:xfrm rot="10806395" flipH="1" flipV="1">
            <a:off x="3708400" y="2947988"/>
            <a:ext cx="1585913" cy="982663"/>
          </a:xfrm>
          <a:prstGeom prst="rightArrow">
            <a:avLst>
              <a:gd name="adj1" fmla="val 46509"/>
              <a:gd name="adj2" fmla="val 42052"/>
            </a:avLst>
          </a:prstGeom>
          <a:gradFill rotWithShape="1">
            <a:gsLst>
              <a:gs pos="0">
                <a:schemeClr val="accent2">
                  <a:gamma/>
                  <a:tint val="0"/>
                  <a:invGamma/>
                  <a:alpha val="0"/>
                </a:schemeClr>
              </a:gs>
              <a:gs pos="100000">
                <a:schemeClr val="accent2"/>
              </a:gs>
            </a:gsLst>
            <a:lin ang="0" scaled="1"/>
          </a:gradFill>
          <a:ln w="9525" algn="ctr">
            <a:noFill/>
            <a:miter lim="800000"/>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9421" name="Rectangle 17"/>
          <p:cNvSpPr/>
          <p:nvPr/>
        </p:nvSpPr>
        <p:spPr>
          <a:xfrm>
            <a:off x="5233988" y="2189163"/>
            <a:ext cx="1789112" cy="46196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
                <a:srgbClr val="FF0066"/>
              </a:buClr>
              <a:buSzPct val="75000"/>
              <a:buFont typeface="宋体" panose="02010600030101010101" pitchFamily="2" charset="-122"/>
              <a:buNone/>
            </a:pPr>
            <a:r>
              <a:rPr lang="en-US" altLang="zh-CN" sz="2400" b="1" dirty="0">
                <a:solidFill>
                  <a:schemeClr val="bg1"/>
                </a:solidFill>
                <a:latin typeface="等线" panose="02010600030101010101" pitchFamily="2" charset="-122"/>
                <a:cs typeface="Arial" panose="020B0604020202020204" pitchFamily="34" charset="0"/>
              </a:rPr>
              <a:t> </a:t>
            </a:r>
            <a:r>
              <a:rPr lang="zh-CN" altLang="en-US" sz="2400" b="1" dirty="0">
                <a:solidFill>
                  <a:srgbClr val="3333FF"/>
                </a:solidFill>
                <a:latin typeface="等线" panose="02010600030101010101" pitchFamily="2" charset="-122"/>
                <a:cs typeface="Arial" panose="020B0604020202020204" pitchFamily="34" charset="0"/>
              </a:rPr>
              <a:t>问题规模</a:t>
            </a:r>
            <a:endParaRPr lang="zh-CN" altLang="en-US" sz="2400" b="1" dirty="0">
              <a:solidFill>
                <a:srgbClr val="3333FF"/>
              </a:solidFill>
              <a:latin typeface="等线" panose="02010600030101010101" pitchFamily="2" charset="-122"/>
              <a:ea typeface="Arial" panose="020B0604020202020204" pitchFamily="34" charset="0"/>
            </a:endParaRPr>
          </a:p>
        </p:txBody>
      </p:sp>
      <p:sp>
        <p:nvSpPr>
          <p:cNvPr id="59422" name="Rectangle 18"/>
          <p:cNvSpPr/>
          <p:nvPr/>
        </p:nvSpPr>
        <p:spPr>
          <a:xfrm>
            <a:off x="5222875" y="4084638"/>
            <a:ext cx="4244975" cy="46196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
                <a:srgbClr val="FF0066"/>
              </a:buClr>
              <a:buSzPct val="75000"/>
              <a:buFont typeface="宋体" panose="02010600030101010101" pitchFamily="2" charset="-122"/>
              <a:buNone/>
            </a:pPr>
            <a:r>
              <a:rPr lang="en-US" altLang="zh-CN" sz="2400" b="1" dirty="0">
                <a:solidFill>
                  <a:schemeClr val="bg1"/>
                </a:solidFill>
                <a:latin typeface="等线" panose="02010600030101010101" pitchFamily="2" charset="-122"/>
                <a:cs typeface="Arial" panose="020B0604020202020204" pitchFamily="34" charset="0"/>
              </a:rPr>
              <a:t> </a:t>
            </a:r>
            <a:r>
              <a:rPr lang="zh-CN" altLang="en-US" sz="2400" b="1" dirty="0">
                <a:solidFill>
                  <a:srgbClr val="3333FF"/>
                </a:solidFill>
                <a:latin typeface="等线" panose="02010600030101010101" pitchFamily="2" charset="-122"/>
                <a:cs typeface="Arial" panose="020B0604020202020204" pitchFamily="34" charset="0"/>
              </a:rPr>
              <a:t>基本</a:t>
            </a:r>
            <a:r>
              <a:rPr lang="zh-CN" altLang="en-US" b="1" dirty="0">
                <a:solidFill>
                  <a:srgbClr val="3333FF"/>
                </a:solidFill>
                <a:latin typeface="等线" panose="02010600030101010101" pitchFamily="2" charset="-122"/>
                <a:cs typeface="Arial" panose="020B0604020202020204" pitchFamily="34" charset="0"/>
              </a:rPr>
              <a:t>语句</a:t>
            </a:r>
            <a:r>
              <a:rPr lang="zh-CN" altLang="en-US" sz="2400" b="1" dirty="0">
                <a:solidFill>
                  <a:srgbClr val="3333FF"/>
                </a:solidFill>
                <a:latin typeface="等线" panose="02010600030101010101" pitchFamily="2" charset="-122"/>
                <a:cs typeface="Arial" panose="020B0604020202020204" pitchFamily="34" charset="0"/>
              </a:rPr>
              <a:t>重复执行的次数</a:t>
            </a:r>
            <a:endParaRPr lang="zh-CN" altLang="en-US" sz="2400" b="1" dirty="0">
              <a:solidFill>
                <a:srgbClr val="3333FF"/>
              </a:solidFill>
              <a:latin typeface="等线" panose="02010600030101010101" pitchFamily="2" charset="-122"/>
              <a:ea typeface="Arial" panose="020B0604020202020204" pitchFamily="34" charset="0"/>
            </a:endParaRPr>
          </a:p>
        </p:txBody>
      </p:sp>
      <p:sp>
        <p:nvSpPr>
          <p:cNvPr id="59423" name="Text Box 19"/>
          <p:cNvSpPr txBox="1"/>
          <p:nvPr/>
        </p:nvSpPr>
        <p:spPr>
          <a:xfrm>
            <a:off x="5360988" y="2428875"/>
            <a:ext cx="2187575" cy="461963"/>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a:spcBef>
                <a:spcPct val="0"/>
              </a:spcBef>
              <a:buClrTx/>
              <a:buFontTx/>
              <a:buNone/>
            </a:pPr>
            <a:r>
              <a:rPr lang="en-US" altLang="zh-CN" sz="2400" b="1" dirty="0">
                <a:solidFill>
                  <a:srgbClr val="020603"/>
                </a:solidFill>
                <a:latin typeface="等线" panose="02010600030101010101" pitchFamily="2" charset="-122"/>
              </a:rPr>
              <a:t>n</a:t>
            </a:r>
            <a:endParaRPr lang="en-US" altLang="zh-CN" sz="2400" b="1" dirty="0">
              <a:solidFill>
                <a:srgbClr val="020603"/>
              </a:solidFill>
              <a:latin typeface="等线" panose="02010600030101010101" pitchFamily="2" charset="-122"/>
            </a:endParaRPr>
          </a:p>
        </p:txBody>
      </p:sp>
      <p:sp>
        <p:nvSpPr>
          <p:cNvPr id="59424" name="Text Box 20"/>
          <p:cNvSpPr txBox="1"/>
          <p:nvPr/>
        </p:nvSpPr>
        <p:spPr>
          <a:xfrm>
            <a:off x="5299075" y="4379913"/>
            <a:ext cx="3278188" cy="46196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a:spcBef>
                <a:spcPct val="0"/>
              </a:spcBef>
              <a:buClrTx/>
              <a:buFontTx/>
              <a:buNone/>
            </a:pPr>
            <a:r>
              <a:rPr lang="en-US" altLang="zh-CN" sz="2400" b="1" dirty="0">
                <a:solidFill>
                  <a:srgbClr val="020603"/>
                </a:solidFill>
                <a:latin typeface="等线" panose="02010600030101010101" pitchFamily="2" charset="-122"/>
              </a:rPr>
              <a:t>f(n) = n</a:t>
            </a:r>
            <a:r>
              <a:rPr lang="en-US" altLang="zh-CN" sz="2400" b="1" baseline="30000" dirty="0">
                <a:solidFill>
                  <a:srgbClr val="020603"/>
                </a:solidFill>
                <a:latin typeface="等线" panose="02010600030101010101" pitchFamily="2" charset="-122"/>
              </a:rPr>
              <a:t>3</a:t>
            </a:r>
            <a:endParaRPr lang="en-US" altLang="zh-CN" sz="2400" b="1" baseline="30000" dirty="0">
              <a:solidFill>
                <a:srgbClr val="020603"/>
              </a:solidFill>
              <a:latin typeface="等线" panose="02010600030101010101" pitchFamily="2" charset="-122"/>
            </a:endParaRPr>
          </a:p>
        </p:txBody>
      </p:sp>
      <p:grpSp>
        <p:nvGrpSpPr>
          <p:cNvPr id="59425" name="Group 21"/>
          <p:cNvGrpSpPr/>
          <p:nvPr/>
        </p:nvGrpSpPr>
        <p:grpSpPr>
          <a:xfrm>
            <a:off x="5165725" y="2259013"/>
            <a:ext cx="252413" cy="217487"/>
            <a:chOff x="2928" y="2208"/>
            <a:chExt cx="262" cy="262"/>
          </a:xfrm>
        </p:grpSpPr>
        <p:sp>
          <p:nvSpPr>
            <p:cNvPr id="94241" name="Oval 22"/>
            <p:cNvSpPr/>
            <p:nvPr/>
          </p:nvSpPr>
          <p:spPr>
            <a:xfrm>
              <a:off x="2928" y="2208"/>
              <a:ext cx="262" cy="262"/>
            </a:xfrm>
            <a:prstGeom prst="ellipse">
              <a:avLst/>
            </a:prstGeom>
            <a:gradFill rotWithShape="1">
              <a:gsLst>
                <a:gs pos="0">
                  <a:srgbClr val="C0C6D3"/>
                </a:gs>
                <a:gs pos="100000">
                  <a:srgbClr val="223864"/>
                </a:gs>
              </a:gsLst>
              <a:lin ang="2700000" scaled="1"/>
              <a:tileRect/>
            </a:gradFill>
            <a:ln w="12700" cap="flat" cmpd="sng">
              <a:solidFill>
                <a:srgbClr val="F8F8F8"/>
              </a:solidFill>
              <a:prstDash val="solid"/>
              <a:headEnd type="none" w="med" len="med"/>
              <a:tailEnd type="none" w="med" len="med"/>
            </a:ln>
            <a:effectLst>
              <a:outerShdw dist="35921" dir="2699999" algn="ctr" rotWithShape="0">
                <a:srgbClr val="1C1C1C">
                  <a:alpha val="50000"/>
                </a:srgbClr>
              </a:outer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sp>
          <p:nvSpPr>
            <p:cNvPr id="4" name="Oval 23"/>
            <p:cNvSpPr>
              <a:spLocks noChangeArrowheads="1"/>
            </p:cNvSpPr>
            <p:nvPr/>
          </p:nvSpPr>
          <p:spPr bwMode="gray">
            <a:xfrm>
              <a:off x="2949" y="2231"/>
              <a:ext cx="219" cy="216"/>
            </a:xfrm>
            <a:prstGeom prst="ellipse">
              <a:avLst/>
            </a:prstGeom>
            <a:gradFill rotWithShape="1">
              <a:gsLst>
                <a:gs pos="0">
                  <a:schemeClr val="accent1"/>
                </a:gs>
                <a:gs pos="100000">
                  <a:schemeClr val="accent1">
                    <a:gamma/>
                    <a:tint val="63529"/>
                    <a:invGamma/>
                  </a:schemeClr>
                </a:gs>
              </a:gsLst>
              <a:lin ang="2700000" scaled="1"/>
            </a:gradFill>
            <a:ln w="12700">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grpSp>
        <p:nvGrpSpPr>
          <p:cNvPr id="59428" name="Group 24"/>
          <p:cNvGrpSpPr/>
          <p:nvPr/>
        </p:nvGrpSpPr>
        <p:grpSpPr>
          <a:xfrm>
            <a:off x="5165725" y="4154488"/>
            <a:ext cx="252413" cy="217487"/>
            <a:chOff x="2928" y="2208"/>
            <a:chExt cx="262" cy="262"/>
          </a:xfrm>
        </p:grpSpPr>
        <p:sp>
          <p:nvSpPr>
            <p:cNvPr id="94239" name="Oval 25"/>
            <p:cNvSpPr/>
            <p:nvPr/>
          </p:nvSpPr>
          <p:spPr>
            <a:xfrm>
              <a:off x="2928" y="2208"/>
              <a:ext cx="262" cy="262"/>
            </a:xfrm>
            <a:prstGeom prst="ellipse">
              <a:avLst/>
            </a:prstGeom>
            <a:gradFill rotWithShape="1">
              <a:gsLst>
                <a:gs pos="0">
                  <a:srgbClr val="C0C6D3"/>
                </a:gs>
                <a:gs pos="100000">
                  <a:srgbClr val="223864"/>
                </a:gs>
              </a:gsLst>
              <a:lin ang="2700000" scaled="1"/>
              <a:tileRect/>
            </a:gradFill>
            <a:ln w="12700" cap="flat" cmpd="sng">
              <a:solidFill>
                <a:srgbClr val="F8F8F8"/>
              </a:solidFill>
              <a:prstDash val="solid"/>
              <a:headEnd type="none" w="med" len="med"/>
              <a:tailEnd type="none" w="med" len="med"/>
            </a:ln>
            <a:effectLst>
              <a:outerShdw dist="35921" dir="2699999" algn="ctr" rotWithShape="0">
                <a:srgbClr val="1C1C1C">
                  <a:alpha val="50000"/>
                </a:srgbClr>
              </a:outer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sp>
          <p:nvSpPr>
            <p:cNvPr id="9242" name="Oval 26"/>
            <p:cNvSpPr>
              <a:spLocks noChangeArrowheads="1"/>
            </p:cNvSpPr>
            <p:nvPr/>
          </p:nvSpPr>
          <p:spPr bwMode="gray">
            <a:xfrm>
              <a:off x="2949" y="2231"/>
              <a:ext cx="219" cy="216"/>
            </a:xfrm>
            <a:prstGeom prst="ellipse">
              <a:avLst/>
            </a:prstGeom>
            <a:gradFill rotWithShape="1">
              <a:gsLst>
                <a:gs pos="0">
                  <a:schemeClr val="accent1"/>
                </a:gs>
                <a:gs pos="100000">
                  <a:schemeClr val="accent1">
                    <a:gamma/>
                    <a:tint val="63529"/>
                    <a:invGamma/>
                  </a:schemeClr>
                </a:gs>
              </a:gsLst>
              <a:lin ang="2700000" scaled="1"/>
            </a:gradFill>
            <a:ln w="12700">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
        <p:nvSpPr>
          <p:cNvPr id="94227" name="Rectangle 31"/>
          <p:cNvSpPr/>
          <p:nvPr/>
        </p:nvSpPr>
        <p:spPr>
          <a:xfrm>
            <a:off x="511175" y="2030413"/>
            <a:ext cx="3960813" cy="33591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for(i=1;i&lt;=n;++i)</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 for(j=1; j&lt;=n; ++j) {</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   c[i][j] = 0;</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   for(k=1;k&lt;=n;++k)</a:t>
            </a:r>
            <a:endParaRPr lang="en-US" altLang="zh-CN"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en-US" altLang="zh-CN" sz="2400" b="1" dirty="0">
                <a:solidFill>
                  <a:srgbClr val="020603"/>
                </a:solidFill>
                <a:latin typeface="等线" panose="02010600030101010101" pitchFamily="2" charset="-122"/>
              </a:rPr>
              <a:t>       c[i][j]+=a[i][k]*b[k][j]</a:t>
            </a:r>
            <a:r>
              <a:rPr lang="zh-CN" altLang="en-US" sz="2400" b="1" dirty="0">
                <a:solidFill>
                  <a:srgbClr val="020603"/>
                </a:solidFill>
                <a:latin typeface="等线" panose="02010600030101010101" pitchFamily="2" charset="-122"/>
              </a:rPr>
              <a:t>；</a:t>
            </a:r>
            <a:endParaRPr lang="zh-CN" altLang="en-US" sz="2400" b="1" dirty="0">
              <a:solidFill>
                <a:srgbClr val="020603"/>
              </a:solidFill>
              <a:latin typeface="等线" panose="02010600030101010101" pitchFamily="2" charset="-122"/>
            </a:endParaRPr>
          </a:p>
          <a:p>
            <a:pPr marL="0" lvl="0" indent="0" defTabSz="914400" eaLnBrk="1" hangingPunct="1">
              <a:lnSpc>
                <a:spcPct val="150000"/>
              </a:lnSpc>
              <a:spcBef>
                <a:spcPct val="0"/>
              </a:spcBef>
              <a:buClrTx/>
              <a:buFontTx/>
              <a:buNone/>
            </a:pPr>
            <a:r>
              <a:rPr lang="zh-CN" altLang="en-US" sz="2400" b="1" dirty="0">
                <a:solidFill>
                  <a:srgbClr val="020603"/>
                </a:solidFill>
                <a:latin typeface="等线" panose="02010600030101010101" pitchFamily="2" charset="-122"/>
              </a:rPr>
              <a:t>  </a:t>
            </a:r>
            <a:r>
              <a:rPr lang="en-US" altLang="zh-CN" sz="2400" b="1" dirty="0">
                <a:solidFill>
                  <a:srgbClr val="020603"/>
                </a:solidFill>
                <a:latin typeface="等线" panose="02010600030101010101" pitchFamily="2" charset="-122"/>
              </a:rPr>
              <a:t>}</a:t>
            </a:r>
            <a:endParaRPr lang="en-US" altLang="zh-CN" sz="2400" b="1" dirty="0">
              <a:solidFill>
                <a:srgbClr val="020603"/>
              </a:solidFill>
              <a:latin typeface="等线" panose="02010600030101010101" pitchFamily="2" charset="-122"/>
            </a:endParaRPr>
          </a:p>
        </p:txBody>
      </p:sp>
      <p:sp>
        <p:nvSpPr>
          <p:cNvPr id="59432" name="Rectangle 17"/>
          <p:cNvSpPr/>
          <p:nvPr/>
        </p:nvSpPr>
        <p:spPr>
          <a:xfrm>
            <a:off x="5275263" y="2973388"/>
            <a:ext cx="1889025" cy="461665"/>
          </a:xfrm>
          <a:prstGeom prst="rect">
            <a:avLst/>
          </a:prstGeom>
          <a:noFill/>
          <a:ln w="9525">
            <a:noFill/>
          </a:ln>
        </p:spPr>
        <p:txBody>
          <a:bodyPr wrap="squar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
                <a:srgbClr val="FF0066"/>
              </a:buClr>
              <a:buSzPct val="75000"/>
              <a:buFont typeface="宋体" panose="02010600030101010101" pitchFamily="2" charset="-122"/>
              <a:buNone/>
            </a:pPr>
            <a:r>
              <a:rPr lang="en-US" altLang="zh-CN" sz="2400" b="1" dirty="0">
                <a:solidFill>
                  <a:schemeClr val="bg1"/>
                </a:solidFill>
                <a:latin typeface="等线" panose="02010600030101010101" pitchFamily="2" charset="-122"/>
                <a:cs typeface="Arial" panose="020B0604020202020204" pitchFamily="34" charset="0"/>
              </a:rPr>
              <a:t> </a:t>
            </a:r>
            <a:r>
              <a:rPr lang="zh-CN" altLang="en-US" sz="2400" b="1" dirty="0">
                <a:solidFill>
                  <a:srgbClr val="3333FF"/>
                </a:solidFill>
                <a:latin typeface="等线" panose="02010600030101010101" pitchFamily="2" charset="-122"/>
                <a:cs typeface="Arial" panose="020B0604020202020204" pitchFamily="34" charset="0"/>
              </a:rPr>
              <a:t>基本语句</a:t>
            </a:r>
            <a:endParaRPr lang="zh-CN" altLang="en-US" sz="2400" b="1" dirty="0">
              <a:solidFill>
                <a:srgbClr val="3333FF"/>
              </a:solidFill>
              <a:latin typeface="等线" panose="02010600030101010101" pitchFamily="2" charset="-122"/>
              <a:ea typeface="Arial" panose="020B0604020202020204" pitchFamily="34" charset="0"/>
            </a:endParaRPr>
          </a:p>
        </p:txBody>
      </p:sp>
      <p:sp>
        <p:nvSpPr>
          <p:cNvPr id="59433" name="Text Box 19"/>
          <p:cNvSpPr txBox="1"/>
          <p:nvPr/>
        </p:nvSpPr>
        <p:spPr>
          <a:xfrm>
            <a:off x="5299075" y="3292475"/>
            <a:ext cx="3278188" cy="8318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020603"/>
                </a:solidFill>
                <a:latin typeface="等线" panose="02010600030101010101" pitchFamily="2" charset="-122"/>
              </a:rPr>
              <a:t>c[i][j] += a[i][k] * b[k][j];</a:t>
            </a:r>
            <a:endParaRPr lang="en-US" altLang="zh-CN" sz="2400" b="1" dirty="0">
              <a:solidFill>
                <a:srgbClr val="020603"/>
              </a:solidFill>
              <a:latin typeface="等线" panose="02010600030101010101" pitchFamily="2" charset="-122"/>
            </a:endParaRPr>
          </a:p>
        </p:txBody>
      </p:sp>
      <p:grpSp>
        <p:nvGrpSpPr>
          <p:cNvPr id="59434" name="Group 21"/>
          <p:cNvGrpSpPr/>
          <p:nvPr/>
        </p:nvGrpSpPr>
        <p:grpSpPr>
          <a:xfrm>
            <a:off x="5170488" y="2990850"/>
            <a:ext cx="252412" cy="217488"/>
            <a:chOff x="2928" y="2208"/>
            <a:chExt cx="262" cy="262"/>
          </a:xfrm>
        </p:grpSpPr>
        <p:sp>
          <p:nvSpPr>
            <p:cNvPr id="94237" name="Oval 22"/>
            <p:cNvSpPr/>
            <p:nvPr/>
          </p:nvSpPr>
          <p:spPr>
            <a:xfrm>
              <a:off x="2928" y="2208"/>
              <a:ext cx="262" cy="262"/>
            </a:xfrm>
            <a:prstGeom prst="ellipse">
              <a:avLst/>
            </a:prstGeom>
            <a:gradFill rotWithShape="1">
              <a:gsLst>
                <a:gs pos="0">
                  <a:srgbClr val="C0C6D3"/>
                </a:gs>
                <a:gs pos="100000">
                  <a:srgbClr val="223864"/>
                </a:gs>
              </a:gsLst>
              <a:lin ang="2700000" scaled="1"/>
              <a:tileRect/>
            </a:gradFill>
            <a:ln w="12700" cap="flat" cmpd="sng">
              <a:solidFill>
                <a:srgbClr val="F8F8F8"/>
              </a:solidFill>
              <a:prstDash val="solid"/>
              <a:headEnd type="none" w="med" len="med"/>
              <a:tailEnd type="none" w="med" len="med"/>
            </a:ln>
            <a:effectLst>
              <a:outerShdw dist="35921" dir="2699999" algn="ctr" rotWithShape="0">
                <a:srgbClr val="1C1C1C">
                  <a:alpha val="50000"/>
                </a:srgbClr>
              </a:outer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sp>
          <p:nvSpPr>
            <p:cNvPr id="6" name="Oval 23"/>
            <p:cNvSpPr>
              <a:spLocks noChangeArrowheads="1"/>
            </p:cNvSpPr>
            <p:nvPr/>
          </p:nvSpPr>
          <p:spPr bwMode="gray">
            <a:xfrm>
              <a:off x="2949" y="2231"/>
              <a:ext cx="219" cy="216"/>
            </a:xfrm>
            <a:prstGeom prst="ellipse">
              <a:avLst/>
            </a:prstGeom>
            <a:gradFill rotWithShape="1">
              <a:gsLst>
                <a:gs pos="0">
                  <a:schemeClr val="accent1"/>
                </a:gs>
                <a:gs pos="100000">
                  <a:schemeClr val="accent1">
                    <a:gamma/>
                    <a:tint val="63529"/>
                    <a:invGamma/>
                  </a:schemeClr>
                </a:gs>
              </a:gsLst>
              <a:lin ang="2700000" scaled="1"/>
            </a:gradFill>
            <a:ln w="12700">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
        <p:nvSpPr>
          <p:cNvPr id="59437" name="Rectangle 17"/>
          <p:cNvSpPr/>
          <p:nvPr/>
        </p:nvSpPr>
        <p:spPr>
          <a:xfrm>
            <a:off x="5240338" y="4924425"/>
            <a:ext cx="2139950" cy="461963"/>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
                <a:srgbClr val="FF0066"/>
              </a:buClr>
              <a:buSzPct val="75000"/>
              <a:buFont typeface="宋体" panose="02010600030101010101" pitchFamily="2" charset="-122"/>
              <a:buNone/>
            </a:pPr>
            <a:r>
              <a:rPr lang="en-US" altLang="zh-CN" sz="2400" b="1" dirty="0">
                <a:solidFill>
                  <a:schemeClr val="bg1"/>
                </a:solidFill>
                <a:latin typeface="等线" panose="02010600030101010101" pitchFamily="2" charset="-122"/>
                <a:cs typeface="Arial" panose="020B0604020202020204" pitchFamily="34" charset="0"/>
              </a:rPr>
              <a:t> </a:t>
            </a:r>
            <a:r>
              <a:rPr lang="zh-CN" altLang="en-US" sz="2400" b="1" dirty="0">
                <a:solidFill>
                  <a:srgbClr val="3333FF"/>
                </a:solidFill>
                <a:latin typeface="等线" panose="02010600030101010101" pitchFamily="2" charset="-122"/>
                <a:cs typeface="Arial" panose="020B0604020202020204" pitchFamily="34" charset="0"/>
              </a:rPr>
              <a:t>时间复杂度</a:t>
            </a:r>
            <a:endParaRPr lang="zh-CN" altLang="en-US" sz="2400" b="1" dirty="0">
              <a:solidFill>
                <a:srgbClr val="3333FF"/>
              </a:solidFill>
              <a:latin typeface="等线" panose="02010600030101010101" pitchFamily="2" charset="-122"/>
              <a:ea typeface="Arial" panose="020B0604020202020204" pitchFamily="34" charset="0"/>
            </a:endParaRPr>
          </a:p>
        </p:txBody>
      </p:sp>
      <p:sp>
        <p:nvSpPr>
          <p:cNvPr id="59438" name="Text Box 19"/>
          <p:cNvSpPr txBox="1"/>
          <p:nvPr/>
        </p:nvSpPr>
        <p:spPr>
          <a:xfrm>
            <a:off x="5305425" y="5243513"/>
            <a:ext cx="3278188" cy="46196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020603"/>
                </a:solidFill>
                <a:latin typeface="等线" panose="02010600030101010101" pitchFamily="2" charset="-122"/>
              </a:rPr>
              <a:t>T(n)=O(f(n))=O(n</a:t>
            </a:r>
            <a:r>
              <a:rPr lang="en-US" altLang="zh-CN" sz="2400" b="1" baseline="30000" dirty="0">
                <a:solidFill>
                  <a:srgbClr val="020603"/>
                </a:solidFill>
                <a:latin typeface="等线" panose="02010600030101010101" pitchFamily="2" charset="-122"/>
              </a:rPr>
              <a:t>3</a:t>
            </a:r>
            <a:r>
              <a:rPr lang="en-US" altLang="zh-CN" sz="2400" b="1" dirty="0">
                <a:solidFill>
                  <a:srgbClr val="020603"/>
                </a:solidFill>
                <a:latin typeface="等线" panose="02010600030101010101" pitchFamily="2" charset="-122"/>
              </a:rPr>
              <a:t>)</a:t>
            </a:r>
            <a:endParaRPr lang="en-US" altLang="zh-CN" sz="2400" b="1" dirty="0">
              <a:solidFill>
                <a:srgbClr val="020603"/>
              </a:solidFill>
              <a:latin typeface="等线" panose="02010600030101010101" pitchFamily="2" charset="-122"/>
            </a:endParaRPr>
          </a:p>
        </p:txBody>
      </p:sp>
      <p:grpSp>
        <p:nvGrpSpPr>
          <p:cNvPr id="59439" name="Group 21"/>
          <p:cNvGrpSpPr/>
          <p:nvPr/>
        </p:nvGrpSpPr>
        <p:grpSpPr>
          <a:xfrm>
            <a:off x="5176838" y="5019675"/>
            <a:ext cx="252412" cy="217488"/>
            <a:chOff x="2928" y="2208"/>
            <a:chExt cx="262" cy="262"/>
          </a:xfrm>
        </p:grpSpPr>
        <p:sp>
          <p:nvSpPr>
            <p:cNvPr id="94235" name="Oval 22"/>
            <p:cNvSpPr/>
            <p:nvPr/>
          </p:nvSpPr>
          <p:spPr>
            <a:xfrm>
              <a:off x="2928" y="2208"/>
              <a:ext cx="262" cy="262"/>
            </a:xfrm>
            <a:prstGeom prst="ellipse">
              <a:avLst/>
            </a:prstGeom>
            <a:gradFill rotWithShape="1">
              <a:gsLst>
                <a:gs pos="0">
                  <a:srgbClr val="C0C6D3"/>
                </a:gs>
                <a:gs pos="100000">
                  <a:srgbClr val="223864"/>
                </a:gs>
              </a:gsLst>
              <a:lin ang="2700000" scaled="1"/>
              <a:tileRect/>
            </a:gradFill>
            <a:ln w="12700" cap="flat" cmpd="sng">
              <a:solidFill>
                <a:srgbClr val="F8F8F8"/>
              </a:solidFill>
              <a:prstDash val="solid"/>
              <a:headEnd type="none" w="med" len="med"/>
              <a:tailEnd type="none" w="med" len="med"/>
            </a:ln>
            <a:effectLst>
              <a:outerShdw dist="35921" dir="2699999" algn="ctr" rotWithShape="0">
                <a:srgbClr val="1C1C1C">
                  <a:alpha val="50000"/>
                </a:srgbClr>
              </a:outer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等线" panose="02010600030101010101" pitchFamily="2" charset="-122"/>
              </a:endParaRPr>
            </a:p>
          </p:txBody>
        </p:sp>
        <p:sp>
          <p:nvSpPr>
            <p:cNvPr id="9239" name="Oval 23"/>
            <p:cNvSpPr>
              <a:spLocks noChangeArrowheads="1"/>
            </p:cNvSpPr>
            <p:nvPr/>
          </p:nvSpPr>
          <p:spPr bwMode="gray">
            <a:xfrm>
              <a:off x="2949" y="2231"/>
              <a:ext cx="219" cy="216"/>
            </a:xfrm>
            <a:prstGeom prst="ellipse">
              <a:avLst/>
            </a:prstGeom>
            <a:gradFill rotWithShape="1">
              <a:gsLst>
                <a:gs pos="0">
                  <a:schemeClr val="accent1"/>
                </a:gs>
                <a:gs pos="100000">
                  <a:schemeClr val="accent1">
                    <a:gamma/>
                    <a:tint val="63529"/>
                    <a:invGamma/>
                  </a:schemeClr>
                </a:gs>
              </a:gsLst>
              <a:lin ang="2700000" scaled="1"/>
            </a:gradFill>
            <a:ln w="12700">
              <a:no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
        <p:nvSpPr>
          <p:cNvPr id="59442" name="Line 50"/>
          <p:cNvSpPr/>
          <p:nvPr/>
        </p:nvSpPr>
        <p:spPr>
          <a:xfrm flipV="1">
            <a:off x="1042988" y="4797425"/>
            <a:ext cx="3252787" cy="11113"/>
          </a:xfrm>
          <a:prstGeom prst="line">
            <a:avLst/>
          </a:prstGeom>
          <a:ln w="38100" cap="flat" cmpd="sng">
            <a:solidFill>
              <a:schemeClr val="hlink"/>
            </a:solidFill>
            <a:prstDash val="solid"/>
            <a:miter/>
            <a:headEnd type="none" w="med" len="med"/>
            <a:tailEnd type="none" w="med" len="med"/>
          </a:ln>
        </p:spPr>
      </p:sp>
      <p:sp>
        <p:nvSpPr>
          <p:cNvPr id="3" name="Text Box 18"/>
          <p:cNvSpPr txBox="1"/>
          <p:nvPr/>
        </p:nvSpPr>
        <p:spPr>
          <a:xfrm>
            <a:off x="748056" y="5911751"/>
            <a:ext cx="4492282" cy="830997"/>
          </a:xfrm>
          <a:prstGeom prst="rect">
            <a:avLst/>
          </a:prstGeom>
          <a:noFill/>
          <a:ln w="9525">
            <a:noFill/>
          </a:ln>
          <a:effectLst>
            <a:outerShdw dist="17961" dir="2699999" algn="ctr" rotWithShape="0">
              <a:srgbClr val="000000"/>
            </a:outerShdw>
          </a:effectLst>
        </p:spPr>
        <p:txBody>
          <a:bodyPr wrap="squar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50000"/>
              </a:spcBef>
              <a:buClrTx/>
              <a:buFontTx/>
              <a:buNone/>
            </a:pPr>
            <a:r>
              <a:rPr lang="zh-CN" altLang="en-US" sz="2400" b="1" dirty="0">
                <a:solidFill>
                  <a:srgbClr val="C00000"/>
                </a:solidFill>
                <a:latin typeface="等线" panose="02010600030101010101" pitchFamily="2" charset="-122"/>
              </a:rPr>
              <a:t>时间复杂度是由嵌套最深层语句的频度决定的</a:t>
            </a:r>
            <a:endParaRPr lang="zh-CN" altLang="en-US" sz="2400" b="1" dirty="0">
              <a:solidFill>
                <a:srgbClr val="C00000"/>
              </a:solidFill>
              <a:latin typeface="等线"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4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4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4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4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433"/>
                                        </p:tgtEl>
                                        <p:attrNameLst>
                                          <p:attrName>style.visibility</p:attrName>
                                        </p:attrNameLst>
                                      </p:cBhvr>
                                      <p:to>
                                        <p:strVal val="visible"/>
                                      </p:to>
                                    </p:set>
                                  </p:childTnLst>
                                </p:cTn>
                              </p:par>
                              <p:par>
                                <p:cTn id="31" presetID="18" presetClass="entr" presetSubtype="12" fill="hold" nodeType="withEffect">
                                  <p:stCondLst>
                                    <p:cond delay="0"/>
                                  </p:stCondLst>
                                  <p:childTnLst>
                                    <p:set>
                                      <p:cBhvr>
                                        <p:cTn id="32" dur="1" fill="hold">
                                          <p:stCondLst>
                                            <p:cond delay="0"/>
                                          </p:stCondLst>
                                        </p:cTn>
                                        <p:tgtEl>
                                          <p:spTgt spid="59442"/>
                                        </p:tgtEl>
                                        <p:attrNameLst>
                                          <p:attrName>style.visibility</p:attrName>
                                        </p:attrNameLst>
                                      </p:cBhvr>
                                      <p:to>
                                        <p:strVal val="visible"/>
                                      </p:to>
                                    </p:set>
                                    <p:animEffect transition="in" filter="strips(downLeft)">
                                      <p:cBhvr>
                                        <p:cTn id="33" dur="500"/>
                                        <p:tgtEl>
                                          <p:spTgt spid="5944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94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942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94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943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943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943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0" grpId="0" animBg="1"/>
      <p:bldP spid="2" grpId="0" animBg="1"/>
      <p:bldP spid="9231" grpId="0"/>
      <p:bldP spid="9232" grpId="0" animBg="1"/>
      <p:bldP spid="59421" grpId="0"/>
      <p:bldP spid="59422" grpId="0"/>
      <p:bldP spid="59423" grpId="0"/>
      <p:bldP spid="59424" grpId="0"/>
      <p:bldP spid="59432" grpId="0"/>
      <p:bldP spid="59433" grpId="0"/>
      <p:bldP spid="59437" grpId="0"/>
      <p:bldP spid="59438"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Grp="1"/>
          </p:cNvSpPr>
          <p:nvPr>
            <p:ph type="title"/>
          </p:nvPr>
        </p:nvSpPr>
        <p:spPr>
          <a:xfrm>
            <a:off x="1403350" y="660400"/>
            <a:ext cx="6088063" cy="617538"/>
          </a:xfrm>
        </p:spPr>
        <p:txBody>
          <a:bodyPr vert="horz" wrap="square" lIns="91440" tIns="45720" rIns="91440" bIns="45720" anchor="t" anchorCtr="0"/>
          <a:lstStyle/>
          <a:p>
            <a:pPr defTabSz="457200" eaLnBrk="1" hangingPunct="1"/>
            <a:r>
              <a:rPr lang="zh-CN" altLang="en-US" sz="2800" kern="1200" dirty="0">
                <a:latin typeface="Times New Roman" panose="02020603050405020304" pitchFamily="18" charset="0"/>
                <a:ea typeface="等线" panose="02010600030101010101" pitchFamily="2" charset="-122"/>
                <a:cs typeface="+mj-cs"/>
              </a:rPr>
              <a:t>例</a:t>
            </a:r>
            <a:r>
              <a:rPr lang="en-US" altLang="zh-CN" sz="2800" kern="1200" dirty="0">
                <a:latin typeface="Times New Roman" panose="02020603050405020304" pitchFamily="18" charset="0"/>
                <a:ea typeface="等线" panose="02010600030101010101" pitchFamily="2" charset="-122"/>
                <a:cs typeface="+mj-cs"/>
              </a:rPr>
              <a:t>2</a:t>
            </a:r>
            <a:endParaRPr lang="zh-CN" altLang="en-US" sz="2800" kern="1200" dirty="0">
              <a:latin typeface="Times New Roman" panose="02020603050405020304" pitchFamily="18" charset="0"/>
              <a:ea typeface="等线" panose="02010600030101010101" pitchFamily="2" charset="-122"/>
              <a:cs typeface="+mj-cs"/>
            </a:endParaRPr>
          </a:p>
        </p:txBody>
      </p:sp>
      <p:sp>
        <p:nvSpPr>
          <p:cNvPr id="95235"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graphicFrame>
        <p:nvGraphicFramePr>
          <p:cNvPr id="6" name="Group 3"/>
          <p:cNvGraphicFramePr/>
          <p:nvPr/>
        </p:nvGraphicFramePr>
        <p:xfrm>
          <a:off x="1223963" y="1412875"/>
          <a:ext cx="7380287" cy="4406948"/>
        </p:xfrm>
        <a:graphic>
          <a:graphicData uri="http://schemas.openxmlformats.org/drawingml/2006/table">
            <a:tbl>
              <a:tblPr/>
              <a:tblGrid>
                <a:gridCol w="3700462"/>
                <a:gridCol w="1666875"/>
                <a:gridCol w="2012950"/>
              </a:tblGrid>
              <a:tr h="45710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程序段</a:t>
                      </a:r>
                      <a:endParaRPr kumimoji="1" lang="zh-CN" altLang="en-US"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cap="flat">
                      <a:noFill/>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语句频度  </a:t>
                      </a:r>
                      <a:endParaRPr kumimoji="1" lang="zh-CN" altLang="en-US"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时间复杂度</a:t>
                      </a:r>
                      <a:endParaRPr kumimoji="1" lang="zh-CN" altLang="en-US"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10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x;s</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=0}@</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 </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89601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for(</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i</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=1;i&lt;=n;++</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i</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  </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x;s</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+=x;}@</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261766">
                <a:tc>
                  <a:txBody>
                    <a:bodyPr/>
                    <a:lstStyle>
                      <a:lvl1pPr marL="381000" indent="-3810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57150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81000" marR="0" lvl="0" indent="-38100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for(</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i</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=1;i&lt;=n;++</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i</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                 for(j=1;j&lt;=n;++j)</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381000" marR="0" lvl="0" indent="-38100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        {++</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x;s</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+=x;}@</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334917">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i</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=1;                    </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while(</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i</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&lt;=n)</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      </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i</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rPr>
                        <a:t>i</a:t>
                      </a:r>
                      <a:r>
                        <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*2; @</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zh-CN" sz="2400"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txBody>
                  <a:tcPr marT="45674" marB="45674"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7" name="Rectangle 37"/>
          <p:cNvSpPr/>
          <p:nvPr/>
        </p:nvSpPr>
        <p:spPr>
          <a:xfrm>
            <a:off x="5414963" y="1855788"/>
            <a:ext cx="452437"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20000"/>
              </a:spcBef>
              <a:buClr>
                <a:schemeClr val="folHlink"/>
              </a:buClr>
              <a:buSzPct val="60000"/>
              <a:buFont typeface="Wingdings" panose="05000000000000000000" pitchFamily="2" charset="2"/>
              <a:buNone/>
            </a:pPr>
            <a:r>
              <a:rPr lang="en-US" altLang="zh-CN" sz="2800" dirty="0">
                <a:solidFill>
                  <a:srgbClr val="002060"/>
                </a:solidFill>
                <a:latin typeface="Times New Roman" panose="02020603050405020304" pitchFamily="18" charset="0"/>
              </a:rPr>
              <a:t>1 </a:t>
            </a:r>
            <a:endParaRPr lang="en-US" altLang="zh-CN" sz="2800" dirty="0">
              <a:solidFill>
                <a:srgbClr val="002060"/>
              </a:solidFill>
              <a:latin typeface="Times New Roman" panose="02020603050405020304" pitchFamily="18" charset="0"/>
            </a:endParaRPr>
          </a:p>
        </p:txBody>
      </p:sp>
      <p:sp>
        <p:nvSpPr>
          <p:cNvPr id="8" name="Rectangle 38"/>
          <p:cNvSpPr/>
          <p:nvPr/>
        </p:nvSpPr>
        <p:spPr>
          <a:xfrm>
            <a:off x="7164388" y="1871663"/>
            <a:ext cx="865187"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20000"/>
              </a:spcBef>
              <a:buClr>
                <a:schemeClr val="folHlink"/>
              </a:buClr>
              <a:buSzPct val="60000"/>
              <a:buFont typeface="Wingdings" panose="05000000000000000000" pitchFamily="2" charset="2"/>
              <a:buNone/>
            </a:pPr>
            <a:r>
              <a:rPr lang="en-US" altLang="zh-CN" sz="2800" dirty="0">
                <a:solidFill>
                  <a:srgbClr val="002060"/>
                </a:solidFill>
                <a:latin typeface="Times New Roman" panose="02020603050405020304" pitchFamily="18" charset="0"/>
              </a:rPr>
              <a:t>O(1)</a:t>
            </a:r>
            <a:endParaRPr lang="en-US" altLang="zh-CN" sz="2800" dirty="0">
              <a:solidFill>
                <a:srgbClr val="002060"/>
              </a:solidFill>
              <a:latin typeface="Times New Roman" panose="02020603050405020304" pitchFamily="18" charset="0"/>
            </a:endParaRPr>
          </a:p>
        </p:txBody>
      </p:sp>
      <p:sp>
        <p:nvSpPr>
          <p:cNvPr id="9" name="Rectangle 39"/>
          <p:cNvSpPr/>
          <p:nvPr/>
        </p:nvSpPr>
        <p:spPr>
          <a:xfrm>
            <a:off x="5437188" y="2505075"/>
            <a:ext cx="365125"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800" dirty="0">
                <a:solidFill>
                  <a:srgbClr val="002060"/>
                </a:solidFill>
                <a:latin typeface="Times New Roman" panose="02020603050405020304" pitchFamily="18" charset="0"/>
              </a:rPr>
              <a:t>n</a:t>
            </a:r>
            <a:endParaRPr lang="en-US" altLang="zh-CN" sz="2800" dirty="0">
              <a:solidFill>
                <a:srgbClr val="002060"/>
              </a:solidFill>
              <a:latin typeface="Times New Roman" panose="02020603050405020304" pitchFamily="18" charset="0"/>
            </a:endParaRPr>
          </a:p>
        </p:txBody>
      </p:sp>
      <p:sp>
        <p:nvSpPr>
          <p:cNvPr id="10" name="Rectangle 40"/>
          <p:cNvSpPr/>
          <p:nvPr/>
        </p:nvSpPr>
        <p:spPr>
          <a:xfrm>
            <a:off x="7164388" y="2505075"/>
            <a:ext cx="865187"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20000"/>
              </a:spcBef>
              <a:buClr>
                <a:schemeClr val="folHlink"/>
              </a:buClr>
              <a:buSzPct val="60000"/>
              <a:buFont typeface="Wingdings" panose="05000000000000000000" pitchFamily="2" charset="2"/>
              <a:buNone/>
            </a:pPr>
            <a:r>
              <a:rPr lang="en-US" altLang="zh-CN" sz="2800" dirty="0">
                <a:solidFill>
                  <a:srgbClr val="002060"/>
                </a:solidFill>
                <a:latin typeface="Times New Roman" panose="02020603050405020304" pitchFamily="18" charset="0"/>
              </a:rPr>
              <a:t>O(n)</a:t>
            </a:r>
            <a:endParaRPr lang="en-US" altLang="zh-CN" sz="2800" dirty="0">
              <a:solidFill>
                <a:srgbClr val="002060"/>
              </a:solidFill>
              <a:latin typeface="Times New Roman" panose="02020603050405020304" pitchFamily="18" charset="0"/>
            </a:endParaRPr>
          </a:p>
        </p:txBody>
      </p:sp>
      <p:sp>
        <p:nvSpPr>
          <p:cNvPr id="11" name="Rectangle 41"/>
          <p:cNvSpPr/>
          <p:nvPr/>
        </p:nvSpPr>
        <p:spPr>
          <a:xfrm>
            <a:off x="5364163" y="3656013"/>
            <a:ext cx="484187"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800" dirty="0">
                <a:solidFill>
                  <a:srgbClr val="002060"/>
                </a:solidFill>
                <a:latin typeface="Times New Roman" panose="02020603050405020304" pitchFamily="18" charset="0"/>
              </a:rPr>
              <a:t>n</a:t>
            </a:r>
            <a:r>
              <a:rPr lang="en-US" altLang="zh-CN" sz="2800" baseline="30000" dirty="0">
                <a:solidFill>
                  <a:srgbClr val="002060"/>
                </a:solidFill>
                <a:latin typeface="Times New Roman" panose="02020603050405020304" pitchFamily="18" charset="0"/>
              </a:rPr>
              <a:t>2</a:t>
            </a:r>
            <a:endParaRPr lang="en-US" altLang="zh-CN" sz="2800" baseline="30000" dirty="0">
              <a:solidFill>
                <a:srgbClr val="002060"/>
              </a:solidFill>
              <a:latin typeface="Times New Roman" panose="02020603050405020304" pitchFamily="18" charset="0"/>
            </a:endParaRPr>
          </a:p>
        </p:txBody>
      </p:sp>
      <p:sp>
        <p:nvSpPr>
          <p:cNvPr id="12" name="Rectangle 42"/>
          <p:cNvSpPr/>
          <p:nvPr/>
        </p:nvSpPr>
        <p:spPr>
          <a:xfrm>
            <a:off x="5221288" y="4953000"/>
            <a:ext cx="942975"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800" dirty="0">
                <a:solidFill>
                  <a:srgbClr val="002060"/>
                </a:solidFill>
                <a:latin typeface="Times New Roman" panose="02020603050405020304" pitchFamily="18" charset="0"/>
              </a:rPr>
              <a:t>log</a:t>
            </a:r>
            <a:r>
              <a:rPr lang="en-US" altLang="zh-CN" sz="2800" baseline="-25000" dirty="0">
                <a:solidFill>
                  <a:srgbClr val="002060"/>
                </a:solidFill>
                <a:latin typeface="Times New Roman" panose="02020603050405020304" pitchFamily="18" charset="0"/>
              </a:rPr>
              <a:t>2</a:t>
            </a:r>
            <a:r>
              <a:rPr lang="en-US" altLang="zh-CN" sz="2800" dirty="0">
                <a:solidFill>
                  <a:srgbClr val="002060"/>
                </a:solidFill>
                <a:latin typeface="Times New Roman" panose="02020603050405020304" pitchFamily="18" charset="0"/>
              </a:rPr>
              <a:t>n</a:t>
            </a:r>
            <a:endParaRPr lang="en-US" altLang="zh-CN" sz="2800" dirty="0">
              <a:solidFill>
                <a:srgbClr val="002060"/>
              </a:solidFill>
              <a:latin typeface="Times New Roman" panose="02020603050405020304" pitchFamily="18" charset="0"/>
            </a:endParaRPr>
          </a:p>
        </p:txBody>
      </p:sp>
      <p:sp>
        <p:nvSpPr>
          <p:cNvPr id="13" name="Rectangle 43"/>
          <p:cNvSpPr/>
          <p:nvPr/>
        </p:nvSpPr>
        <p:spPr>
          <a:xfrm>
            <a:off x="6948488" y="4953000"/>
            <a:ext cx="1443037" cy="5238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20000"/>
              </a:spcBef>
              <a:buClr>
                <a:schemeClr val="folHlink"/>
              </a:buClr>
              <a:buSzPct val="60000"/>
              <a:buFont typeface="Wingdings" panose="05000000000000000000" pitchFamily="2" charset="2"/>
              <a:buNone/>
            </a:pPr>
            <a:r>
              <a:rPr lang="en-US" altLang="zh-CN" sz="2800" dirty="0">
                <a:solidFill>
                  <a:srgbClr val="002060"/>
                </a:solidFill>
                <a:latin typeface="Times New Roman" panose="02020603050405020304" pitchFamily="18" charset="0"/>
              </a:rPr>
              <a:t>O(log</a:t>
            </a:r>
            <a:r>
              <a:rPr lang="en-US" altLang="zh-CN" sz="2800" baseline="-25000" dirty="0">
                <a:solidFill>
                  <a:srgbClr val="002060"/>
                </a:solidFill>
                <a:latin typeface="Times New Roman" panose="02020603050405020304" pitchFamily="18" charset="0"/>
              </a:rPr>
              <a:t>2</a:t>
            </a:r>
            <a:r>
              <a:rPr lang="en-US" altLang="zh-CN" sz="2800" dirty="0">
                <a:solidFill>
                  <a:srgbClr val="002060"/>
                </a:solidFill>
                <a:latin typeface="Times New Roman" panose="02020603050405020304" pitchFamily="18" charset="0"/>
              </a:rPr>
              <a:t>n)</a:t>
            </a:r>
            <a:endParaRPr lang="en-US" altLang="zh-CN" sz="2800" dirty="0">
              <a:solidFill>
                <a:srgbClr val="002060"/>
              </a:solidFill>
              <a:latin typeface="Times New Roman" panose="02020603050405020304" pitchFamily="18" charset="0"/>
            </a:endParaRPr>
          </a:p>
        </p:txBody>
      </p:sp>
      <p:sp>
        <p:nvSpPr>
          <p:cNvPr id="14" name="Rectangle 44"/>
          <p:cNvSpPr/>
          <p:nvPr/>
        </p:nvSpPr>
        <p:spPr>
          <a:xfrm>
            <a:off x="7164388" y="3638550"/>
            <a:ext cx="915987"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800" dirty="0">
                <a:solidFill>
                  <a:srgbClr val="002060"/>
                </a:solidFill>
                <a:latin typeface="Times New Roman" panose="02020603050405020304" pitchFamily="18" charset="0"/>
              </a:rPr>
              <a:t>O(n</a:t>
            </a:r>
            <a:r>
              <a:rPr lang="en-US" altLang="zh-CN" sz="2800" baseline="30000" dirty="0">
                <a:solidFill>
                  <a:srgbClr val="002060"/>
                </a:solidFill>
                <a:latin typeface="Times New Roman" panose="02020603050405020304" pitchFamily="18" charset="0"/>
              </a:rPr>
              <a:t>2</a:t>
            </a:r>
            <a:r>
              <a:rPr lang="en-US" altLang="zh-CN" sz="2800" dirty="0">
                <a:solidFill>
                  <a:srgbClr val="002060"/>
                </a:solidFill>
                <a:latin typeface="Times New Roman" panose="02020603050405020304" pitchFamily="18" charset="0"/>
              </a:rPr>
              <a:t>)</a:t>
            </a:r>
            <a:endParaRPr lang="en-US" altLang="zh-CN" sz="2800" dirty="0">
              <a:solidFill>
                <a:srgbClr val="002060"/>
              </a:solidFill>
              <a:latin typeface="Times New Roman" panose="02020603050405020304" pitchFamily="18" charset="0"/>
            </a:endParaRPr>
          </a:p>
        </p:txBody>
      </p:sp>
      <p:sp>
        <p:nvSpPr>
          <p:cNvPr id="15" name="Text Box 45"/>
          <p:cNvSpPr txBox="1"/>
          <p:nvPr/>
        </p:nvSpPr>
        <p:spPr>
          <a:xfrm>
            <a:off x="3060700" y="3429000"/>
            <a:ext cx="360363" cy="584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3200" b="1" dirty="0">
                <a:solidFill>
                  <a:schemeClr val="hlink"/>
                </a:solidFill>
                <a:latin typeface="等线" panose="02010600030101010101" pitchFamily="2" charset="-122"/>
              </a:rPr>
              <a:t>i</a:t>
            </a:r>
            <a:endParaRPr lang="en-US" altLang="zh-CN" sz="3200" b="1" dirty="0">
              <a:solidFill>
                <a:schemeClr val="hlink"/>
              </a:solidFill>
              <a:latin typeface="等线" panose="02010600030101010101" pitchFamily="2" charset="-122"/>
            </a:endParaRPr>
          </a:p>
        </p:txBody>
      </p:sp>
      <p:sp>
        <p:nvSpPr>
          <p:cNvPr id="16" name="Text Box 46"/>
          <p:cNvSpPr txBox="1"/>
          <p:nvPr/>
        </p:nvSpPr>
        <p:spPr>
          <a:xfrm>
            <a:off x="4865688" y="3417888"/>
            <a:ext cx="1873250" cy="5238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800" b="1" dirty="0">
                <a:solidFill>
                  <a:srgbClr val="FF0000"/>
                </a:solidFill>
                <a:latin typeface="等线" panose="02010600030101010101" pitchFamily="2" charset="-122"/>
              </a:rPr>
              <a:t>1+2+…+n</a:t>
            </a:r>
            <a:endParaRPr lang="en-US" altLang="zh-CN" sz="2800" b="1" dirty="0">
              <a:solidFill>
                <a:srgbClr val="FF0000"/>
              </a:solidFill>
              <a:latin typeface="等线"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p:nvPr>
        </p:nvSpPr>
        <p:spPr>
          <a:xfrm>
            <a:off x="1403350" y="692150"/>
            <a:ext cx="7345363"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算法和算法分析</a:t>
            </a:r>
            <a:r>
              <a:rPr lang="zh-CN" altLang="en-US" sz="2400" kern="1200" dirty="0">
                <a:solidFill>
                  <a:srgbClr val="000000"/>
                </a:solidFill>
                <a:latin typeface="+mj-lt"/>
                <a:ea typeface="等线" panose="02010600030101010101" pitchFamily="2" charset="-122"/>
                <a:cs typeface="+mj-cs"/>
              </a:rPr>
              <a:t>：</a:t>
            </a:r>
            <a:r>
              <a:rPr lang="en-US" altLang="zh-CN" sz="2400" kern="1200" dirty="0">
                <a:latin typeface="Times New Roman" panose="02020603050405020304" pitchFamily="18" charset="0"/>
                <a:ea typeface="等线" panose="02010600030101010101" pitchFamily="2" charset="-122"/>
                <a:cs typeface="+mj-cs"/>
              </a:rPr>
              <a:t> O</a:t>
            </a:r>
            <a:r>
              <a:rPr lang="en-US" altLang="zh-CN" sz="2400" kern="1200" dirty="0">
                <a:latin typeface="等线" panose="02010600030101010101" pitchFamily="2" charset="-122"/>
                <a:ea typeface="等线" panose="02010600030101010101" pitchFamily="2" charset="-122"/>
                <a:cs typeface="+mj-cs"/>
              </a:rPr>
              <a:t>( )</a:t>
            </a:r>
            <a:r>
              <a:rPr lang="zh-CN" altLang="en-US" sz="2400" kern="1200" dirty="0">
                <a:latin typeface="Times New Roman" panose="02020603050405020304" pitchFamily="18" charset="0"/>
                <a:ea typeface="等线" panose="02010600030101010101" pitchFamily="2" charset="-122"/>
                <a:cs typeface="+mj-cs"/>
              </a:rPr>
              <a:t>函数</a:t>
            </a:r>
            <a:endParaRPr lang="zh-CN" altLang="en-US" sz="2400" kern="1200" dirty="0">
              <a:latin typeface="Times New Roman" panose="02020603050405020304" pitchFamily="18" charset="0"/>
              <a:ea typeface="等线" panose="02010600030101010101" pitchFamily="2" charset="-122"/>
              <a:cs typeface="+mj-cs"/>
            </a:endParaRPr>
          </a:p>
        </p:txBody>
      </p:sp>
      <p:sp>
        <p:nvSpPr>
          <p:cNvPr id="96259"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4276" name="内容占位符 1"/>
          <p:cNvSpPr>
            <a:spLocks noGrp="1"/>
          </p:cNvSpPr>
          <p:nvPr>
            <p:ph idx="1"/>
          </p:nvPr>
        </p:nvSpPr>
        <p:spPr>
          <a:xfrm>
            <a:off x="900113" y="1152525"/>
            <a:ext cx="7920037" cy="3776663"/>
          </a:xfrm>
        </p:spPr>
        <p:txBody>
          <a:bodyPr vert="horz" wrap="square" lIns="91440" tIns="45720" rIns="91440" bIns="45720" anchor="t" anchorCtr="0"/>
          <a:lstStyle/>
          <a:p>
            <a:pPr defTabSz="457200" eaLnBrk="1" hangingPunct="1">
              <a:lnSpc>
                <a:spcPct val="150000"/>
              </a:lnSpc>
            </a:pPr>
            <a:r>
              <a:rPr lang="en-US" altLang="zh-CN" kern="1200" dirty="0">
                <a:latin typeface="Times New Roman" panose="02020603050405020304" pitchFamily="18" charset="0"/>
                <a:ea typeface="等线" panose="02010600030101010101" pitchFamily="2" charset="-122"/>
                <a:cs typeface="+mn-cs"/>
              </a:rPr>
              <a:t>O</a:t>
            </a:r>
            <a:r>
              <a:rPr lang="en-US" altLang="zh-CN" kern="1200" dirty="0">
                <a:latin typeface="等线" panose="02010600030101010101" pitchFamily="2" charset="-122"/>
                <a:ea typeface="等线" panose="02010600030101010101" pitchFamily="2" charset="-122"/>
                <a:cs typeface="+mn-cs"/>
              </a:rPr>
              <a:t>( )</a:t>
            </a:r>
            <a:r>
              <a:rPr lang="zh-CN" altLang="en-US" kern="1200" dirty="0">
                <a:latin typeface="Times New Roman" panose="02020603050405020304" pitchFamily="18" charset="0"/>
                <a:ea typeface="等线" panose="02010600030101010101" pitchFamily="2" charset="-122"/>
                <a:cs typeface="+mn-cs"/>
              </a:rPr>
              <a:t>函数的运算规则</a:t>
            </a:r>
            <a:endParaRPr lang="en-US" altLang="zh-CN" kern="1200" dirty="0">
              <a:latin typeface="Times New Roman" panose="02020603050405020304" pitchFamily="18" charset="0"/>
              <a:ea typeface="等线" panose="02010600030101010101" pitchFamily="2" charset="-122"/>
              <a:cs typeface="+mn-cs"/>
            </a:endParaRPr>
          </a:p>
          <a:p>
            <a:pPr lvl="1" defTabSz="457200" eaLnBrk="1" hangingPunct="1"/>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(c*f(n))=</a:t>
            </a:r>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(f(n)),</a:t>
            </a:r>
            <a:r>
              <a:rPr lang="zh-CN" altLang="en-US" sz="2400" kern="1200" dirty="0">
                <a:solidFill>
                  <a:srgbClr val="002060"/>
                </a:solidFill>
                <a:latin typeface="等线" panose="02010600030101010101" pitchFamily="2" charset="-122"/>
                <a:ea typeface="等线" panose="02010600030101010101" pitchFamily="2" charset="-122"/>
                <a:cs typeface="+mn-cs"/>
              </a:rPr>
              <a:t>其中</a:t>
            </a:r>
            <a:r>
              <a:rPr lang="en-US" altLang="zh-CN" sz="2400" kern="1200" dirty="0">
                <a:solidFill>
                  <a:srgbClr val="002060"/>
                </a:solidFill>
                <a:latin typeface="等线" panose="02010600030101010101" pitchFamily="2" charset="-122"/>
                <a:ea typeface="等线" panose="02010600030101010101" pitchFamily="2" charset="-122"/>
                <a:cs typeface="+mn-cs"/>
              </a:rPr>
              <a:t>c</a:t>
            </a:r>
            <a:r>
              <a:rPr lang="zh-CN" altLang="en-US" sz="2400" kern="1200" dirty="0">
                <a:solidFill>
                  <a:srgbClr val="002060"/>
                </a:solidFill>
                <a:latin typeface="等线" panose="02010600030101010101" pitchFamily="2" charset="-122"/>
                <a:ea typeface="等线" panose="02010600030101010101" pitchFamily="2" charset="-122"/>
                <a:cs typeface="+mn-cs"/>
              </a:rPr>
              <a:t>为常数</a:t>
            </a:r>
            <a:endParaRPr lang="en-US" altLang="zh-CN" sz="2400" kern="1200" dirty="0">
              <a:solidFill>
                <a:srgbClr val="002060"/>
              </a:solidFill>
              <a:latin typeface="等线" panose="02010600030101010101" pitchFamily="2" charset="-122"/>
              <a:ea typeface="等线" panose="02010600030101010101" pitchFamily="2" charset="-122"/>
              <a:cs typeface="+mn-cs"/>
            </a:endParaRPr>
          </a:p>
          <a:p>
            <a:pPr lvl="1" defTabSz="457200" eaLnBrk="1" hangingPunct="1"/>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(f(n)+g(n))=</a:t>
            </a:r>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(max(f(n),g(n))) </a:t>
            </a:r>
            <a:r>
              <a:rPr lang="en-US" altLang="zh-CN" kern="1200" dirty="0">
                <a:solidFill>
                  <a:srgbClr val="002060"/>
                </a:solidFill>
                <a:latin typeface="等线" panose="02010600030101010101" pitchFamily="2" charset="-122"/>
                <a:ea typeface="等线" panose="02010600030101010101" pitchFamily="2" charset="-122"/>
                <a:cs typeface="+mn-cs"/>
              </a:rPr>
              <a:t>(</a:t>
            </a:r>
            <a:r>
              <a:rPr lang="zh-CN" altLang="en-US" kern="1200" dirty="0">
                <a:solidFill>
                  <a:srgbClr val="0000FF"/>
                </a:solidFill>
                <a:latin typeface="Tahoma" panose="020B0604030504040204" pitchFamily="34" charset="0"/>
                <a:ea typeface="等线" panose="02010600030101010101" pitchFamily="2" charset="-122"/>
                <a:cs typeface="+mn-cs"/>
              </a:rPr>
              <a:t>针对并列程序段</a:t>
            </a:r>
            <a:r>
              <a:rPr lang="zh-CN" altLang="en-US" kern="1200" dirty="0">
                <a:solidFill>
                  <a:srgbClr val="002060"/>
                </a:solidFill>
                <a:latin typeface="Tahoma" panose="020B0604030504040204" pitchFamily="34" charset="0"/>
                <a:ea typeface="等线" panose="02010600030101010101" pitchFamily="2" charset="-122"/>
                <a:cs typeface="+mn-cs"/>
              </a:rPr>
              <a:t>）</a:t>
            </a:r>
            <a:endParaRPr lang="en-US" altLang="zh-CN" kern="1200" dirty="0">
              <a:solidFill>
                <a:srgbClr val="002060"/>
              </a:solidFill>
              <a:latin typeface="Tahoma" panose="020B0604030504040204" pitchFamily="34" charset="0"/>
              <a:ea typeface="等线" panose="02010600030101010101" pitchFamily="2" charset="-122"/>
              <a:cs typeface="+mn-cs"/>
            </a:endParaRPr>
          </a:p>
          <a:p>
            <a:pPr lvl="1" defTabSz="457200" eaLnBrk="1" hangingPunct="1"/>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(f(m)+g(n))=</a:t>
            </a:r>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(f(m))+</a:t>
            </a:r>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(g(n))</a:t>
            </a:r>
            <a:endParaRPr lang="en-US" altLang="zh-CN" sz="2400" kern="1200" dirty="0">
              <a:solidFill>
                <a:srgbClr val="002060"/>
              </a:solidFill>
              <a:latin typeface="等线" panose="02010600030101010101" pitchFamily="2" charset="-122"/>
              <a:ea typeface="等线" panose="02010600030101010101" pitchFamily="2" charset="-122"/>
              <a:cs typeface="+mn-cs"/>
            </a:endParaRPr>
          </a:p>
          <a:p>
            <a:pPr lvl="1" defTabSz="457200" eaLnBrk="1" hangingPunct="1"/>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(f(n)*g(m))=</a:t>
            </a:r>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(f(n))*</a:t>
            </a:r>
            <a:r>
              <a:rPr lang="en-US" altLang="zh-CN" sz="2400" kern="1200" dirty="0">
                <a:solidFill>
                  <a:srgbClr val="002060"/>
                </a:solidFill>
                <a:latin typeface="Times New Roman" panose="02020603050405020304" pitchFamily="18" charset="0"/>
                <a:ea typeface="等线" panose="02010600030101010101" pitchFamily="2" charset="-122"/>
                <a:cs typeface="+mn-cs"/>
              </a:rPr>
              <a:t>O</a:t>
            </a:r>
            <a:r>
              <a:rPr lang="en-US" altLang="zh-CN" sz="2400" kern="1200" dirty="0">
                <a:solidFill>
                  <a:srgbClr val="002060"/>
                </a:solidFill>
                <a:latin typeface="等线" panose="02010600030101010101" pitchFamily="2" charset="-122"/>
                <a:ea typeface="等线" panose="02010600030101010101" pitchFamily="2" charset="-122"/>
                <a:cs typeface="+mn-cs"/>
              </a:rPr>
              <a:t>(g(m)) </a:t>
            </a:r>
            <a:r>
              <a:rPr lang="en-US" altLang="zh-CN" kern="1200" dirty="0">
                <a:solidFill>
                  <a:srgbClr val="002060"/>
                </a:solidFill>
                <a:latin typeface="等线" panose="02010600030101010101" pitchFamily="2" charset="-122"/>
                <a:ea typeface="等线" panose="02010600030101010101" pitchFamily="2" charset="-122"/>
                <a:cs typeface="+mn-cs"/>
              </a:rPr>
              <a:t>(</a:t>
            </a:r>
            <a:r>
              <a:rPr lang="zh-CN" altLang="en-US" kern="1200" dirty="0">
                <a:solidFill>
                  <a:srgbClr val="0000FF"/>
                </a:solidFill>
                <a:latin typeface="Tahoma" panose="020B0604030504040204" pitchFamily="34" charset="0"/>
                <a:ea typeface="等线" panose="02010600030101010101" pitchFamily="2" charset="-122"/>
                <a:cs typeface="+mn-cs"/>
              </a:rPr>
              <a:t>针对嵌套程序段）</a:t>
            </a:r>
            <a:r>
              <a:rPr lang="zh-CN" altLang="en-US" kern="1200" dirty="0">
                <a:latin typeface="Tahoma" panose="020B0604030504040204" pitchFamily="34" charset="0"/>
                <a:ea typeface="等线" panose="02010600030101010101" pitchFamily="2" charset="-122"/>
                <a:cs typeface="+mn-cs"/>
              </a:rPr>
              <a:t> </a:t>
            </a:r>
            <a:endParaRPr lang="zh-CN" altLang="en-US" kern="1200" dirty="0">
              <a:solidFill>
                <a:schemeClr val="folHlink"/>
              </a:solidFill>
              <a:latin typeface="等线" panose="02010600030101010101" pitchFamily="2" charset="-122"/>
              <a:ea typeface="等线" panose="02010600030101010101" pitchFamily="2" charset="-122"/>
              <a:cs typeface="+mn-cs"/>
            </a:endParaRPr>
          </a:p>
          <a:p>
            <a:pPr defTabSz="457200" eaLnBrk="1" hangingPunct="1">
              <a:lnSpc>
                <a:spcPct val="150000"/>
              </a:lnSpc>
            </a:pPr>
            <a:r>
              <a:rPr lang="zh-CN" altLang="en-US" kern="1200" dirty="0">
                <a:latin typeface="Times New Roman" panose="02020603050405020304" pitchFamily="18" charset="0"/>
                <a:ea typeface="等线" panose="02010600030101010101" pitchFamily="2" charset="-122"/>
                <a:cs typeface="+mn-cs"/>
              </a:rPr>
              <a:t>算法中常遇到的两大类</a:t>
            </a:r>
            <a:r>
              <a:rPr lang="en-US" altLang="zh-CN" kern="1200" dirty="0">
                <a:latin typeface="Times New Roman" panose="02020603050405020304" pitchFamily="18" charset="0"/>
                <a:ea typeface="等线" panose="02010600030101010101" pitchFamily="2" charset="-122"/>
                <a:cs typeface="+mn-cs"/>
              </a:rPr>
              <a:t>O</a:t>
            </a:r>
            <a:r>
              <a:rPr lang="en-US" altLang="zh-CN" kern="1200" dirty="0">
                <a:latin typeface="等线" panose="02010600030101010101" pitchFamily="2" charset="-122"/>
                <a:ea typeface="等线" panose="02010600030101010101" pitchFamily="2" charset="-122"/>
                <a:cs typeface="+mn-cs"/>
              </a:rPr>
              <a:t>( )</a:t>
            </a:r>
            <a:r>
              <a:rPr lang="zh-CN" altLang="en-US" kern="1200" dirty="0">
                <a:latin typeface="等线" panose="02010600030101010101" pitchFamily="2" charset="-122"/>
                <a:ea typeface="等线" panose="02010600030101010101" pitchFamily="2" charset="-122"/>
                <a:cs typeface="+mn-cs"/>
              </a:rPr>
              <a:t>函数</a:t>
            </a:r>
            <a:endParaRPr lang="en-US" altLang="zh-CN" kern="1200" dirty="0">
              <a:latin typeface="等线" panose="02010600030101010101" pitchFamily="2" charset="-122"/>
              <a:ea typeface="等线" panose="02010600030101010101" pitchFamily="2" charset="-122"/>
              <a:cs typeface="+mn-cs"/>
            </a:endParaRPr>
          </a:p>
          <a:p>
            <a:pPr lvl="1" defTabSz="457200" eaLnBrk="1" hangingPunct="1"/>
            <a:r>
              <a:rPr lang="zh-CN" altLang="en-US" sz="2400" kern="1200" dirty="0">
                <a:solidFill>
                  <a:srgbClr val="002060"/>
                </a:solidFill>
                <a:latin typeface="等线" panose="02010600030101010101" pitchFamily="2" charset="-122"/>
                <a:ea typeface="等线" panose="02010600030101010101" pitchFamily="2" charset="-122"/>
                <a:cs typeface="+mn-cs"/>
              </a:rPr>
              <a:t>多项式阶的时间复杂度：</a:t>
            </a:r>
            <a:r>
              <a:rPr lang="en-US" altLang="zh-CN" sz="2400" kern="1200" dirty="0">
                <a:latin typeface="Times New Roman" panose="02020603050405020304" pitchFamily="18" charset="0"/>
                <a:ea typeface="等线" panose="02010600030101010101" pitchFamily="2" charset="-122"/>
                <a:cs typeface="+mn-cs"/>
              </a:rPr>
              <a:t>O</a:t>
            </a:r>
            <a:r>
              <a:rPr lang="en-US" altLang="zh-CN" sz="2400" kern="1200" dirty="0">
                <a:latin typeface="等线" panose="02010600030101010101" pitchFamily="2" charset="-122"/>
                <a:ea typeface="等线" panose="02010600030101010101" pitchFamily="2" charset="-122"/>
                <a:cs typeface="+mn-cs"/>
              </a:rPr>
              <a:t>(1)&lt;</a:t>
            </a:r>
            <a:r>
              <a:rPr lang="en-US" altLang="zh-CN" sz="2400" kern="1200" dirty="0">
                <a:latin typeface="Times New Roman" panose="02020603050405020304" pitchFamily="18" charset="0"/>
                <a:ea typeface="等线" panose="02010600030101010101" pitchFamily="2" charset="-122"/>
                <a:cs typeface="+mn-cs"/>
              </a:rPr>
              <a:t>O</a:t>
            </a:r>
            <a:r>
              <a:rPr lang="en-US" altLang="zh-CN" sz="2400" kern="1200" dirty="0">
                <a:latin typeface="等线" panose="02010600030101010101" pitchFamily="2" charset="-122"/>
                <a:ea typeface="等线" panose="02010600030101010101" pitchFamily="2" charset="-122"/>
                <a:cs typeface="+mn-cs"/>
              </a:rPr>
              <a:t>(logn)&lt;</a:t>
            </a:r>
            <a:r>
              <a:rPr lang="en-US" altLang="zh-CN" sz="2400" kern="1200" dirty="0">
                <a:latin typeface="Times New Roman" panose="02020603050405020304" pitchFamily="18" charset="0"/>
                <a:ea typeface="等线" panose="02010600030101010101" pitchFamily="2" charset="-122"/>
                <a:cs typeface="+mn-cs"/>
              </a:rPr>
              <a:t>O</a:t>
            </a:r>
            <a:r>
              <a:rPr lang="en-US" altLang="zh-CN" sz="2400" kern="1200" dirty="0">
                <a:latin typeface="等线" panose="02010600030101010101" pitchFamily="2" charset="-122"/>
                <a:ea typeface="等线" panose="02010600030101010101" pitchFamily="2" charset="-122"/>
                <a:cs typeface="+mn-cs"/>
              </a:rPr>
              <a:t>(n)&lt;</a:t>
            </a:r>
            <a:r>
              <a:rPr lang="en-US" altLang="zh-CN" sz="2400" kern="1200" dirty="0">
                <a:latin typeface="Times New Roman" panose="02020603050405020304" pitchFamily="18" charset="0"/>
                <a:ea typeface="等线" panose="02010600030101010101" pitchFamily="2" charset="-122"/>
                <a:cs typeface="+mn-cs"/>
              </a:rPr>
              <a:t>O</a:t>
            </a:r>
            <a:r>
              <a:rPr lang="en-US" altLang="zh-CN" sz="2400" kern="1200" dirty="0">
                <a:latin typeface="等线" panose="02010600030101010101" pitchFamily="2" charset="-122"/>
                <a:ea typeface="等线" panose="02010600030101010101" pitchFamily="2" charset="-122"/>
                <a:cs typeface="+mn-cs"/>
              </a:rPr>
              <a:t>(nlogn)&lt;</a:t>
            </a:r>
            <a:r>
              <a:rPr lang="en-US" altLang="zh-CN" sz="2400" kern="1200" dirty="0">
                <a:latin typeface="Times New Roman" panose="02020603050405020304" pitchFamily="18" charset="0"/>
                <a:ea typeface="等线" panose="02010600030101010101" pitchFamily="2" charset="-122"/>
                <a:cs typeface="+mn-cs"/>
              </a:rPr>
              <a:t>O</a:t>
            </a:r>
            <a:r>
              <a:rPr lang="en-US" altLang="zh-CN" sz="2400" kern="1200" dirty="0">
                <a:latin typeface="等线" panose="02010600030101010101" pitchFamily="2" charset="-122"/>
                <a:ea typeface="等线" panose="02010600030101010101" pitchFamily="2" charset="-122"/>
                <a:cs typeface="+mn-cs"/>
              </a:rPr>
              <a:t>(n</a:t>
            </a:r>
            <a:r>
              <a:rPr lang="en-US" altLang="zh-CN" sz="2400" kern="1200" baseline="30000" dirty="0">
                <a:latin typeface="等线" panose="02010600030101010101" pitchFamily="2" charset="-122"/>
                <a:ea typeface="等线" panose="02010600030101010101" pitchFamily="2" charset="-122"/>
                <a:cs typeface="+mn-cs"/>
              </a:rPr>
              <a:t>2</a:t>
            </a:r>
            <a:r>
              <a:rPr lang="en-US" altLang="zh-CN" sz="2400" kern="1200" dirty="0">
                <a:latin typeface="等线" panose="02010600030101010101" pitchFamily="2" charset="-122"/>
                <a:ea typeface="等线" panose="02010600030101010101" pitchFamily="2" charset="-122"/>
                <a:cs typeface="+mn-cs"/>
              </a:rPr>
              <a:t>)</a:t>
            </a:r>
            <a:endParaRPr lang="en-US" altLang="zh-CN" sz="2400" kern="1200" dirty="0">
              <a:latin typeface="等线" panose="02010600030101010101" pitchFamily="2" charset="-122"/>
              <a:ea typeface="等线" panose="02010600030101010101" pitchFamily="2" charset="-122"/>
              <a:cs typeface="+mn-cs"/>
            </a:endParaRPr>
          </a:p>
          <a:p>
            <a:pPr lvl="1" defTabSz="457200" eaLnBrk="1" hangingPunct="1"/>
            <a:r>
              <a:rPr lang="zh-CN" altLang="en-US" sz="2400" kern="1200" dirty="0">
                <a:solidFill>
                  <a:srgbClr val="002060"/>
                </a:solidFill>
                <a:latin typeface="等线" panose="02010600030101010101" pitchFamily="2" charset="-122"/>
                <a:ea typeface="等线" panose="02010600030101010101" pitchFamily="2" charset="-122"/>
                <a:cs typeface="+mn-cs"/>
              </a:rPr>
              <a:t>指数阶的时间复杂度</a:t>
            </a:r>
            <a:r>
              <a:rPr lang="zh-CN" altLang="en-US" sz="2400" kern="1200" dirty="0">
                <a:latin typeface="等线" panose="02010600030101010101" pitchFamily="2" charset="-122"/>
                <a:ea typeface="等线" panose="02010600030101010101" pitchFamily="2" charset="-122"/>
                <a:cs typeface="+mn-cs"/>
              </a:rPr>
              <a:t>：</a:t>
            </a:r>
            <a:r>
              <a:rPr lang="en-US" altLang="zh-CN" sz="2400" kern="1200" dirty="0">
                <a:latin typeface="Times New Roman" panose="02020603050405020304" pitchFamily="18" charset="0"/>
                <a:ea typeface="等线" panose="02010600030101010101" pitchFamily="2" charset="-122"/>
                <a:cs typeface="+mn-cs"/>
              </a:rPr>
              <a:t>O</a:t>
            </a:r>
            <a:r>
              <a:rPr lang="en-US" altLang="zh-CN" sz="2400" kern="1200" dirty="0">
                <a:latin typeface="等线" panose="02010600030101010101" pitchFamily="2" charset="-122"/>
                <a:ea typeface="等线" panose="02010600030101010101" pitchFamily="2" charset="-122"/>
                <a:cs typeface="+mn-cs"/>
              </a:rPr>
              <a:t>(2</a:t>
            </a:r>
            <a:r>
              <a:rPr lang="en-US" altLang="zh-CN" sz="2400" kern="1200" baseline="50000" dirty="0">
                <a:latin typeface="等线" panose="02010600030101010101" pitchFamily="2" charset="-122"/>
                <a:ea typeface="等线" panose="02010600030101010101" pitchFamily="2" charset="-122"/>
                <a:cs typeface="+mn-cs"/>
              </a:rPr>
              <a:t>n</a:t>
            </a:r>
            <a:r>
              <a:rPr lang="en-US" altLang="zh-CN" sz="2400" kern="1200" baseline="30000" dirty="0">
                <a:latin typeface="等线" panose="02010600030101010101" pitchFamily="2" charset="-122"/>
                <a:ea typeface="等线" panose="02010600030101010101" pitchFamily="2" charset="-122"/>
                <a:cs typeface="+mn-cs"/>
              </a:rPr>
              <a:t> </a:t>
            </a:r>
            <a:r>
              <a:rPr lang="en-US" altLang="zh-CN" sz="2400" kern="1200" dirty="0">
                <a:latin typeface="等线" panose="02010600030101010101" pitchFamily="2" charset="-122"/>
                <a:ea typeface="等线" panose="02010600030101010101" pitchFamily="2" charset="-122"/>
                <a:cs typeface="+mn-cs"/>
              </a:rPr>
              <a:t>)&lt;</a:t>
            </a:r>
            <a:r>
              <a:rPr lang="en-US" altLang="zh-CN" sz="2400" kern="1200" dirty="0">
                <a:latin typeface="Times New Roman" panose="02020603050405020304" pitchFamily="18" charset="0"/>
                <a:ea typeface="等线" panose="02010600030101010101" pitchFamily="2" charset="-122"/>
                <a:cs typeface="+mn-cs"/>
              </a:rPr>
              <a:t>O</a:t>
            </a:r>
            <a:r>
              <a:rPr lang="en-US" altLang="zh-CN" sz="2400" kern="1200" dirty="0">
                <a:latin typeface="等线" panose="02010600030101010101" pitchFamily="2" charset="-122"/>
                <a:ea typeface="等线" panose="02010600030101010101" pitchFamily="2" charset="-122"/>
                <a:cs typeface="+mn-cs"/>
              </a:rPr>
              <a:t>(n!)&lt;</a:t>
            </a:r>
            <a:r>
              <a:rPr lang="en-US" altLang="zh-CN" sz="2400" kern="1200" dirty="0">
                <a:latin typeface="Times New Roman" panose="02020603050405020304" pitchFamily="18" charset="0"/>
                <a:ea typeface="等线" panose="02010600030101010101" pitchFamily="2" charset="-122"/>
                <a:cs typeface="+mn-cs"/>
              </a:rPr>
              <a:t>O</a:t>
            </a:r>
            <a:r>
              <a:rPr lang="en-US" altLang="zh-CN" sz="2400" kern="1200" dirty="0">
                <a:latin typeface="等线" panose="02010600030101010101" pitchFamily="2" charset="-122"/>
                <a:ea typeface="等线" panose="02010600030101010101" pitchFamily="2" charset="-122"/>
                <a:cs typeface="+mn-cs"/>
              </a:rPr>
              <a:t>(n</a:t>
            </a:r>
            <a:r>
              <a:rPr lang="en-US" altLang="zh-CN" sz="2400" kern="1200" baseline="50000" dirty="0">
                <a:latin typeface="等线" panose="02010600030101010101" pitchFamily="2" charset="-122"/>
                <a:ea typeface="等线" panose="02010600030101010101" pitchFamily="2" charset="-122"/>
                <a:cs typeface="+mn-cs"/>
              </a:rPr>
              <a:t>n</a:t>
            </a:r>
            <a:r>
              <a:rPr lang="en-US" altLang="zh-CN" sz="2400" kern="1200" dirty="0">
                <a:latin typeface="等线" panose="02010600030101010101" pitchFamily="2" charset="-122"/>
                <a:ea typeface="等线" panose="02010600030101010101" pitchFamily="2" charset="-122"/>
                <a:cs typeface="+mn-cs"/>
              </a:rPr>
              <a:t>)</a:t>
            </a:r>
            <a:endParaRPr lang="en-US" altLang="zh-CN" sz="2400" kern="1200" dirty="0">
              <a:latin typeface="等线" panose="02010600030101010101" pitchFamily="2" charset="-122"/>
              <a:ea typeface="等线"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Grp="1"/>
          </p:cNvSpPr>
          <p:nvPr>
            <p:ph type="title"/>
          </p:nvPr>
        </p:nvSpPr>
        <p:spPr>
          <a:xfrm>
            <a:off x="1495425" y="677863"/>
            <a:ext cx="6589713" cy="1281112"/>
          </a:xfrm>
        </p:spPr>
        <p:txBody>
          <a:bodyPr vert="horz" wrap="square" lIns="91440" tIns="45720" rIns="91440" bIns="45720" anchor="t" anchorCtr="0"/>
          <a:lstStyle/>
          <a:p>
            <a:pPr eaLnBrk="1" hangingPunct="1"/>
            <a:r>
              <a:rPr lang="zh-CN" altLang="en-US" sz="2800" b="1" dirty="0"/>
              <a:t>例３</a:t>
            </a:r>
            <a:endParaRPr lang="zh-CN" altLang="en-US" sz="2800" b="1" dirty="0"/>
          </a:p>
        </p:txBody>
      </p:sp>
      <p:sp>
        <p:nvSpPr>
          <p:cNvPr id="98307" name="灯片编号占位符 4"/>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61442" name="Rectangle 2"/>
          <p:cNvSpPr/>
          <p:nvPr/>
        </p:nvSpPr>
        <p:spPr>
          <a:xfrm>
            <a:off x="1116013" y="3932238"/>
            <a:ext cx="7632700" cy="21240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zh-CN" altLang="en-US" sz="2400" b="1" dirty="0">
                <a:solidFill>
                  <a:srgbClr val="3333FF"/>
                </a:solidFill>
                <a:latin typeface="Times New Roman" panose="02020603050405020304" pitchFamily="18" charset="0"/>
              </a:rPr>
              <a:t>问题规模</a:t>
            </a:r>
            <a:r>
              <a:rPr lang="en-US" altLang="zh-CN" sz="2400" b="1" dirty="0">
                <a:solidFill>
                  <a:srgbClr val="3333FF"/>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                              m*n</a:t>
            </a:r>
            <a:endParaRPr lang="en-US" altLang="zh-CN" sz="2400" b="1"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zh-CN" altLang="en-US" b="1" dirty="0">
                <a:solidFill>
                  <a:srgbClr val="3333FF"/>
                </a:solidFill>
                <a:latin typeface="Times New Roman" panose="02020603050405020304" pitchFamily="18" charset="0"/>
              </a:rPr>
              <a:t>基本语句</a:t>
            </a:r>
            <a:r>
              <a:rPr lang="en-US" altLang="zh-CN" sz="2400" b="1" dirty="0">
                <a:solidFill>
                  <a:srgbClr val="3333FF"/>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                                  sum[i] += x[i][j]; printf();</a:t>
            </a:r>
            <a:endParaRPr lang="en-US" altLang="zh-CN" sz="2400" b="1"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zh-CN" altLang="en-US" b="1" dirty="0">
                <a:solidFill>
                  <a:srgbClr val="3333FF"/>
                </a:solidFill>
                <a:latin typeface="Times New Roman" panose="02020603050405020304" pitchFamily="18" charset="0"/>
              </a:rPr>
              <a:t>基本语句</a:t>
            </a:r>
            <a:r>
              <a:rPr lang="zh-CN" altLang="en-US" sz="2400" b="1" dirty="0">
                <a:solidFill>
                  <a:srgbClr val="3333FF"/>
                </a:solidFill>
                <a:latin typeface="Times New Roman" panose="02020603050405020304" pitchFamily="18" charset="0"/>
              </a:rPr>
              <a:t>重复执行的次数</a:t>
            </a:r>
            <a:r>
              <a:rPr lang="en-US" altLang="zh-CN" sz="2400" b="1" dirty="0">
                <a:solidFill>
                  <a:srgbClr val="3333FF"/>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 f(m) = m*n,  g(m)=m</a:t>
            </a:r>
            <a:endParaRPr lang="en-US" altLang="zh-CN" sz="2400" b="1" baseline="30000"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zh-CN" altLang="en-US" sz="2400" b="1" dirty="0">
                <a:solidFill>
                  <a:srgbClr val="3333FF"/>
                </a:solidFill>
                <a:latin typeface="Times New Roman" panose="02020603050405020304" pitchFamily="18" charset="0"/>
              </a:rPr>
              <a:t>时间复杂度</a:t>
            </a:r>
            <a:r>
              <a:rPr lang="en-US" altLang="zh-CN" sz="2400" b="1" dirty="0">
                <a:solidFill>
                  <a:srgbClr val="3333FF"/>
                </a:solidFill>
                <a:latin typeface="Times New Roman" panose="02020603050405020304" pitchFamily="18" charset="0"/>
              </a:rPr>
              <a:t>: </a:t>
            </a:r>
            <a:r>
              <a:rPr lang="en-US" altLang="zh-CN" sz="2400" b="1" dirty="0">
                <a:solidFill>
                  <a:schemeClr val="tx1"/>
                </a:solidFill>
                <a:latin typeface="Times New Roman" panose="02020603050405020304" pitchFamily="18" charset="0"/>
              </a:rPr>
              <a:t>                        T(m) = O(f(m)+g(m))=O(m*n)</a:t>
            </a:r>
            <a:endParaRPr lang="en-US" altLang="zh-CN" sz="2400" b="1" dirty="0">
              <a:solidFill>
                <a:schemeClr val="tx1"/>
              </a:solidFill>
              <a:latin typeface="Times New Roman" panose="02020603050405020304" pitchFamily="18" charset="0"/>
            </a:endParaRPr>
          </a:p>
        </p:txBody>
      </p:sp>
      <p:sp>
        <p:nvSpPr>
          <p:cNvPr id="98309" name="Text Box 3"/>
          <p:cNvSpPr txBox="1"/>
          <p:nvPr/>
        </p:nvSpPr>
        <p:spPr>
          <a:xfrm>
            <a:off x="1046163" y="1268413"/>
            <a:ext cx="7488237" cy="3068637"/>
          </a:xfrm>
          <a:prstGeom prst="rect">
            <a:avLst/>
          </a:prstGeom>
          <a:noFill/>
          <a:ln w="9525">
            <a:noFill/>
          </a:ln>
        </p:spPr>
        <p:txBody>
          <a:bodyPr lIns="112947" tIns="56473" rIns="112947" bIns="56473">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1129030" eaLnBrk="1" hangingPunct="1">
              <a:spcBef>
                <a:spcPct val="0"/>
              </a:spcBef>
              <a:buClrTx/>
              <a:buFontTx/>
              <a:buNone/>
            </a:pPr>
            <a:r>
              <a:rPr lang="zh-CN" altLang="zh-CN" sz="2400" b="1" dirty="0">
                <a:solidFill>
                  <a:schemeClr val="tx1"/>
                </a:solidFill>
                <a:latin typeface="Times New Roman" panose="02020603050405020304" pitchFamily="18" charset="0"/>
              </a:rPr>
              <a:t> </a:t>
            </a:r>
            <a:r>
              <a:rPr lang="en-US" altLang="zh-CN" sz="2400" b="1" dirty="0">
                <a:solidFill>
                  <a:schemeClr val="tx1"/>
                </a:solidFill>
                <a:latin typeface="Times New Roman" panose="02020603050405020304" pitchFamily="18" charset="0"/>
              </a:rPr>
              <a:t>void add ( float x[ ][ ], int m, int n ) {</a:t>
            </a:r>
            <a:endParaRPr lang="en-US" altLang="zh-CN" sz="2400" b="1" dirty="0">
              <a:solidFill>
                <a:schemeClr val="tx1"/>
              </a:solidFill>
              <a:latin typeface="Times New Roman" panose="02020603050405020304" pitchFamily="18" charset="0"/>
            </a:endParaRPr>
          </a:p>
          <a:p>
            <a:pPr marL="0" lvl="0" indent="0" defTabSz="1129030" eaLnBrk="1" hangingPunct="1">
              <a:spcBef>
                <a:spcPct val="0"/>
              </a:spcBef>
              <a:buClrTx/>
              <a:buFontTx/>
              <a:buNone/>
            </a:pPr>
            <a:r>
              <a:rPr lang="en-US" altLang="zh-CN" sz="2400" b="1" dirty="0">
                <a:solidFill>
                  <a:schemeClr val="tx1"/>
                </a:solidFill>
                <a:latin typeface="Times New Roman" panose="02020603050405020304" pitchFamily="18" charset="0"/>
              </a:rPr>
              <a:t>    for ( int i = 0; i &lt; m; i++ ) </a:t>
            </a:r>
            <a:endParaRPr lang="en-US" altLang="zh-CN" sz="2400" b="1" dirty="0">
              <a:solidFill>
                <a:schemeClr val="tx1"/>
              </a:solidFill>
              <a:latin typeface="Times New Roman" panose="02020603050405020304" pitchFamily="18" charset="0"/>
            </a:endParaRPr>
          </a:p>
          <a:p>
            <a:pPr marL="0" lvl="0" indent="0" defTabSz="1129030" eaLnBrk="1" hangingPunct="1">
              <a:spcBef>
                <a:spcPct val="0"/>
              </a:spcBef>
              <a:buClrTx/>
              <a:buFontTx/>
              <a:buNone/>
            </a:pPr>
            <a:r>
              <a:rPr lang="en-US" altLang="zh-CN" sz="2400" b="1" dirty="0">
                <a:solidFill>
                  <a:schemeClr val="tx1"/>
                </a:solidFill>
                <a:latin typeface="Times New Roman" panose="02020603050405020304" pitchFamily="18" charset="0"/>
              </a:rPr>
              <a:t>     {   sum[i] = 0.0;</a:t>
            </a:r>
            <a:r>
              <a:rPr lang="en-US" altLang="zh-CN" sz="2400" b="1" dirty="0">
                <a:solidFill>
                  <a:srgbClr val="CC0000"/>
                </a:solidFill>
                <a:latin typeface="Times New Roman" panose="02020603050405020304" pitchFamily="18" charset="0"/>
              </a:rPr>
              <a:t>                      </a:t>
            </a:r>
            <a:endParaRPr lang="zh-CN" altLang="zh-CN" sz="2400" b="1" dirty="0">
              <a:solidFill>
                <a:srgbClr val="33CC33"/>
              </a:solidFill>
              <a:latin typeface="等线" panose="02010600030101010101" pitchFamily="2" charset="-122"/>
            </a:endParaRPr>
          </a:p>
          <a:p>
            <a:pPr marL="0" lvl="0" indent="0" defTabSz="1129030" eaLnBrk="1" hangingPunct="1">
              <a:spcBef>
                <a:spcPct val="0"/>
              </a:spcBef>
              <a:buClrTx/>
              <a:buFontTx/>
              <a:buNone/>
            </a:pPr>
            <a:r>
              <a:rPr lang="zh-CN" altLang="zh-CN" sz="2400" b="1" dirty="0">
                <a:solidFill>
                  <a:srgbClr val="CC0000"/>
                </a:solidFill>
                <a:latin typeface="Times New Roman" panose="02020603050405020304" pitchFamily="18" charset="0"/>
              </a:rPr>
              <a:t>         </a:t>
            </a:r>
            <a:r>
              <a:rPr lang="en-US" altLang="zh-CN" sz="2400" b="1" dirty="0">
                <a:solidFill>
                  <a:srgbClr val="CC0000"/>
                </a:solidFill>
                <a:latin typeface="Times New Roman" panose="02020603050405020304" pitchFamily="18" charset="0"/>
              </a:rPr>
              <a:t> </a:t>
            </a:r>
            <a:r>
              <a:rPr lang="en-US" altLang="zh-CN" sz="2400" b="1" dirty="0">
                <a:solidFill>
                  <a:schemeClr val="tx1"/>
                </a:solidFill>
                <a:latin typeface="Times New Roman" panose="02020603050405020304" pitchFamily="18" charset="0"/>
              </a:rPr>
              <a:t>for ( int j = 0; j &lt; n; j++ )    sum[i] += x[i][j]; </a:t>
            </a:r>
            <a:endParaRPr lang="en-US" altLang="zh-CN" sz="2400" b="1" dirty="0">
              <a:solidFill>
                <a:schemeClr val="tx1"/>
              </a:solidFill>
              <a:latin typeface="Times New Roman" panose="02020603050405020304" pitchFamily="18" charset="0"/>
            </a:endParaRPr>
          </a:p>
          <a:p>
            <a:pPr marL="0" lvl="0" indent="0" defTabSz="1129030" eaLnBrk="1" hangingPunct="1">
              <a:spcBef>
                <a:spcPct val="0"/>
              </a:spcBef>
              <a:buClrTx/>
              <a:buFontTx/>
              <a:buNone/>
            </a:pPr>
            <a:r>
              <a:rPr lang="en-US" altLang="zh-CN" sz="2400" b="1" dirty="0">
                <a:solidFill>
                  <a:schemeClr val="tx1"/>
                </a:solidFill>
                <a:latin typeface="Times New Roman" panose="02020603050405020304" pitchFamily="18" charset="0"/>
              </a:rPr>
              <a:t>     }     </a:t>
            </a:r>
            <a:endParaRPr lang="en-US" altLang="zh-CN" sz="2400" b="1" dirty="0">
              <a:solidFill>
                <a:schemeClr val="tx1"/>
              </a:solidFill>
              <a:latin typeface="Times New Roman" panose="02020603050405020304" pitchFamily="18" charset="0"/>
            </a:endParaRPr>
          </a:p>
          <a:p>
            <a:pPr marL="0" lvl="0" indent="0" defTabSz="1129030" eaLnBrk="1" hangingPunct="1">
              <a:spcBef>
                <a:spcPct val="0"/>
              </a:spcBef>
              <a:buClrTx/>
              <a:buFontTx/>
              <a:buNone/>
            </a:pPr>
            <a:r>
              <a:rPr lang="en-US" altLang="zh-CN" sz="2400" b="1" dirty="0">
                <a:solidFill>
                  <a:schemeClr val="tx1"/>
                </a:solidFill>
                <a:latin typeface="Times New Roman" panose="02020603050405020304" pitchFamily="18" charset="0"/>
              </a:rPr>
              <a:t>     for ( i = 0; i &lt; m; i++ )</a:t>
            </a:r>
            <a:r>
              <a:rPr lang="en-US" altLang="zh-CN" sz="2400" b="1" dirty="0">
                <a:solidFill>
                  <a:srgbClr val="CC0000"/>
                </a:solidFill>
                <a:latin typeface="Times New Roman" panose="02020603050405020304" pitchFamily="18" charset="0"/>
              </a:rPr>
              <a:t>   </a:t>
            </a:r>
            <a:r>
              <a:rPr lang="en-US" altLang="zh-CN" sz="2400" b="1" dirty="0">
                <a:solidFill>
                  <a:schemeClr val="tx1"/>
                </a:solidFill>
                <a:latin typeface="Times New Roman" panose="02020603050405020304" pitchFamily="18" charset="0"/>
              </a:rPr>
              <a:t>printf(“%f”,sum[i]) ;</a:t>
            </a:r>
            <a:endParaRPr lang="en-US" altLang="zh-CN" sz="2400" b="1" dirty="0">
              <a:solidFill>
                <a:schemeClr val="tx1"/>
              </a:solidFill>
              <a:latin typeface="Times New Roman" panose="02020603050405020304" pitchFamily="18" charset="0"/>
            </a:endParaRPr>
          </a:p>
          <a:p>
            <a:pPr marL="0" lvl="0" indent="0" defTabSz="1129030" eaLnBrk="1" hangingPunct="1">
              <a:spcBef>
                <a:spcPct val="0"/>
              </a:spcBef>
              <a:buClrTx/>
              <a:buFontTx/>
              <a:buNone/>
            </a:pPr>
            <a:r>
              <a:rPr lang="en-US" altLang="zh-CN" sz="2400" b="1" dirty="0">
                <a:solidFill>
                  <a:schemeClr val="tx1"/>
                </a:solidFill>
                <a:latin typeface="Times New Roman" panose="02020603050405020304" pitchFamily="18" charset="0"/>
              </a:rPr>
              <a:t> }        </a:t>
            </a:r>
            <a:endParaRPr lang="en-US" altLang="zh-CN" sz="2400" b="1" dirty="0">
              <a:solidFill>
                <a:schemeClr val="tx1"/>
              </a:solidFill>
              <a:latin typeface="Times New Roman" panose="02020603050405020304" pitchFamily="18" charset="0"/>
            </a:endParaRPr>
          </a:p>
          <a:p>
            <a:pPr marL="0" lvl="0" indent="0" defTabSz="1129030" eaLnBrk="1" hangingPunct="1">
              <a:spcBef>
                <a:spcPct val="0"/>
              </a:spcBef>
              <a:buClrTx/>
              <a:buFontTx/>
              <a:buNone/>
            </a:pPr>
            <a:endParaRPr lang="en-US" altLang="zh-CN" sz="2400" b="1" dirty="0">
              <a:solidFill>
                <a:schemeClr val="tx1"/>
              </a:solidFill>
              <a:latin typeface="Times New Roman" panose="02020603050405020304" pitchFamily="18" charset="0"/>
            </a:endParaRPr>
          </a:p>
        </p:txBody>
      </p:sp>
      <p:sp>
        <p:nvSpPr>
          <p:cNvPr id="61445" name="Rectangle 5"/>
          <p:cNvSpPr/>
          <p:nvPr/>
        </p:nvSpPr>
        <p:spPr>
          <a:xfrm>
            <a:off x="5435600" y="5348288"/>
            <a:ext cx="2871788"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r>
              <a:rPr lang="en-US" altLang="zh-CN" sz="2400" b="1" dirty="0">
                <a:solidFill>
                  <a:srgbClr val="FF0000"/>
                </a:solidFill>
                <a:latin typeface="Tahoma" panose="020B0604030504040204" pitchFamily="34" charset="0"/>
              </a:rPr>
              <a:t>O(</a:t>
            </a:r>
            <a:r>
              <a:rPr lang="en-US" altLang="zh-CN" sz="2400" b="1" i="1" dirty="0">
                <a:solidFill>
                  <a:srgbClr val="FF0000"/>
                </a:solidFill>
                <a:latin typeface="Tahoma" panose="020B0604030504040204" pitchFamily="34" charset="0"/>
              </a:rPr>
              <a:t>max </a:t>
            </a:r>
            <a:r>
              <a:rPr lang="en-US" altLang="zh-CN" sz="2400" b="1" dirty="0">
                <a:solidFill>
                  <a:srgbClr val="FF0000"/>
                </a:solidFill>
                <a:latin typeface="Tahoma" panose="020B0604030504040204" pitchFamily="34" charset="0"/>
              </a:rPr>
              <a:t>(</a:t>
            </a:r>
            <a:r>
              <a:rPr lang="en-US" altLang="zh-CN" sz="2400" b="1" i="1" dirty="0">
                <a:solidFill>
                  <a:srgbClr val="FF0000"/>
                </a:solidFill>
                <a:latin typeface="Tahoma" panose="020B0604030504040204" pitchFamily="34" charset="0"/>
              </a:rPr>
              <a:t>m*n</a:t>
            </a:r>
            <a:r>
              <a:rPr lang="en-US" altLang="zh-CN" sz="2400" b="1" dirty="0">
                <a:solidFill>
                  <a:srgbClr val="FF0000"/>
                </a:solidFill>
                <a:latin typeface="Tahoma" panose="020B0604030504040204" pitchFamily="34" charset="0"/>
              </a:rPr>
              <a:t>,</a:t>
            </a:r>
            <a:r>
              <a:rPr lang="en-US" altLang="zh-CN" sz="2400" b="1" i="1" dirty="0">
                <a:solidFill>
                  <a:srgbClr val="FF0000"/>
                </a:solidFill>
                <a:latin typeface="Tahoma" panose="020B0604030504040204" pitchFamily="34" charset="0"/>
              </a:rPr>
              <a:t> m</a:t>
            </a:r>
            <a:r>
              <a:rPr lang="en-US" altLang="zh-CN" sz="2400" b="1" dirty="0">
                <a:solidFill>
                  <a:srgbClr val="FF0000"/>
                </a:solidFill>
                <a:latin typeface="Tahoma" panose="020B0604030504040204" pitchFamily="34" charset="0"/>
              </a:rPr>
              <a:t>))</a:t>
            </a:r>
            <a:endParaRPr lang="en-US" altLang="zh-CN" sz="2400" b="1" dirty="0">
              <a:solidFill>
                <a:srgbClr val="FF0000"/>
              </a:solidFill>
              <a:latin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1445"/>
                                        </p:tgtEl>
                                        <p:attrNameLst>
                                          <p:attrName>style.visibility</p:attrName>
                                        </p:attrNameLst>
                                      </p:cBhvr>
                                      <p:to>
                                        <p:strVal val="visible"/>
                                      </p:to>
                                    </p:set>
                                    <p:anim calcmode="lin" valueType="num">
                                      <p:cBhvr additive="base">
                                        <p:cTn id="11" dur="500" fill="hold"/>
                                        <p:tgtEl>
                                          <p:spTgt spid="61445"/>
                                        </p:tgtEl>
                                        <p:attrNameLst>
                                          <p:attrName>ppt_x</p:attrName>
                                        </p:attrNameLst>
                                      </p:cBhvr>
                                      <p:tavLst>
                                        <p:tav tm="0">
                                          <p:val>
                                            <p:strVal val="#ppt_x"/>
                                          </p:val>
                                        </p:tav>
                                        <p:tav tm="100000">
                                          <p:val>
                                            <p:strVal val="#ppt_x"/>
                                          </p:val>
                                        </p:tav>
                                      </p:tavLst>
                                    </p:anim>
                                    <p:anim calcmode="lin" valueType="num">
                                      <p:cBhvr additive="base">
                                        <p:cTn id="12" dur="500" fill="hold"/>
                                        <p:tgtEl>
                                          <p:spTgt spid="614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a:xfrm>
            <a:off x="1403350" y="692150"/>
            <a:ext cx="6588125" cy="1281113"/>
          </a:xfrm>
        </p:spPr>
        <p:txBody>
          <a:bodyPr vert="horz" wrap="square" lIns="91440" tIns="45720" rIns="91440" bIns="45720" anchor="t" anchorCtr="0"/>
          <a:lstStyle/>
          <a:p>
            <a:pPr defTabSz="457200" eaLnBrk="1" hangingPunct="1"/>
            <a:r>
              <a:rPr lang="zh-CN" altLang="en-US" sz="2800" kern="1200" dirty="0">
                <a:latin typeface="Times New Roman" panose="02020603050405020304" pitchFamily="18" charset="0"/>
                <a:ea typeface="等线" panose="02010600030101010101" pitchFamily="2" charset="-122"/>
                <a:cs typeface="+mj-cs"/>
              </a:rPr>
              <a:t>例</a:t>
            </a:r>
            <a:r>
              <a:rPr lang="en-US" altLang="zh-CN" sz="2800" kern="1200" dirty="0">
                <a:latin typeface="Times New Roman" panose="02020603050405020304" pitchFamily="18" charset="0"/>
                <a:ea typeface="等线" panose="02010600030101010101" pitchFamily="2" charset="-122"/>
                <a:cs typeface="+mj-cs"/>
              </a:rPr>
              <a:t>4</a:t>
            </a:r>
            <a:endParaRPr lang="zh-CN" altLang="en-US" sz="2800" kern="1200" dirty="0">
              <a:latin typeface="Times New Roman" panose="02020603050405020304" pitchFamily="18" charset="0"/>
              <a:ea typeface="等线" panose="02010600030101010101" pitchFamily="2" charset="-122"/>
              <a:cs typeface="+mj-cs"/>
            </a:endParaRPr>
          </a:p>
        </p:txBody>
      </p:sp>
      <p:sp>
        <p:nvSpPr>
          <p:cNvPr id="101379" name="Rectangle 3"/>
          <p:cNvSpPr>
            <a:spLocks noGrp="1"/>
          </p:cNvSpPr>
          <p:nvPr>
            <p:ph idx="1"/>
          </p:nvPr>
        </p:nvSpPr>
        <p:spPr>
          <a:xfrm>
            <a:off x="1096963" y="1152525"/>
            <a:ext cx="7772400" cy="4114800"/>
          </a:xfrm>
        </p:spPr>
        <p:txBody>
          <a:bodyPr vert="horz" wrap="square" lIns="91440" tIns="45720" rIns="91440" bIns="45720" anchor="t" anchorCtr="0"/>
          <a:lstStyle/>
          <a:p>
            <a:pPr defTabSz="457200" eaLnBrk="1" hangingPunct="1">
              <a:buFont typeface="Wingdings" panose="05000000000000000000" pitchFamily="2" charset="2"/>
              <a:buNone/>
            </a:pPr>
            <a:r>
              <a:rPr lang="en-US" altLang="zh-CN" sz="2800" kern="1200" dirty="0">
                <a:latin typeface="Times New Roman" panose="02020603050405020304" pitchFamily="18" charset="0"/>
                <a:ea typeface="等线" panose="02010600030101010101" pitchFamily="2" charset="-122"/>
                <a:cs typeface="+mn-cs"/>
              </a:rPr>
              <a:t>for(i=2;i&lt;=n;++i)</a:t>
            </a:r>
            <a:endParaRPr lang="en-US" altLang="zh-CN" sz="2800" kern="1200" dirty="0">
              <a:latin typeface="Times New Roman" panose="02020603050405020304" pitchFamily="18" charset="0"/>
              <a:ea typeface="等线" panose="02010600030101010101" pitchFamily="2" charset="-122"/>
              <a:cs typeface="+mn-cs"/>
            </a:endParaRPr>
          </a:p>
          <a:p>
            <a:pPr defTabSz="457200" eaLnBrk="1" hangingPunct="1">
              <a:buFont typeface="Wingdings" panose="05000000000000000000" pitchFamily="2" charset="2"/>
              <a:buNone/>
            </a:pPr>
            <a:r>
              <a:rPr lang="en-US" altLang="zh-CN" sz="2800" kern="1200" dirty="0">
                <a:latin typeface="Times New Roman" panose="02020603050405020304" pitchFamily="18" charset="0"/>
                <a:ea typeface="等线" panose="02010600030101010101" pitchFamily="2" charset="-122"/>
                <a:cs typeface="+mn-cs"/>
              </a:rPr>
              <a:t>    for(j=2;j&lt;=i-1;++j){</a:t>
            </a:r>
            <a:endParaRPr lang="en-US" altLang="zh-CN" sz="2800" kern="1200" dirty="0">
              <a:latin typeface="Times New Roman" panose="02020603050405020304" pitchFamily="18" charset="0"/>
              <a:ea typeface="等线" panose="02010600030101010101" pitchFamily="2" charset="-122"/>
              <a:cs typeface="+mn-cs"/>
            </a:endParaRPr>
          </a:p>
          <a:p>
            <a:pPr defTabSz="457200" eaLnBrk="1" hangingPunct="1">
              <a:buFont typeface="Wingdings" panose="05000000000000000000" pitchFamily="2" charset="2"/>
              <a:buNone/>
            </a:pPr>
            <a:r>
              <a:rPr lang="en-US" altLang="zh-CN" sz="2800" kern="1200" dirty="0">
                <a:latin typeface="Times New Roman" panose="02020603050405020304" pitchFamily="18" charset="0"/>
                <a:ea typeface="等线" panose="02010600030101010101" pitchFamily="2" charset="-122"/>
                <a:cs typeface="+mn-cs"/>
              </a:rPr>
              <a:t>         ++x;</a:t>
            </a:r>
            <a:endParaRPr lang="en-US" altLang="zh-CN" sz="2800" kern="1200" dirty="0">
              <a:latin typeface="Times New Roman" panose="02020603050405020304" pitchFamily="18" charset="0"/>
              <a:ea typeface="等线" panose="02010600030101010101" pitchFamily="2" charset="-122"/>
              <a:cs typeface="+mn-cs"/>
            </a:endParaRPr>
          </a:p>
          <a:p>
            <a:pPr defTabSz="457200" eaLnBrk="1" hangingPunct="1">
              <a:buFont typeface="Wingdings" panose="05000000000000000000" pitchFamily="2" charset="2"/>
              <a:buNone/>
            </a:pPr>
            <a:r>
              <a:rPr lang="en-US" altLang="zh-CN" sz="2800" kern="1200" dirty="0">
                <a:latin typeface="Times New Roman" panose="02020603050405020304" pitchFamily="18" charset="0"/>
                <a:ea typeface="等线" panose="02010600030101010101" pitchFamily="2" charset="-122"/>
                <a:cs typeface="+mn-cs"/>
              </a:rPr>
              <a:t>         a[i][j]=x;</a:t>
            </a:r>
            <a:endParaRPr lang="en-US" altLang="zh-CN" sz="2800" kern="1200" dirty="0">
              <a:latin typeface="Times New Roman" panose="02020603050405020304" pitchFamily="18" charset="0"/>
              <a:ea typeface="等线" panose="02010600030101010101" pitchFamily="2" charset="-122"/>
              <a:cs typeface="+mn-cs"/>
            </a:endParaRPr>
          </a:p>
          <a:p>
            <a:pPr defTabSz="457200" eaLnBrk="1" hangingPunct="1">
              <a:buFont typeface="Wingdings" panose="05000000000000000000" pitchFamily="2" charset="2"/>
              <a:buNone/>
            </a:pPr>
            <a:r>
              <a:rPr lang="en-US" altLang="zh-CN" sz="2800" kern="1200" dirty="0">
                <a:latin typeface="Times New Roman" panose="02020603050405020304" pitchFamily="18" charset="0"/>
                <a:ea typeface="等线" panose="02010600030101010101" pitchFamily="2" charset="-122"/>
                <a:cs typeface="+mn-cs"/>
              </a:rPr>
              <a:t>    }</a:t>
            </a:r>
            <a:endParaRPr lang="en-US" altLang="zh-CN" sz="2800" kern="1200" dirty="0">
              <a:latin typeface="Times New Roman" panose="02020603050405020304" pitchFamily="18" charset="0"/>
              <a:ea typeface="等线" panose="02010600030101010101" pitchFamily="2" charset="-122"/>
              <a:cs typeface="+mn-cs"/>
            </a:endParaRPr>
          </a:p>
        </p:txBody>
      </p:sp>
      <p:sp>
        <p:nvSpPr>
          <p:cNvPr id="101380"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63492" name="Rectangle 4"/>
          <p:cNvSpPr/>
          <p:nvPr/>
        </p:nvSpPr>
        <p:spPr>
          <a:xfrm>
            <a:off x="1173163" y="3789363"/>
            <a:ext cx="7696200" cy="22161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r>
              <a:rPr lang="zh-CN" altLang="en-US" sz="2400" b="1" dirty="0">
                <a:solidFill>
                  <a:srgbClr val="3333FF"/>
                </a:solidFill>
                <a:latin typeface="Times New Roman" panose="02020603050405020304" pitchFamily="18" charset="0"/>
              </a:rPr>
              <a:t>问题规模</a:t>
            </a:r>
            <a:r>
              <a:rPr lang="en-US" altLang="zh-CN" sz="2400" b="1" dirty="0">
                <a:solidFill>
                  <a:srgbClr val="3333FF"/>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跟</a:t>
            </a:r>
            <a:r>
              <a:rPr lang="en-US" altLang="zh-CN" sz="2400" b="1" dirty="0">
                <a:solidFill>
                  <a:schemeClr val="tx1"/>
                </a:solidFill>
                <a:latin typeface="Times New Roman" panose="02020603050405020304" pitchFamily="18" charset="0"/>
              </a:rPr>
              <a:t>n</a:t>
            </a:r>
            <a:r>
              <a:rPr lang="zh-CN" altLang="en-US" sz="2400" b="1" dirty="0">
                <a:solidFill>
                  <a:schemeClr val="tx1"/>
                </a:solidFill>
                <a:latin typeface="Times New Roman" panose="02020603050405020304" pitchFamily="18" charset="0"/>
              </a:rPr>
              <a:t>有关</a:t>
            </a:r>
            <a:endParaRPr lang="en-US" altLang="zh-CN" sz="2400" b="1"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zh-CN" altLang="en-US" b="1" dirty="0">
                <a:solidFill>
                  <a:srgbClr val="3333FF"/>
                </a:solidFill>
                <a:latin typeface="Times New Roman" panose="02020603050405020304" pitchFamily="18" charset="0"/>
              </a:rPr>
              <a:t>基本语句</a:t>
            </a:r>
            <a:r>
              <a:rPr lang="en-US" altLang="zh-CN" sz="2400" b="1" dirty="0">
                <a:solidFill>
                  <a:srgbClr val="3333FF"/>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                               </a:t>
            </a:r>
            <a:r>
              <a:rPr lang="en-US" altLang="zh-CN" sz="2800" b="1" dirty="0">
                <a:solidFill>
                  <a:schemeClr val="tx1"/>
                </a:solidFill>
                <a:latin typeface="Times New Roman" panose="02020603050405020304" pitchFamily="18" charset="0"/>
              </a:rPr>
              <a:t>a[i][j]=x;</a:t>
            </a:r>
            <a:endParaRPr lang="en-US" altLang="zh-CN" sz="2400" b="1"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zh-CN" altLang="en-US" b="1" dirty="0">
                <a:solidFill>
                  <a:srgbClr val="3333FF"/>
                </a:solidFill>
                <a:latin typeface="Times New Roman" panose="02020603050405020304" pitchFamily="18" charset="0"/>
              </a:rPr>
              <a:t>基本语句</a:t>
            </a:r>
            <a:r>
              <a:rPr lang="zh-CN" altLang="en-US" sz="2400" b="1" dirty="0">
                <a:solidFill>
                  <a:srgbClr val="3333FF"/>
                </a:solidFill>
                <a:latin typeface="Times New Roman" panose="02020603050405020304" pitchFamily="18" charset="0"/>
              </a:rPr>
              <a:t>重复执行的次数</a:t>
            </a:r>
            <a:r>
              <a:rPr lang="en-US" altLang="zh-CN" sz="2400" b="1" dirty="0">
                <a:solidFill>
                  <a:srgbClr val="3333FF"/>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  (1+2+…+n-2)</a:t>
            </a:r>
            <a:endParaRPr lang="en-US" altLang="zh-CN" sz="2400" b="1" baseline="30000" dirty="0">
              <a:solidFill>
                <a:schemeClr val="tx1"/>
              </a:solidFill>
              <a:latin typeface="Times New Roman" panose="02020603050405020304" pitchFamily="18" charset="0"/>
            </a:endParaRPr>
          </a:p>
          <a:p>
            <a:pPr marL="0" lvl="0" indent="0" defTabSz="914400" eaLnBrk="1" hangingPunct="1">
              <a:spcBef>
                <a:spcPct val="50000"/>
              </a:spcBef>
              <a:buClrTx/>
              <a:buFontTx/>
              <a:buNone/>
            </a:pPr>
            <a:r>
              <a:rPr lang="zh-CN" altLang="en-US" sz="2400" b="1" dirty="0">
                <a:solidFill>
                  <a:srgbClr val="3333FF"/>
                </a:solidFill>
                <a:latin typeface="Times New Roman" panose="02020603050405020304" pitchFamily="18" charset="0"/>
              </a:rPr>
              <a:t>时间复杂度</a:t>
            </a:r>
            <a:r>
              <a:rPr lang="en-US" altLang="zh-CN" sz="2400" b="1" dirty="0">
                <a:solidFill>
                  <a:srgbClr val="3333FF"/>
                </a:solidFill>
                <a:latin typeface="Times New Roman" panose="02020603050405020304" pitchFamily="18" charset="0"/>
              </a:rPr>
              <a:t>: </a:t>
            </a:r>
            <a:r>
              <a:rPr lang="en-US" altLang="zh-CN" sz="2400" b="1" dirty="0">
                <a:solidFill>
                  <a:schemeClr val="tx1"/>
                </a:solidFill>
                <a:latin typeface="Times New Roman" panose="02020603050405020304" pitchFamily="18" charset="0"/>
              </a:rPr>
              <a:t>                         T(n) = O(n</a:t>
            </a:r>
            <a:r>
              <a:rPr lang="en-US" altLang="zh-CN" sz="2400" b="1" baseline="30000" dirty="0">
                <a:solidFill>
                  <a:schemeClr val="tx1"/>
                </a:solidFill>
                <a:latin typeface="Times New Roman" panose="02020603050405020304" pitchFamily="18" charset="0"/>
              </a:rPr>
              <a:t>2</a:t>
            </a:r>
            <a:r>
              <a:rPr lang="en-US" altLang="zh-CN" sz="2400" b="1" dirty="0">
                <a:solidFill>
                  <a:schemeClr val="tx1"/>
                </a:solidFill>
                <a:latin typeface="Times New Roman" panose="02020603050405020304" pitchFamily="18" charset="0"/>
              </a:rPr>
              <a:t>) </a:t>
            </a:r>
            <a:endParaRPr lang="en-US" altLang="zh-CN" sz="2400" b="1" dirty="0">
              <a:solidFill>
                <a:schemeClr val="tx1"/>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5"/>
          <p:cNvPicPr>
            <a:picLocks noChangeAspect="1"/>
          </p:cNvPicPr>
          <p:nvPr/>
        </p:nvPicPr>
        <p:blipFill>
          <a:blip r:embed="rId1"/>
          <a:stretch>
            <a:fillRect/>
          </a:stretch>
        </p:blipFill>
        <p:spPr>
          <a:xfrm>
            <a:off x="1619250" y="808038"/>
            <a:ext cx="6361113" cy="5900737"/>
          </a:xfrm>
          <a:prstGeom prst="rect">
            <a:avLst/>
          </a:prstGeom>
          <a:noFill/>
          <a:ln w="9525">
            <a:noFill/>
          </a:ln>
        </p:spPr>
      </p:pic>
      <p:sp>
        <p:nvSpPr>
          <p:cNvPr id="31747" name="矩形 6"/>
          <p:cNvSpPr/>
          <p:nvPr/>
        </p:nvSpPr>
        <p:spPr>
          <a:xfrm>
            <a:off x="1619250" y="5589588"/>
            <a:ext cx="6361113" cy="230187"/>
          </a:xfrm>
          <a:prstGeom prst="rect">
            <a:avLst/>
          </a:prstGeom>
          <a:noFill/>
          <a:ln w="28575" cap="flat" cmpd="sng">
            <a:solidFill>
              <a:srgbClr val="FF0000"/>
            </a:solidFill>
            <a:prstDash val="solid"/>
            <a:round/>
            <a:headEnd type="none" w="med" len="med"/>
            <a:tailEnd type="none" w="med" len="med"/>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b="1" dirty="0">
              <a:solidFill>
                <a:schemeClr val="tx1"/>
              </a:solidFill>
              <a:latin typeface="Times New Roman" panose="02020603050405020304" pitchFamily="18" charset="0"/>
              <a:ea typeface="楷体_GB2312"/>
            </a:endParaRPr>
          </a:p>
        </p:txBody>
      </p:sp>
      <p:sp>
        <p:nvSpPr>
          <p:cNvPr id="8" name="标题 1"/>
          <p:cNvSpPr txBox="1"/>
          <p:nvPr/>
        </p:nvSpPr>
        <p:spPr bwMode="auto">
          <a:xfrm>
            <a:off x="357188" y="115888"/>
            <a:ext cx="8266113" cy="649288"/>
          </a:xfrm>
          <a:prstGeom prst="rect">
            <a:avLst/>
          </a:prstGeom>
          <a:noFill/>
          <a:ln>
            <a:noFill/>
          </a:ln>
        </p:spPr>
        <p:txBody>
          <a:bodyPr>
            <a:normAutofit lnSpcReduction="10000"/>
          </a:bodyPr>
          <a:lstStyle>
            <a:lvl1pPr algn="l" defTabSz="457200" rtl="0" eaLnBrk="0" fontAlgn="base" hangingPunct="0">
              <a:spcBef>
                <a:spcPct val="0"/>
              </a:spcBef>
              <a:spcAft>
                <a:spcPct val="0"/>
              </a:spcAft>
              <a:defRPr sz="4000" b="1" kern="1200">
                <a:solidFill>
                  <a:schemeClr val="tx1"/>
                </a:solidFill>
                <a:latin typeface="+mj-lt"/>
                <a:ea typeface="等线" panose="02010600030101010101" pitchFamily="2" charset="-122"/>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2025</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届校招要求</a:t>
            </a: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字节跳动</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31749"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advTm="7975"/>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3"/>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2000" dirty="0">
                <a:solidFill>
                  <a:schemeClr val="bg1"/>
                </a:solidFill>
                <a:latin typeface="Tahoma" panose="020B0604030504040204" pitchFamily="34" charset="0"/>
              </a:rPr>
            </a:fld>
            <a:endParaRPr lang="en-US" altLang="zh-CN" sz="2000" dirty="0">
              <a:solidFill>
                <a:schemeClr val="bg1"/>
              </a:solidFill>
              <a:latin typeface="Tahoma" panose="020B0604030504040204" pitchFamily="34" charset="0"/>
            </a:endParaRPr>
          </a:p>
        </p:txBody>
      </p:sp>
      <p:sp>
        <p:nvSpPr>
          <p:cNvPr id="5" name="矩形: 圆角 16"/>
          <p:cNvSpPr>
            <a:spLocks noChangeArrowheads="1"/>
          </p:cNvSpPr>
          <p:nvPr/>
        </p:nvSpPr>
        <p:spPr bwMode="auto">
          <a:xfrm>
            <a:off x="473075" y="3614738"/>
            <a:ext cx="8534400" cy="504825"/>
          </a:xfrm>
          <a:prstGeom prst="roundRect">
            <a:avLst>
              <a:gd name="adj" fmla="val 16667"/>
            </a:avLst>
          </a:prstGeom>
          <a:solidFill>
            <a:srgbClr val="9476B6"/>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 name="Rectangle 4"/>
          <p:cNvSpPr>
            <a:spLocks noChangeArrowheads="1"/>
          </p:cNvSpPr>
          <p:nvPr/>
        </p:nvSpPr>
        <p:spPr bwMode="auto">
          <a:xfrm>
            <a:off x="630238" y="3421063"/>
            <a:ext cx="7562850" cy="914400"/>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effectLst/>
                <a:uLnTx/>
                <a:uFillTx/>
                <a:latin typeface="+mn-lt"/>
                <a:ea typeface="+mn-ea"/>
                <a:cs typeface="+mn-ea"/>
                <a:sym typeface="+mn-lt"/>
              </a:rPr>
              <a:t>时间复杂度</a:t>
            </a:r>
            <a:r>
              <a:rPr kumimoji="1" lang="en-US" altLang="zh-CN" sz="2400" b="0" i="0" u="none" strike="noStrike" kern="1200" cap="none" spc="0" normalizeH="0" baseline="0" noProof="0" dirty="0">
                <a:ln>
                  <a:noFill/>
                </a:ln>
                <a:effectLst/>
                <a:uLnTx/>
                <a:uFillTx/>
                <a:latin typeface="+mn-lt"/>
                <a:ea typeface="+mn-ea"/>
                <a:cs typeface="+mn-ea"/>
                <a:sym typeface="+mn-lt"/>
              </a:rPr>
              <a:t>T(n)</a:t>
            </a:r>
            <a:r>
              <a:rPr kumimoji="1" lang="zh-CN" altLang="en-US" sz="2400" b="0" i="0" u="none" strike="noStrike" kern="1200" cap="none" spc="0" normalizeH="0" baseline="0" noProof="0" dirty="0">
                <a:ln>
                  <a:noFill/>
                </a:ln>
                <a:effectLst/>
                <a:uLnTx/>
                <a:uFillTx/>
                <a:latin typeface="+mn-lt"/>
                <a:ea typeface="+mn-ea"/>
                <a:cs typeface="+mn-ea"/>
                <a:sym typeface="+mn-lt"/>
              </a:rPr>
              <a:t>按数量级递增顺序为： </a:t>
            </a:r>
            <a:endParaRPr kumimoji="1" lang="zh-CN" altLang="en-US" sz="2400" b="0" i="0" u="none" strike="noStrike" kern="1200" cap="none" spc="0" normalizeH="0" baseline="0" noProof="0" dirty="0">
              <a:ln>
                <a:noFill/>
              </a:ln>
              <a:effectLst/>
              <a:uLnTx/>
              <a:uFillTx/>
              <a:latin typeface="+mn-lt"/>
              <a:ea typeface="+mn-ea"/>
              <a:cs typeface="+mn-ea"/>
              <a:sym typeface="+mn-lt"/>
            </a:endParaRPr>
          </a:p>
        </p:txBody>
      </p:sp>
      <p:sp>
        <p:nvSpPr>
          <p:cNvPr id="7" name="Line 12"/>
          <p:cNvSpPr>
            <a:spLocks noChangeShapeType="1"/>
          </p:cNvSpPr>
          <p:nvPr/>
        </p:nvSpPr>
        <p:spPr bwMode="auto">
          <a:xfrm>
            <a:off x="473075" y="4779963"/>
            <a:ext cx="8643938" cy="0"/>
          </a:xfrm>
          <a:prstGeom prst="line">
            <a:avLst/>
          </a:prstGeom>
          <a:noFill/>
          <a:ln w="19050">
            <a:solidFill>
              <a:srgbClr val="8064A2"/>
            </a:solidFill>
            <a:round/>
            <a:tailEnd type="arrow"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 name="Text Box 13"/>
          <p:cNvSpPr txBox="1">
            <a:spLocks noChangeArrowheads="1"/>
          </p:cNvSpPr>
          <p:nvPr/>
        </p:nvSpPr>
        <p:spPr bwMode="auto">
          <a:xfrm>
            <a:off x="7891463" y="4324350"/>
            <a:ext cx="1219200" cy="366713"/>
          </a:xfrm>
          <a:prstGeom prst="rect">
            <a:avLst/>
          </a:prstGeom>
          <a:no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mn-lt"/>
                <a:ea typeface="+mn-ea"/>
                <a:cs typeface="+mn-ea"/>
                <a:sym typeface="+mn-lt"/>
              </a:rPr>
              <a:t>复杂度高</a:t>
            </a:r>
            <a:endParaRPr kumimoji="0" lang="zh-CN" altLang="en-US" sz="18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9" name="Text Box 14"/>
          <p:cNvSpPr txBox="1">
            <a:spLocks noChangeArrowheads="1"/>
          </p:cNvSpPr>
          <p:nvPr/>
        </p:nvSpPr>
        <p:spPr bwMode="auto">
          <a:xfrm>
            <a:off x="320675" y="4281488"/>
            <a:ext cx="1371600" cy="366713"/>
          </a:xfrm>
          <a:prstGeom prst="rect">
            <a:avLst/>
          </a:prstGeom>
          <a:no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mn-lt"/>
                <a:ea typeface="+mn-ea"/>
                <a:cs typeface="+mn-ea"/>
                <a:sym typeface="+mn-lt"/>
              </a:rPr>
              <a:t>复杂度低</a:t>
            </a:r>
            <a:endParaRPr kumimoji="0" lang="zh-CN" altLang="en-US" sz="18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10" name="Rectangle 18"/>
          <p:cNvSpPr>
            <a:spLocks noChangeArrowheads="1"/>
          </p:cNvSpPr>
          <p:nvPr/>
        </p:nvSpPr>
        <p:spPr bwMode="auto">
          <a:xfrm>
            <a:off x="503238" y="768350"/>
            <a:ext cx="4016375" cy="2493963"/>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　当</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很大时，指数时间算法和多项式时间算法在所需时间上非常悬殊</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11" name="Picture 17" descr="0107"/>
          <p:cNvPicPr>
            <a:picLocks noChangeAspect="1" noChangeArrowheads="1"/>
          </p:cNvPicPr>
          <p:nvPr/>
        </p:nvPicPr>
        <p:blipFill>
          <a:blip r:embed="rId1" cstate="print"/>
          <a:srcRect/>
          <a:stretch>
            <a:fillRect/>
          </a:stretch>
        </p:blipFill>
        <p:spPr bwMode="auto">
          <a:xfrm>
            <a:off x="4949479" y="760366"/>
            <a:ext cx="3897192" cy="249861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2" name="表格 11"/>
          <p:cNvGraphicFramePr/>
          <p:nvPr/>
        </p:nvGraphicFramePr>
        <p:xfrm>
          <a:off x="473376" y="5050364"/>
          <a:ext cx="8642874" cy="1147165"/>
        </p:xfrm>
        <a:graphic>
          <a:graphicData uri="http://schemas.openxmlformats.org/drawingml/2006/table">
            <a:tbl>
              <a:tblPr firstRow="1">
                <a:tableStyleId>{5C22544A-7EE6-4342-B048-85BDC9FD1C3A}</a:tableStyleId>
              </a:tblPr>
              <a:tblGrid>
                <a:gridCol w="875703"/>
                <a:gridCol w="1224136"/>
                <a:gridCol w="936104"/>
                <a:gridCol w="1440160"/>
                <a:gridCol w="962111"/>
                <a:gridCol w="1068220"/>
                <a:gridCol w="1068220"/>
                <a:gridCol w="1068220"/>
              </a:tblGrid>
              <a:tr h="690021">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zh-CN" altLang="en-US" sz="1800" b="1" dirty="0">
                          <a:solidFill>
                            <a:schemeClr val="bg1"/>
                          </a:solidFill>
                          <a:latin typeface="+mn-ea"/>
                          <a:ea typeface="+mn-ea"/>
                          <a:sym typeface="+mn-lt"/>
                        </a:rPr>
                        <a:t>常数阶</a:t>
                      </a:r>
                      <a:endParaRPr lang="zh-CN" altLang="en-US" sz="1800" b="1" dirty="0">
                        <a:solidFill>
                          <a:schemeClr val="bg1"/>
                        </a:solidFill>
                        <a:latin typeface="+mn-ea"/>
                        <a:ea typeface="+mn-ea"/>
                        <a:sym typeface="+mn-lt"/>
                      </a:endParaRPr>
                    </a:p>
                  </a:txBody>
                  <a:tcPr marL="90016" marR="90016" marT="46831" marB="46831" anchor="ctr"/>
                </a:tc>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zh-CN" altLang="en-US" sz="1800" b="1" dirty="0">
                          <a:solidFill>
                            <a:schemeClr val="bg1"/>
                          </a:solidFill>
                          <a:latin typeface="+mn-ea"/>
                          <a:ea typeface="+mn-ea"/>
                          <a:sym typeface="+mn-lt"/>
                        </a:rPr>
                        <a:t>对数阶</a:t>
                      </a:r>
                      <a:endParaRPr lang="zh-CN" altLang="en-US" sz="1800" b="1" dirty="0">
                        <a:solidFill>
                          <a:schemeClr val="bg1"/>
                        </a:solidFill>
                        <a:latin typeface="+mn-ea"/>
                        <a:ea typeface="+mn-ea"/>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zh-CN" altLang="en-US" sz="1800" b="1" i="0" u="none" kern="1200" baseline="0" dirty="0">
                          <a:solidFill>
                            <a:schemeClr val="bg1"/>
                          </a:solidFill>
                          <a:latin typeface="+mn-ea"/>
                          <a:ea typeface="+mn-ea"/>
                          <a:cs typeface="+mn-cs"/>
                          <a:sym typeface="+mn-lt"/>
                        </a:rPr>
                        <a:t>线性阶</a:t>
                      </a:r>
                      <a:endParaRPr lang="zh-CN" altLang="en-US" sz="1800" b="1" i="0" u="none" kern="1200" baseline="0" dirty="0">
                        <a:solidFill>
                          <a:schemeClr val="bg1"/>
                        </a:solidFill>
                        <a:latin typeface="+mn-ea"/>
                        <a:ea typeface="+mn-ea"/>
                        <a:cs typeface="+mn-cs"/>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zh-CN" altLang="en-US" sz="1800" b="1" i="0" u="none" kern="1200" baseline="0" dirty="0">
                          <a:solidFill>
                            <a:schemeClr val="bg1"/>
                          </a:solidFill>
                          <a:latin typeface="+mn-ea"/>
                          <a:ea typeface="+mn-ea"/>
                          <a:cs typeface="+mn-cs"/>
                          <a:sym typeface="+mn-lt"/>
                        </a:rPr>
                        <a:t>线性对数阶</a:t>
                      </a:r>
                      <a:endParaRPr lang="zh-CN" altLang="en-US" sz="1800" b="1" i="0" u="none" kern="1200" baseline="0" dirty="0">
                        <a:solidFill>
                          <a:schemeClr val="bg1"/>
                        </a:solidFill>
                        <a:latin typeface="+mn-ea"/>
                        <a:ea typeface="+mn-ea"/>
                        <a:cs typeface="+mn-cs"/>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zh-CN" altLang="en-US" sz="1800" b="1" i="0" u="none" kern="1200" baseline="0" dirty="0">
                          <a:solidFill>
                            <a:schemeClr val="bg1"/>
                          </a:solidFill>
                          <a:latin typeface="+mn-ea"/>
                          <a:ea typeface="+mn-ea"/>
                          <a:cs typeface="+mn-cs"/>
                          <a:sym typeface="+mn-lt"/>
                        </a:rPr>
                        <a:t>平方阶</a:t>
                      </a:r>
                      <a:endParaRPr lang="zh-CN" altLang="en-US" sz="1800" b="1" i="0" u="none" kern="1200" baseline="0" dirty="0">
                        <a:solidFill>
                          <a:schemeClr val="bg1"/>
                        </a:solidFill>
                        <a:latin typeface="+mn-ea"/>
                        <a:ea typeface="+mn-ea"/>
                        <a:cs typeface="+mn-cs"/>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zh-CN" altLang="en-US" sz="1800" b="1" i="0" u="none" kern="1200" baseline="0" dirty="0">
                          <a:solidFill>
                            <a:schemeClr val="bg1"/>
                          </a:solidFill>
                          <a:latin typeface="+mn-ea"/>
                          <a:ea typeface="+mn-ea"/>
                          <a:cs typeface="+mn-cs"/>
                          <a:sym typeface="+mn-lt"/>
                        </a:rPr>
                        <a:t>立方阶</a:t>
                      </a:r>
                      <a:endParaRPr lang="zh-CN" altLang="en-US" sz="1800" b="1" i="0" u="none" kern="1200" baseline="0" dirty="0">
                        <a:solidFill>
                          <a:schemeClr val="bg1"/>
                        </a:solidFill>
                        <a:latin typeface="+mn-ea"/>
                        <a:ea typeface="+mn-ea"/>
                        <a:cs typeface="+mn-cs"/>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en-US" altLang="zh-CN" sz="1800" b="1" i="0" u="none" kern="1200" baseline="0" dirty="0">
                          <a:solidFill>
                            <a:schemeClr val="bg1"/>
                          </a:solidFill>
                          <a:latin typeface="+mn-ea"/>
                          <a:ea typeface="+mn-ea"/>
                          <a:cs typeface="+mn-cs"/>
                          <a:sym typeface="+mn-lt"/>
                        </a:rPr>
                        <a:t>……</a:t>
                      </a:r>
                      <a:endParaRPr lang="zh-CN" altLang="en-US" sz="1800" b="1" i="0" u="none" kern="1200" baseline="0" dirty="0">
                        <a:solidFill>
                          <a:schemeClr val="bg1"/>
                        </a:solidFill>
                        <a:latin typeface="+mn-ea"/>
                        <a:ea typeface="+mn-ea"/>
                        <a:cs typeface="+mn-cs"/>
                        <a:sym typeface="+mn-lt"/>
                      </a:endParaRPr>
                    </a:p>
                  </a:txBody>
                  <a:tcPr marL="90016" marR="90016" marT="46831" marB="46831" anchor="ctr"/>
                </a:tc>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en-US" altLang="zh-CN" sz="1800" b="1" dirty="0">
                          <a:solidFill>
                            <a:schemeClr val="bg1"/>
                          </a:solidFill>
                          <a:latin typeface="+mn-ea"/>
                          <a:ea typeface="+mn-ea"/>
                          <a:sym typeface="+mn-lt"/>
                        </a:rPr>
                        <a:t>K</a:t>
                      </a:r>
                      <a:r>
                        <a:rPr lang="zh-CN" altLang="en-US" sz="1800" b="1" dirty="0">
                          <a:solidFill>
                            <a:schemeClr val="bg1"/>
                          </a:solidFill>
                          <a:latin typeface="+mn-ea"/>
                          <a:ea typeface="+mn-ea"/>
                          <a:sym typeface="+mn-lt"/>
                        </a:rPr>
                        <a:t>次方阶</a:t>
                      </a:r>
                      <a:endParaRPr lang="zh-CN" altLang="en-US" sz="1800" b="1" dirty="0">
                        <a:solidFill>
                          <a:schemeClr val="bg1"/>
                        </a:solidFill>
                        <a:latin typeface="+mn-ea"/>
                        <a:ea typeface="+mn-ea"/>
                        <a:sym typeface="+mn-lt"/>
                      </a:endParaRPr>
                    </a:p>
                  </a:txBody>
                  <a:tcPr marL="90016" marR="90016" marT="46831" marB="46831" anchor="ctr"/>
                </a:tc>
              </a:tr>
              <a:tr h="457144">
                <a:tc>
                  <a:txBody>
                    <a:bodyPr/>
                    <a:lstStyle/>
                    <a:p>
                      <a:endParaRPr lang="zh-CN" b="1"/>
                    </a:p>
                  </a:txBody>
                  <a:tcPr marL="90016" marR="90016" marT="46831" marB="46831">
                    <a:blipFill rotWithShape="0">
                      <a:blip r:embed="rId2"/>
                      <a:stretch>
                        <a:fillRect l="-694" t="-153333" r="-888194" b="-2667"/>
                      </a:stretch>
                    </a:blipFill>
                  </a:tcPr>
                </a:tc>
                <a:tc>
                  <a:txBody>
                    <a:bodyPr/>
                    <a:lstStyle/>
                    <a:p>
                      <a:endParaRPr lang="zh-CN" b="1"/>
                    </a:p>
                  </a:txBody>
                  <a:tcPr marT="45724" marB="45724" horzOverflow="overflow">
                    <a:blipFill rotWithShape="0">
                      <a:blip r:embed="rId2"/>
                      <a:stretch>
                        <a:fillRect l="-72139" t="-153333" r="-536318" b="-2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1" i="0" u="none" kern="1200" baseline="0" dirty="0">
                          <a:solidFill>
                            <a:srgbClr val="FF0000"/>
                          </a:solidFill>
                          <a:latin typeface="Times New Roman" panose="02020603050405020304" pitchFamily="18" charset="0"/>
                          <a:ea typeface="仿宋_GB2312" pitchFamily="49" charset="-122"/>
                          <a:cs typeface="+mn-cs"/>
                          <a:sym typeface="+mn-lt"/>
                        </a:rPr>
                        <a:t>O(n)</a:t>
                      </a:r>
                      <a:endParaRPr lang="en-US" altLang="zh-CN" sz="1800" b="1" i="0" u="none" kern="1200" baseline="0" dirty="0">
                        <a:solidFill>
                          <a:srgbClr val="FF0000"/>
                        </a:solidFill>
                        <a:latin typeface="Times New Roman" panose="02020603050405020304" pitchFamily="18" charset="0"/>
                        <a:ea typeface="仿宋_GB2312" pitchFamily="49" charset="-122"/>
                        <a:cs typeface="+mn-cs"/>
                        <a:sym typeface="+mn-lt"/>
                      </a:endParaRPr>
                    </a:p>
                  </a:txBody>
                  <a:tcPr marT="45724" marB="45724" horzOverflow="overflow"/>
                </a:tc>
                <a:tc>
                  <a:txBody>
                    <a:bodyPr/>
                    <a:lstStyle/>
                    <a:p>
                      <a:endParaRPr lang="zh-CN" b="1"/>
                    </a:p>
                  </a:txBody>
                  <a:tcPr marT="45724" marB="45724" horzOverflow="overflow">
                    <a:blipFill rotWithShape="0">
                      <a:blip r:embed="rId2"/>
                      <a:stretch>
                        <a:fillRect l="-211441" t="-153333" r="-291949" b="-2667"/>
                      </a:stretch>
                    </a:blipFill>
                  </a:tcPr>
                </a:tc>
                <a:tc>
                  <a:txBody>
                    <a:bodyPr/>
                    <a:lstStyle/>
                    <a:p>
                      <a:endParaRPr lang="zh-CN" b="1"/>
                    </a:p>
                  </a:txBody>
                  <a:tcPr marT="45724" marB="45724" horzOverflow="overflow">
                    <a:blipFill rotWithShape="0">
                      <a:blip r:embed="rId2"/>
                      <a:stretch>
                        <a:fillRect l="-465190" t="-153333" r="-336076" b="-2667"/>
                      </a:stretch>
                    </a:blipFill>
                  </a:tcPr>
                </a:tc>
                <a:tc>
                  <a:txBody>
                    <a:bodyPr/>
                    <a:lstStyle/>
                    <a:p>
                      <a:endParaRPr lang="zh-CN" b="1"/>
                    </a:p>
                  </a:txBody>
                  <a:tcPr marT="45724" marB="45724" horzOverflow="overflow">
                    <a:blipFill rotWithShape="0">
                      <a:blip r:embed="rId2"/>
                      <a:stretch>
                        <a:fillRect l="-510286" t="-153333" r="-203429" b="-2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lang="en-US" altLang="zh-CN" sz="1800" b="1" i="0" u="none" kern="1200" baseline="0" dirty="0">
                        <a:solidFill>
                          <a:srgbClr val="FF0000"/>
                        </a:solidFill>
                        <a:latin typeface="Times New Roman" panose="02020603050405020304" pitchFamily="18" charset="0"/>
                        <a:ea typeface="仿宋_GB2312" pitchFamily="49" charset="-122"/>
                        <a:cs typeface="+mn-cs"/>
                        <a:sym typeface="+mn-lt"/>
                      </a:endParaRPr>
                    </a:p>
                  </a:txBody>
                  <a:tcPr marT="45724" marB="45724" horzOverflow="overflow"/>
                </a:tc>
                <a:tc>
                  <a:txBody>
                    <a:bodyPr/>
                    <a:lstStyle/>
                    <a:p>
                      <a:endParaRPr lang="zh-CN" b="1" dirty="0"/>
                    </a:p>
                  </a:txBody>
                  <a:tcPr marT="45724" marB="45724" horzOverflow="overflow">
                    <a:blipFill rotWithShape="0">
                      <a:blip r:embed="rId2"/>
                      <a:stretch>
                        <a:fillRect l="-710857" t="-153333" r="-2857" b="-2667"/>
                      </a:stretch>
                    </a:blipFill>
                  </a:tcPr>
                </a:tc>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blinds(horizontal)">
                                      <p:cBhvr>
                                        <p:cTn id="22" dur="500"/>
                                        <p:tgtEl>
                                          <p:spTgt spid="5">
                                            <p:bg/>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nodePh="1">
                                  <p:stCondLst>
                                    <p:cond delay="0"/>
                                  </p:stCondLst>
                                  <p:endCondLst>
                                    <p:cond evt="begin" delay="0">
                                      <p:tn val="25"/>
                                    </p:cond>
                                  </p:end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blinds(horizontal)">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2" animBg="1" build="p"/>
      <p:bldP spid="6" grpId="0"/>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a:xfrm>
            <a:off x="1331913" y="692150"/>
            <a:ext cx="6911975"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算法和算法分析：</a:t>
            </a:r>
            <a:r>
              <a:rPr lang="zh-CN" altLang="en-US" sz="2500" kern="1200" dirty="0">
                <a:solidFill>
                  <a:srgbClr val="000000"/>
                </a:solidFill>
                <a:latin typeface="Times New Roman" panose="02020603050405020304" pitchFamily="18" charset="0"/>
                <a:ea typeface="等线" panose="02010600030101010101" pitchFamily="2" charset="-122"/>
                <a:cs typeface="+mj-cs"/>
              </a:rPr>
              <a:t>时间复杂度计算的规则</a:t>
            </a:r>
            <a:endParaRPr lang="zh-CN" altLang="en-US" sz="2800" kern="1200" dirty="0">
              <a:latin typeface="Times New Roman" panose="02020603050405020304" pitchFamily="18" charset="0"/>
              <a:ea typeface="等线" panose="02010600030101010101" pitchFamily="2" charset="-122"/>
              <a:cs typeface="+mj-cs"/>
            </a:endParaRPr>
          </a:p>
        </p:txBody>
      </p:sp>
      <p:sp>
        <p:nvSpPr>
          <p:cNvPr id="102403"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102404" name="内容占位符 1"/>
          <p:cNvSpPr>
            <a:spLocks noGrp="1"/>
          </p:cNvSpPr>
          <p:nvPr>
            <p:ph idx="1"/>
          </p:nvPr>
        </p:nvSpPr>
        <p:spPr>
          <a:xfrm>
            <a:off x="900113" y="1308100"/>
            <a:ext cx="7920037" cy="3776663"/>
          </a:xfrm>
        </p:spPr>
        <p:txBody>
          <a:bodyPr vert="horz" wrap="square" lIns="91440" tIns="45720" rIns="91440" bIns="45720" anchor="t" anchorCtr="0"/>
          <a:lstStyle/>
          <a:p>
            <a:pPr defTabSz="457200" eaLnBrk="1" hangingPunct="1">
              <a:lnSpc>
                <a:spcPct val="150000"/>
              </a:lnSpc>
            </a:pPr>
            <a:r>
              <a:rPr lang="zh-CN" altLang="en-US" kern="1200" dirty="0">
                <a:latin typeface="等线" panose="02010600030101010101" pitchFamily="2" charset="-122"/>
                <a:ea typeface="等线" panose="02010600030101010101" pitchFamily="2" charset="-122"/>
                <a:cs typeface="+mn-cs"/>
              </a:rPr>
              <a:t>时间复杂度计算的规则</a:t>
            </a:r>
            <a:endParaRPr lang="zh-CN" altLang="en-US" kern="1200" dirty="0">
              <a:latin typeface="等线" panose="02010600030101010101" pitchFamily="2" charset="-122"/>
              <a:ea typeface="等线" panose="02010600030101010101" pitchFamily="2" charset="-122"/>
              <a:cs typeface="+mn-cs"/>
            </a:endParaRPr>
          </a:p>
          <a:p>
            <a:pPr lvl="1" defTabSz="457200" eaLnBrk="1" hangingPunct="1"/>
            <a:r>
              <a:rPr lang="zh-CN" altLang="en-US" sz="2400" kern="1200" dirty="0">
                <a:latin typeface="等线" panose="02010600030101010101" pitchFamily="2" charset="-122"/>
                <a:ea typeface="等线" panose="02010600030101010101" pitchFamily="2" charset="-122"/>
                <a:cs typeface="+mn-cs"/>
              </a:rPr>
              <a:t>一般情况下，我们应尽可能选用多项式阶的算法，而不是指数阶的算法，但有时，在</a:t>
            </a:r>
            <a:r>
              <a:rPr lang="en-US" altLang="zh-CN" sz="2400" kern="1200" dirty="0">
                <a:latin typeface="等线" panose="02010600030101010101" pitchFamily="2" charset="-122"/>
                <a:ea typeface="等线" panose="02010600030101010101" pitchFamily="2" charset="-122"/>
                <a:cs typeface="+mn-cs"/>
              </a:rPr>
              <a:t>n</a:t>
            </a:r>
            <a:r>
              <a:rPr lang="zh-CN" altLang="en-US" sz="2400" kern="1200" dirty="0">
                <a:latin typeface="等线" panose="02010600030101010101" pitchFamily="2" charset="-122"/>
                <a:ea typeface="等线" panose="02010600030101010101" pitchFamily="2" charset="-122"/>
                <a:cs typeface="+mn-cs"/>
              </a:rPr>
              <a:t>的较小范围内，多项式阶的算法的性能还不如指数阶的算法。</a:t>
            </a:r>
            <a:endParaRPr lang="zh-CN" altLang="en-US" sz="2400" kern="1200" dirty="0">
              <a:latin typeface="等线" panose="02010600030101010101" pitchFamily="2" charset="-122"/>
              <a:ea typeface="等线" panose="02010600030101010101" pitchFamily="2" charset="-122"/>
              <a:cs typeface="+mn-cs"/>
            </a:endParaRPr>
          </a:p>
          <a:p>
            <a:pPr lvl="2" defTabSz="457200" eaLnBrk="1" hangingPunct="1"/>
            <a:r>
              <a:rPr lang="zh-CN" altLang="en-US" sz="2200" kern="1200" dirty="0">
                <a:latin typeface="等线" panose="02010600030101010101" pitchFamily="2" charset="-122"/>
                <a:ea typeface="等线" panose="02010600030101010101" pitchFamily="2" charset="-122"/>
                <a:cs typeface="+mn-cs"/>
              </a:rPr>
              <a:t>思考：已知有实现同一功能的</a:t>
            </a:r>
            <a:r>
              <a:rPr lang="en-US" altLang="zh-CN" sz="2200" kern="1200" dirty="0">
                <a:latin typeface="等线" panose="02010600030101010101" pitchFamily="2" charset="-122"/>
                <a:ea typeface="等线" panose="02010600030101010101" pitchFamily="2" charset="-122"/>
                <a:cs typeface="+mn-cs"/>
              </a:rPr>
              <a:t>2</a:t>
            </a:r>
            <a:r>
              <a:rPr lang="zh-CN" altLang="en-US" sz="2200" kern="1200" dirty="0">
                <a:latin typeface="等线" panose="02010600030101010101" pitchFamily="2" charset="-122"/>
                <a:ea typeface="等线" panose="02010600030101010101" pitchFamily="2" charset="-122"/>
                <a:cs typeface="+mn-cs"/>
              </a:rPr>
              <a:t>个算法，其时间复杂度分别为</a:t>
            </a:r>
            <a:r>
              <a:rPr lang="en-US" altLang="zh-CN" sz="2200" kern="1200" dirty="0">
                <a:latin typeface="等线" panose="02010600030101010101" pitchFamily="2" charset="-122"/>
                <a:ea typeface="等线" panose="02010600030101010101" pitchFamily="2" charset="-122"/>
                <a:cs typeface="+mn-cs"/>
              </a:rPr>
              <a:t>O(2</a:t>
            </a:r>
            <a:r>
              <a:rPr lang="en-US" altLang="zh-CN" sz="2200" kern="1200" baseline="50000" dirty="0">
                <a:latin typeface="等线" panose="02010600030101010101" pitchFamily="2" charset="-122"/>
                <a:ea typeface="等线" panose="02010600030101010101" pitchFamily="2" charset="-122"/>
                <a:cs typeface="+mn-cs"/>
              </a:rPr>
              <a:t>n</a:t>
            </a:r>
            <a:r>
              <a:rPr lang="en-US" altLang="zh-CN" sz="2200" kern="1200" dirty="0">
                <a:latin typeface="等线" panose="02010600030101010101" pitchFamily="2" charset="-122"/>
                <a:ea typeface="等线" panose="02010600030101010101" pitchFamily="2" charset="-122"/>
                <a:cs typeface="+mn-cs"/>
              </a:rPr>
              <a:t>)</a:t>
            </a:r>
            <a:r>
              <a:rPr lang="zh-CN" altLang="en-US" sz="2200" kern="1200" dirty="0">
                <a:latin typeface="等线" panose="02010600030101010101" pitchFamily="2" charset="-122"/>
                <a:ea typeface="等线" panose="02010600030101010101" pitchFamily="2" charset="-122"/>
                <a:cs typeface="+mn-cs"/>
              </a:rPr>
              <a:t>和</a:t>
            </a:r>
            <a:r>
              <a:rPr lang="en-US" altLang="zh-CN" sz="2200" kern="1200" dirty="0">
                <a:latin typeface="等线" panose="02010600030101010101" pitchFamily="2" charset="-122"/>
                <a:ea typeface="等线" panose="02010600030101010101" pitchFamily="2" charset="-122"/>
                <a:cs typeface="+mn-cs"/>
              </a:rPr>
              <a:t>O(n</a:t>
            </a:r>
            <a:r>
              <a:rPr lang="en-US" altLang="zh-CN" sz="2200" kern="1200" baseline="50000" dirty="0">
                <a:latin typeface="等线" panose="02010600030101010101" pitchFamily="2" charset="-122"/>
                <a:ea typeface="等线" panose="02010600030101010101" pitchFamily="2" charset="-122"/>
                <a:cs typeface="+mn-cs"/>
              </a:rPr>
              <a:t>10</a:t>
            </a:r>
            <a:r>
              <a:rPr lang="en-US" altLang="zh-CN" sz="2200" kern="1200" dirty="0">
                <a:latin typeface="等线" panose="02010600030101010101" pitchFamily="2" charset="-122"/>
                <a:ea typeface="等线" panose="02010600030101010101" pitchFamily="2" charset="-122"/>
                <a:cs typeface="+mn-cs"/>
              </a:rPr>
              <a:t>)</a:t>
            </a:r>
            <a:r>
              <a:rPr lang="zh-CN" altLang="en-US" sz="2200" kern="1200" dirty="0">
                <a:latin typeface="等线" panose="02010600030101010101" pitchFamily="2" charset="-122"/>
                <a:ea typeface="等线" panose="02010600030101010101" pitchFamily="2" charset="-122"/>
                <a:cs typeface="+mn-cs"/>
              </a:rPr>
              <a:t>，设计算机可连续运算的时间为</a:t>
            </a:r>
            <a:r>
              <a:rPr lang="en-US" altLang="zh-CN" sz="2200" kern="1200" dirty="0">
                <a:latin typeface="等线" panose="02010600030101010101" pitchFamily="2" charset="-122"/>
                <a:ea typeface="等线" panose="02010600030101010101" pitchFamily="2" charset="-122"/>
                <a:cs typeface="+mn-cs"/>
              </a:rPr>
              <a:t>10</a:t>
            </a:r>
            <a:r>
              <a:rPr lang="en-US" altLang="zh-CN" sz="2200" kern="1200" baseline="50000" dirty="0">
                <a:latin typeface="等线" panose="02010600030101010101" pitchFamily="2" charset="-122"/>
                <a:ea typeface="等线" panose="02010600030101010101" pitchFamily="2" charset="-122"/>
                <a:cs typeface="+mn-cs"/>
              </a:rPr>
              <a:t>7</a:t>
            </a:r>
            <a:r>
              <a:rPr lang="zh-CN" altLang="en-US" sz="2200" kern="1200" dirty="0">
                <a:latin typeface="等线" panose="02010600030101010101" pitchFamily="2" charset="-122"/>
                <a:ea typeface="等线" panose="02010600030101010101" pitchFamily="2" charset="-122"/>
                <a:cs typeface="+mn-cs"/>
              </a:rPr>
              <a:t>秒（</a:t>
            </a:r>
            <a:r>
              <a:rPr lang="en-US" altLang="zh-CN" sz="2200" kern="1200" dirty="0">
                <a:latin typeface="等线" panose="02010600030101010101" pitchFamily="2" charset="-122"/>
                <a:ea typeface="等线" panose="02010600030101010101" pitchFamily="2" charset="-122"/>
                <a:cs typeface="+mn-cs"/>
              </a:rPr>
              <a:t>115</a:t>
            </a:r>
            <a:r>
              <a:rPr lang="zh-CN" altLang="en-US" sz="2200" kern="1200" dirty="0">
                <a:latin typeface="等线" panose="02010600030101010101" pitchFamily="2" charset="-122"/>
                <a:ea typeface="等线" panose="02010600030101010101" pitchFamily="2" charset="-122"/>
                <a:cs typeface="+mn-cs"/>
              </a:rPr>
              <a:t>天</a:t>
            </a:r>
            <a:r>
              <a:rPr lang="en-US" altLang="zh-CN" sz="2200" kern="1200" dirty="0">
                <a:latin typeface="等线" panose="02010600030101010101" pitchFamily="2" charset="-122"/>
                <a:ea typeface="等线" panose="02010600030101010101" pitchFamily="2" charset="-122"/>
                <a:cs typeface="+mn-cs"/>
              </a:rPr>
              <a:t>17</a:t>
            </a:r>
            <a:r>
              <a:rPr lang="zh-CN" altLang="en-US" sz="2200" kern="1200" dirty="0">
                <a:latin typeface="等线" panose="02010600030101010101" pitchFamily="2" charset="-122"/>
                <a:ea typeface="等线" panose="02010600030101010101" pitchFamily="2" charset="-122"/>
                <a:cs typeface="+mn-cs"/>
              </a:rPr>
              <a:t>时</a:t>
            </a:r>
            <a:r>
              <a:rPr lang="en-US" altLang="zh-CN" sz="2200" kern="1200" dirty="0">
                <a:latin typeface="等线" panose="02010600030101010101" pitchFamily="2" charset="-122"/>
                <a:ea typeface="等线" panose="02010600030101010101" pitchFamily="2" charset="-122"/>
                <a:cs typeface="+mn-cs"/>
              </a:rPr>
              <a:t>46</a:t>
            </a:r>
            <a:r>
              <a:rPr lang="zh-CN" altLang="en-US" sz="2200" kern="1200" dirty="0">
                <a:latin typeface="等线" panose="02010600030101010101" pitchFamily="2" charset="-122"/>
                <a:ea typeface="等线" panose="02010600030101010101" pitchFamily="2" charset="-122"/>
                <a:cs typeface="+mn-cs"/>
              </a:rPr>
              <a:t>分</a:t>
            </a:r>
            <a:r>
              <a:rPr lang="en-US" altLang="zh-CN" sz="2200" kern="1200" dirty="0">
                <a:latin typeface="等线" panose="02010600030101010101" pitchFamily="2" charset="-122"/>
                <a:ea typeface="等线" panose="02010600030101010101" pitchFamily="2" charset="-122"/>
                <a:cs typeface="+mn-cs"/>
              </a:rPr>
              <a:t>40</a:t>
            </a:r>
            <a:r>
              <a:rPr lang="zh-CN" altLang="en-US" sz="2200" kern="1200" dirty="0">
                <a:latin typeface="等线" panose="02010600030101010101" pitchFamily="2" charset="-122"/>
                <a:ea typeface="等线" panose="02010600030101010101" pitchFamily="2" charset="-122"/>
                <a:cs typeface="+mn-cs"/>
              </a:rPr>
              <a:t>秒），每秒可执行基本操作</a:t>
            </a:r>
            <a:r>
              <a:rPr lang="en-US" altLang="zh-CN" sz="2200" kern="1200" dirty="0">
                <a:latin typeface="等线" panose="02010600030101010101" pitchFamily="2" charset="-122"/>
                <a:ea typeface="等线" panose="02010600030101010101" pitchFamily="2" charset="-122"/>
                <a:cs typeface="+mn-cs"/>
              </a:rPr>
              <a:t>10</a:t>
            </a:r>
            <a:r>
              <a:rPr lang="en-US" altLang="zh-CN" sz="2200" kern="1200" baseline="50000" dirty="0">
                <a:latin typeface="等线" panose="02010600030101010101" pitchFamily="2" charset="-122"/>
                <a:ea typeface="等线" panose="02010600030101010101" pitchFamily="2" charset="-122"/>
                <a:cs typeface="+mn-cs"/>
              </a:rPr>
              <a:t>5</a:t>
            </a:r>
            <a:r>
              <a:rPr lang="zh-CN" altLang="en-US" sz="2200" kern="1200" dirty="0">
                <a:latin typeface="等线" panose="02010600030101010101" pitchFamily="2" charset="-122"/>
                <a:ea typeface="等线" panose="02010600030101010101" pitchFamily="2" charset="-122"/>
                <a:cs typeface="+mn-cs"/>
              </a:rPr>
              <a:t>次，则这</a:t>
            </a:r>
            <a:r>
              <a:rPr lang="en-US" altLang="zh-CN" sz="2200" kern="1200" dirty="0">
                <a:latin typeface="等线" panose="02010600030101010101" pitchFamily="2" charset="-122"/>
                <a:ea typeface="等线" panose="02010600030101010101" pitchFamily="2" charset="-122"/>
                <a:cs typeface="+mn-cs"/>
              </a:rPr>
              <a:t>2</a:t>
            </a:r>
            <a:r>
              <a:rPr lang="zh-CN" altLang="en-US" sz="2200" kern="1200" dirty="0">
                <a:latin typeface="等线" panose="02010600030101010101" pitchFamily="2" charset="-122"/>
                <a:ea typeface="等线" panose="02010600030101010101" pitchFamily="2" charset="-122"/>
                <a:cs typeface="+mn-cs"/>
              </a:rPr>
              <a:t>个算法在这台计算机上可解问题的规模（即</a:t>
            </a:r>
            <a:r>
              <a:rPr lang="en-US" altLang="zh-CN" sz="2200" kern="1200" dirty="0">
                <a:latin typeface="等线" panose="02010600030101010101" pitchFamily="2" charset="-122"/>
                <a:ea typeface="等线" panose="02010600030101010101" pitchFamily="2" charset="-122"/>
                <a:cs typeface="+mn-cs"/>
              </a:rPr>
              <a:t>n</a:t>
            </a:r>
            <a:r>
              <a:rPr lang="zh-CN" altLang="en-US" sz="2200" kern="1200" dirty="0">
                <a:latin typeface="等线" panose="02010600030101010101" pitchFamily="2" charset="-122"/>
                <a:ea typeface="等线" panose="02010600030101010101" pitchFamily="2" charset="-122"/>
                <a:cs typeface="+mn-cs"/>
              </a:rPr>
              <a:t>的范围）各为多少？哪个算法更适宜？</a:t>
            </a:r>
            <a:endParaRPr lang="zh-CN" altLang="en-US" sz="2200" kern="1200" dirty="0">
              <a:latin typeface="等线" panose="02010600030101010101" pitchFamily="2" charset="-122"/>
              <a:ea typeface="等线" panose="02010600030101010101" pitchFamily="2" charset="-122"/>
              <a:cs typeface="+mn-cs"/>
            </a:endParaRPr>
          </a:p>
        </p:txBody>
      </p:sp>
      <p:sp>
        <p:nvSpPr>
          <p:cNvPr id="5" name="Text Box 2"/>
          <p:cNvSpPr txBox="1"/>
          <p:nvPr/>
        </p:nvSpPr>
        <p:spPr>
          <a:xfrm>
            <a:off x="684213" y="4868863"/>
            <a:ext cx="2971800" cy="18161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en-US" sz="2400" b="1" dirty="0">
              <a:solidFill>
                <a:srgbClr val="020603"/>
              </a:solidFill>
              <a:latin typeface="Times New Roman" panose="02020603050405020304" pitchFamily="18" charset="0"/>
              <a:cs typeface="Times New Roman" panose="02020603050405020304" pitchFamily="18" charset="0"/>
            </a:endParaRPr>
          </a:p>
          <a:p>
            <a:pPr marL="0" lvl="0" indent="0" defTabSz="914400" eaLnBrk="1" hangingPunct="1">
              <a:spcBef>
                <a:spcPct val="0"/>
              </a:spcBef>
              <a:buClrTx/>
              <a:buFontTx/>
              <a:buNone/>
            </a:pPr>
            <a:r>
              <a:rPr lang="zh-CN" altLang="en-US" sz="2400" b="1" dirty="0">
                <a:solidFill>
                  <a:srgbClr val="020603"/>
                </a:solidFill>
                <a:latin typeface="Times New Roman" panose="02020603050405020304" pitchFamily="18" charset="0"/>
                <a:cs typeface="Times New Roman" panose="02020603050405020304" pitchFamily="18" charset="0"/>
              </a:rPr>
              <a:t>      </a:t>
            </a:r>
            <a:r>
              <a:rPr lang="en-US" altLang="zh-CN" sz="2400" b="1" dirty="0">
                <a:solidFill>
                  <a:srgbClr val="020603"/>
                </a:solidFill>
                <a:latin typeface="Times New Roman" panose="02020603050405020304" pitchFamily="18" charset="0"/>
                <a:cs typeface="Times New Roman" panose="02020603050405020304" pitchFamily="18" charset="0"/>
              </a:rPr>
              <a:t>2</a:t>
            </a:r>
            <a:r>
              <a:rPr lang="en-US" altLang="zh-CN" sz="2400" b="1" baseline="50000" dirty="0">
                <a:solidFill>
                  <a:srgbClr val="020603"/>
                </a:solidFill>
                <a:latin typeface="Times New Roman" panose="02020603050405020304" pitchFamily="18" charset="0"/>
                <a:cs typeface="Times New Roman" panose="02020603050405020304" pitchFamily="18" charset="0"/>
              </a:rPr>
              <a:t>n1</a:t>
            </a:r>
            <a:r>
              <a:rPr lang="en-US" altLang="zh-CN" sz="2400" b="1" dirty="0">
                <a:solidFill>
                  <a:srgbClr val="020603"/>
                </a:solidFill>
                <a:latin typeface="Times New Roman" panose="02020603050405020304" pitchFamily="18" charset="0"/>
                <a:cs typeface="Times New Roman" panose="02020603050405020304" pitchFamily="18" charset="0"/>
              </a:rPr>
              <a:t>=10</a:t>
            </a:r>
            <a:r>
              <a:rPr lang="en-US" altLang="zh-CN" sz="2400" b="1" baseline="50000" dirty="0">
                <a:solidFill>
                  <a:srgbClr val="020603"/>
                </a:solidFill>
                <a:latin typeface="Times New Roman" panose="02020603050405020304" pitchFamily="18" charset="0"/>
                <a:cs typeface="Times New Roman" panose="02020603050405020304" pitchFamily="18" charset="0"/>
              </a:rPr>
              <a:t>7</a:t>
            </a:r>
            <a:r>
              <a:rPr lang="en-US" altLang="zh-CN" sz="2400" b="1" dirty="0">
                <a:solidFill>
                  <a:srgbClr val="020603"/>
                </a:solidFill>
                <a:latin typeface="Times New Roman" panose="02020603050405020304" pitchFamily="18" charset="0"/>
                <a:cs typeface="Times New Roman" panose="02020603050405020304" pitchFamily="18" charset="0"/>
              </a:rPr>
              <a:t>*10</a:t>
            </a:r>
            <a:r>
              <a:rPr lang="en-US" altLang="zh-CN" sz="2400" b="1" baseline="50000" dirty="0">
                <a:solidFill>
                  <a:srgbClr val="020603"/>
                </a:solidFill>
                <a:latin typeface="Times New Roman" panose="02020603050405020304" pitchFamily="18" charset="0"/>
                <a:cs typeface="Times New Roman" panose="02020603050405020304" pitchFamily="18" charset="0"/>
              </a:rPr>
              <a:t>5</a:t>
            </a:r>
            <a:r>
              <a:rPr lang="en-US" altLang="zh-CN" sz="2400" b="1" baseline="30000" dirty="0">
                <a:solidFill>
                  <a:srgbClr val="020603"/>
                </a:solidFill>
                <a:latin typeface="Times New Roman" panose="02020603050405020304" pitchFamily="18" charset="0"/>
                <a:cs typeface="Times New Roman" panose="02020603050405020304" pitchFamily="18" charset="0"/>
              </a:rPr>
              <a:t>            </a:t>
            </a:r>
            <a:endParaRPr lang="en-US" altLang="zh-CN" sz="2400" b="1" baseline="30000" dirty="0">
              <a:solidFill>
                <a:srgbClr val="020603"/>
              </a:solidFill>
              <a:latin typeface="Times New Roman" panose="02020603050405020304" pitchFamily="18" charset="0"/>
              <a:cs typeface="Times New Roman" panose="02020603050405020304" pitchFamily="18" charset="0"/>
            </a:endParaRPr>
          </a:p>
          <a:p>
            <a:pPr marL="0" lvl="0" indent="0" defTabSz="914400" eaLnBrk="1" hangingPunct="1">
              <a:spcBef>
                <a:spcPct val="100000"/>
              </a:spcBef>
              <a:buClrTx/>
              <a:buFontTx/>
              <a:buNone/>
            </a:pPr>
            <a:r>
              <a:rPr lang="zh-CN" altLang="en-US" sz="2400" b="1" baseline="30000" dirty="0">
                <a:solidFill>
                  <a:srgbClr val="020603"/>
                </a:solidFill>
                <a:latin typeface="Times New Roman" panose="02020603050405020304" pitchFamily="18" charset="0"/>
                <a:cs typeface="Times New Roman" panose="02020603050405020304" pitchFamily="18" charset="0"/>
              </a:rPr>
              <a:t>         </a:t>
            </a:r>
            <a:r>
              <a:rPr lang="en-US" altLang="zh-CN" sz="2400" b="1" dirty="0">
                <a:solidFill>
                  <a:srgbClr val="020603"/>
                </a:solidFill>
                <a:latin typeface="Times New Roman" panose="02020603050405020304" pitchFamily="18" charset="0"/>
                <a:cs typeface="Times New Roman" panose="02020603050405020304" pitchFamily="18" charset="0"/>
              </a:rPr>
              <a:t>n</a:t>
            </a:r>
            <a:r>
              <a:rPr lang="en-US" altLang="zh-CN" sz="2400" b="1" baseline="-25000" dirty="0">
                <a:solidFill>
                  <a:srgbClr val="020603"/>
                </a:solidFill>
                <a:latin typeface="Times New Roman" panose="02020603050405020304" pitchFamily="18" charset="0"/>
                <a:cs typeface="Times New Roman" panose="02020603050405020304" pitchFamily="18" charset="0"/>
              </a:rPr>
              <a:t>2</a:t>
            </a:r>
            <a:r>
              <a:rPr lang="en-US" altLang="zh-CN" sz="2400" b="1" baseline="50000" dirty="0">
                <a:solidFill>
                  <a:srgbClr val="020603"/>
                </a:solidFill>
                <a:latin typeface="Times New Roman" panose="02020603050405020304" pitchFamily="18" charset="0"/>
                <a:cs typeface="Times New Roman" panose="02020603050405020304" pitchFamily="18" charset="0"/>
              </a:rPr>
              <a:t>10</a:t>
            </a:r>
            <a:r>
              <a:rPr lang="en-US" altLang="zh-CN" sz="2400" b="1" dirty="0">
                <a:solidFill>
                  <a:srgbClr val="020603"/>
                </a:solidFill>
                <a:latin typeface="Times New Roman" panose="02020603050405020304" pitchFamily="18" charset="0"/>
                <a:cs typeface="Times New Roman" panose="02020603050405020304" pitchFamily="18" charset="0"/>
              </a:rPr>
              <a:t>=10</a:t>
            </a:r>
            <a:r>
              <a:rPr lang="en-US" altLang="zh-CN" sz="2400" b="1" baseline="50000" dirty="0">
                <a:solidFill>
                  <a:srgbClr val="020603"/>
                </a:solidFill>
                <a:latin typeface="Times New Roman" panose="02020603050405020304" pitchFamily="18" charset="0"/>
                <a:cs typeface="Times New Roman" panose="02020603050405020304" pitchFamily="18" charset="0"/>
              </a:rPr>
              <a:t>7</a:t>
            </a:r>
            <a:r>
              <a:rPr lang="en-US" altLang="zh-CN" sz="2400" b="1" dirty="0">
                <a:solidFill>
                  <a:srgbClr val="020603"/>
                </a:solidFill>
                <a:latin typeface="Times New Roman" panose="02020603050405020304" pitchFamily="18" charset="0"/>
                <a:cs typeface="Times New Roman" panose="02020603050405020304" pitchFamily="18" charset="0"/>
              </a:rPr>
              <a:t>*10</a:t>
            </a:r>
            <a:r>
              <a:rPr lang="en-US" altLang="zh-CN" sz="2400" b="1" baseline="50000" dirty="0">
                <a:solidFill>
                  <a:srgbClr val="020603"/>
                </a:solidFill>
                <a:latin typeface="Times New Roman" panose="02020603050405020304" pitchFamily="18" charset="0"/>
                <a:cs typeface="Times New Roman" panose="02020603050405020304" pitchFamily="18" charset="0"/>
              </a:rPr>
              <a:t>5</a:t>
            </a:r>
            <a:endParaRPr lang="zh-CN" altLang="en-US" sz="2400" b="1" baseline="50000" dirty="0">
              <a:solidFill>
                <a:srgbClr val="020603"/>
              </a:solidFill>
              <a:latin typeface="Times New Roman" panose="02020603050405020304" pitchFamily="18" charset="0"/>
              <a:cs typeface="Times New Roman" panose="02020603050405020304" pitchFamily="18" charset="0"/>
            </a:endParaRPr>
          </a:p>
          <a:p>
            <a:pPr marL="0" lvl="0" indent="0" defTabSz="914400" eaLnBrk="1" hangingPunct="1">
              <a:spcBef>
                <a:spcPct val="0"/>
              </a:spcBef>
              <a:buClrTx/>
              <a:buFontTx/>
              <a:buNone/>
            </a:pPr>
            <a:endParaRPr lang="zh-CN" altLang="en-US" sz="2400" b="1" baseline="30000" dirty="0">
              <a:solidFill>
                <a:srgbClr val="020603"/>
              </a:solidFill>
              <a:latin typeface="Times New Roman" panose="02020603050405020304" pitchFamily="18" charset="0"/>
              <a:ea typeface="Times New Roman" panose="02020603050405020304" pitchFamily="18" charset="0"/>
            </a:endParaRPr>
          </a:p>
        </p:txBody>
      </p:sp>
      <p:sp>
        <p:nvSpPr>
          <p:cNvPr id="6" name="AutoShape 4"/>
          <p:cNvSpPr/>
          <p:nvPr/>
        </p:nvSpPr>
        <p:spPr>
          <a:xfrm>
            <a:off x="3151188" y="5424488"/>
            <a:ext cx="792162" cy="71437"/>
          </a:xfrm>
          <a:prstGeom prst="rightArrow">
            <a:avLst>
              <a:gd name="adj1" fmla="val 50000"/>
              <a:gd name="adj2" fmla="val 277223"/>
            </a:avLst>
          </a:prstGeom>
          <a:solidFill>
            <a:srgbClr val="B8E28E"/>
          </a:solidFill>
          <a:ln w="9525">
            <a:noFill/>
          </a:ln>
          <a:effectLst>
            <a:prstShdw prst="shdw17" dist="17961" dir="2699999">
              <a:srgbClr val="6E8855"/>
            </a:prst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endParaRPr lang="zh-CN" altLang="en-US" sz="2400" dirty="0">
              <a:solidFill>
                <a:schemeClr val="tx1"/>
              </a:solidFill>
              <a:latin typeface="等线" panose="02010600030101010101" pitchFamily="2" charset="-122"/>
            </a:endParaRPr>
          </a:p>
        </p:txBody>
      </p:sp>
      <p:sp>
        <p:nvSpPr>
          <p:cNvPr id="7" name="AutoShape 5"/>
          <p:cNvSpPr/>
          <p:nvPr/>
        </p:nvSpPr>
        <p:spPr>
          <a:xfrm>
            <a:off x="3151188" y="6237288"/>
            <a:ext cx="792162" cy="71437"/>
          </a:xfrm>
          <a:prstGeom prst="rightArrow">
            <a:avLst>
              <a:gd name="adj1" fmla="val 50000"/>
              <a:gd name="adj2" fmla="val 277223"/>
            </a:avLst>
          </a:prstGeom>
          <a:solidFill>
            <a:srgbClr val="B8E28E"/>
          </a:solidFill>
          <a:ln w="9525">
            <a:noFill/>
          </a:ln>
          <a:effectLst>
            <a:prstShdw prst="shdw17" dist="17961" dir="2699999">
              <a:srgbClr val="6E8855"/>
            </a:prst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endParaRPr lang="zh-CN" altLang="en-US" sz="2400" dirty="0">
              <a:solidFill>
                <a:schemeClr val="tx1"/>
              </a:solidFill>
              <a:latin typeface="等线" panose="02010600030101010101" pitchFamily="2" charset="-122"/>
            </a:endParaRPr>
          </a:p>
        </p:txBody>
      </p:sp>
      <p:sp>
        <p:nvSpPr>
          <p:cNvPr id="8" name="Text Box 6"/>
          <p:cNvSpPr txBox="1"/>
          <p:nvPr/>
        </p:nvSpPr>
        <p:spPr>
          <a:xfrm>
            <a:off x="4113213" y="5194300"/>
            <a:ext cx="933450" cy="460375"/>
          </a:xfrm>
          <a:prstGeom prst="rect">
            <a:avLst/>
          </a:prstGeom>
          <a:noFill/>
          <a:ln w="9525">
            <a:noFill/>
          </a:ln>
          <a:effectLst>
            <a:prstShdw prst="shdw17" dist="17961" dir="2699999">
              <a:srgbClr val="6E8855"/>
            </a:prstShdw>
          </a:effectLst>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en-US" altLang="zh-CN" sz="2400" b="1" dirty="0">
                <a:solidFill>
                  <a:srgbClr val="020603"/>
                </a:solidFill>
                <a:latin typeface="Times New Roman" panose="02020603050405020304" pitchFamily="18" charset="0"/>
                <a:ea typeface="微软雅黑" panose="020B0503020204020204" pitchFamily="34" charset="-122"/>
              </a:rPr>
              <a:t>n</a:t>
            </a:r>
            <a:r>
              <a:rPr lang="en-US" altLang="zh-CN" sz="2400" b="1" baseline="-25000" dirty="0">
                <a:solidFill>
                  <a:srgbClr val="020603"/>
                </a:solidFill>
                <a:latin typeface="Times New Roman" panose="02020603050405020304" pitchFamily="18" charset="0"/>
                <a:ea typeface="微软雅黑" panose="020B0503020204020204" pitchFamily="34" charset="-122"/>
              </a:rPr>
              <a:t>1</a:t>
            </a:r>
            <a:r>
              <a:rPr lang="en-US" altLang="zh-CN" sz="2400" b="1" dirty="0">
                <a:solidFill>
                  <a:srgbClr val="020603"/>
                </a:solidFill>
                <a:latin typeface="Times New Roman" panose="02020603050405020304" pitchFamily="18" charset="0"/>
                <a:ea typeface="微软雅黑" panose="020B0503020204020204" pitchFamily="34" charset="-122"/>
              </a:rPr>
              <a:t>≈40</a:t>
            </a:r>
            <a:endParaRPr lang="en-US" altLang="zh-CN" sz="2400" b="1" dirty="0">
              <a:solidFill>
                <a:srgbClr val="020603"/>
              </a:solidFill>
              <a:latin typeface="Times New Roman" panose="02020603050405020304" pitchFamily="18" charset="0"/>
              <a:ea typeface="微软雅黑" panose="020B0503020204020204" pitchFamily="34" charset="-122"/>
            </a:endParaRPr>
          </a:p>
        </p:txBody>
      </p:sp>
      <p:sp>
        <p:nvSpPr>
          <p:cNvPr id="9" name="Text Box 7"/>
          <p:cNvSpPr txBox="1"/>
          <p:nvPr/>
        </p:nvSpPr>
        <p:spPr>
          <a:xfrm>
            <a:off x="4113213" y="6005513"/>
            <a:ext cx="933450" cy="461962"/>
          </a:xfrm>
          <a:prstGeom prst="rect">
            <a:avLst/>
          </a:prstGeom>
          <a:noFill/>
          <a:ln w="9525">
            <a:noFill/>
          </a:ln>
          <a:effectLst>
            <a:prstShdw prst="shdw17" dist="17961" dir="2699999">
              <a:srgbClr val="6E8855"/>
            </a:prstShdw>
          </a:effectLst>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en-US" altLang="zh-CN" sz="2400" b="1" dirty="0">
                <a:solidFill>
                  <a:srgbClr val="020603"/>
                </a:solidFill>
                <a:latin typeface="Times New Roman" panose="02020603050405020304" pitchFamily="18" charset="0"/>
                <a:ea typeface="微软雅黑" panose="020B0503020204020204" pitchFamily="34" charset="-122"/>
              </a:rPr>
              <a:t>n</a:t>
            </a:r>
            <a:r>
              <a:rPr lang="en-US" altLang="zh-CN" sz="2400" b="1" baseline="-25000" dirty="0">
                <a:solidFill>
                  <a:srgbClr val="020603"/>
                </a:solidFill>
                <a:latin typeface="Times New Roman" panose="02020603050405020304" pitchFamily="18" charset="0"/>
                <a:ea typeface="微软雅黑" panose="020B0503020204020204" pitchFamily="34" charset="-122"/>
              </a:rPr>
              <a:t>2</a:t>
            </a:r>
            <a:r>
              <a:rPr lang="en-US" altLang="zh-CN" sz="2400" b="1" dirty="0">
                <a:solidFill>
                  <a:srgbClr val="020603"/>
                </a:solidFill>
                <a:latin typeface="Times New Roman" panose="02020603050405020304" pitchFamily="18" charset="0"/>
                <a:ea typeface="微软雅黑" panose="020B0503020204020204" pitchFamily="34" charset="-122"/>
              </a:rPr>
              <a:t>≈16</a:t>
            </a:r>
            <a:endParaRPr lang="en-US" altLang="zh-CN" sz="2400" b="1" dirty="0">
              <a:solidFill>
                <a:srgbClr val="020603"/>
              </a:solidFill>
              <a:latin typeface="Times New Roman" panose="02020603050405020304" pitchFamily="18" charset="0"/>
              <a:ea typeface="微软雅黑" panose="020B0503020204020204" pitchFamily="34" charset="-122"/>
            </a:endParaRPr>
          </a:p>
        </p:txBody>
      </p:sp>
      <p:sp>
        <p:nvSpPr>
          <p:cNvPr id="10" name="Text Box 8"/>
          <p:cNvSpPr txBox="1"/>
          <p:nvPr/>
        </p:nvSpPr>
        <p:spPr>
          <a:xfrm>
            <a:off x="5435600" y="5084763"/>
            <a:ext cx="3097213" cy="1477962"/>
          </a:xfrm>
          <a:prstGeom prst="rect">
            <a:avLst/>
          </a:prstGeom>
          <a:noFill/>
          <a:ln w="9525">
            <a:noFill/>
          </a:ln>
          <a:effectLst>
            <a:prstShdw prst="shdw17" dist="17961" dir="2699999">
              <a:srgbClr val="6E8855"/>
            </a:prstShdw>
          </a:effectLst>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just" defTabSz="914400" eaLnBrk="1" hangingPunct="1">
              <a:lnSpc>
                <a:spcPct val="150000"/>
              </a:lnSpc>
              <a:spcBef>
                <a:spcPct val="0"/>
              </a:spcBef>
              <a:buClrTx/>
              <a:buFontTx/>
              <a:buNone/>
            </a:pPr>
            <a:r>
              <a:rPr lang="en-US" altLang="zh-CN" sz="2000" dirty="0">
                <a:solidFill>
                  <a:srgbClr val="020603"/>
                </a:solidFill>
                <a:latin typeface="微软雅黑" panose="020B0503020204020204" pitchFamily="34" charset="-122"/>
                <a:ea typeface="微软雅黑" panose="020B0503020204020204" pitchFamily="34" charset="-122"/>
              </a:rPr>
              <a:t>n</a:t>
            </a:r>
            <a:r>
              <a:rPr lang="en-US" altLang="zh-CN" sz="2000" baseline="-25000" dirty="0">
                <a:solidFill>
                  <a:srgbClr val="020603"/>
                </a:solidFill>
                <a:latin typeface="Times New Roman" panose="02020603050405020304" pitchFamily="18" charset="0"/>
                <a:ea typeface="微软雅黑" panose="020B0503020204020204" pitchFamily="34" charset="-122"/>
              </a:rPr>
              <a:t>1</a:t>
            </a:r>
            <a:r>
              <a:rPr lang="zh-CN" altLang="en-US" sz="2000" dirty="0">
                <a:solidFill>
                  <a:srgbClr val="020603"/>
                </a:solidFill>
                <a:latin typeface="微软雅黑" panose="020B0503020204020204" pitchFamily="34" charset="-122"/>
                <a:ea typeface="微软雅黑" panose="020B0503020204020204" pitchFamily="34" charset="-122"/>
              </a:rPr>
              <a:t>＞</a:t>
            </a:r>
            <a:r>
              <a:rPr lang="en-US" altLang="zh-CN" sz="2000" dirty="0">
                <a:solidFill>
                  <a:srgbClr val="020603"/>
                </a:solidFill>
                <a:latin typeface="微软雅黑" panose="020B0503020204020204" pitchFamily="34" charset="-122"/>
                <a:ea typeface="微软雅黑" panose="020B0503020204020204" pitchFamily="34" charset="-122"/>
              </a:rPr>
              <a:t>n</a:t>
            </a:r>
            <a:r>
              <a:rPr lang="en-US" altLang="zh-CN" sz="2000" baseline="-25000" dirty="0">
                <a:solidFill>
                  <a:srgbClr val="020603"/>
                </a:solidFill>
                <a:latin typeface="Times New Roman" panose="02020603050405020304" pitchFamily="18" charset="0"/>
                <a:ea typeface="微软雅黑" panose="020B0503020204020204" pitchFamily="34" charset="-122"/>
              </a:rPr>
              <a:t>2</a:t>
            </a:r>
            <a:r>
              <a:rPr lang="zh-CN" altLang="en-US" sz="2000" dirty="0">
                <a:solidFill>
                  <a:srgbClr val="020603"/>
                </a:solidFill>
                <a:latin typeface="微软雅黑" panose="020B0503020204020204" pitchFamily="34" charset="-122"/>
                <a:ea typeface="微软雅黑" panose="020B0503020204020204" pitchFamily="34" charset="-122"/>
              </a:rPr>
              <a:t>，说明在特定条件下，第</a:t>
            </a:r>
            <a:r>
              <a:rPr lang="en-US" altLang="zh-CN" sz="2000" dirty="0">
                <a:solidFill>
                  <a:srgbClr val="020603"/>
                </a:solidFill>
                <a:latin typeface="微软雅黑" panose="020B0503020204020204" pitchFamily="34" charset="-122"/>
                <a:ea typeface="微软雅黑" panose="020B0503020204020204" pitchFamily="34" charset="-122"/>
              </a:rPr>
              <a:t>1</a:t>
            </a:r>
            <a:r>
              <a:rPr lang="zh-CN" altLang="en-US" sz="2000" dirty="0">
                <a:solidFill>
                  <a:srgbClr val="020603"/>
                </a:solidFill>
                <a:latin typeface="微软雅黑" panose="020B0503020204020204" pitchFamily="34" charset="-122"/>
                <a:ea typeface="微软雅黑" panose="020B0503020204020204" pitchFamily="34" charset="-122"/>
              </a:rPr>
              <a:t>个算法可解的问题规模更大，因此更适宜。</a:t>
            </a:r>
            <a:endParaRPr lang="zh-CN" altLang="en-US" sz="2000" dirty="0">
              <a:solidFill>
                <a:srgbClr val="020603"/>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350963" y="106685"/>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dirty="0">
                <a:ea typeface="楷体_GB2312" pitchFamily="49" charset="-122"/>
              </a:rPr>
              <a:t>算法设计、选取和时间复杂度分析的原则</a:t>
            </a:r>
            <a:endParaRPr lang="zh-CN" altLang="en-US" dirty="0">
              <a:ea typeface="楷体_GB2312" pitchFamily="49" charset="-122"/>
            </a:endParaRPr>
          </a:p>
        </p:txBody>
      </p:sp>
      <p:sp>
        <p:nvSpPr>
          <p:cNvPr id="91139" name="Rectangle 3"/>
          <p:cNvSpPr>
            <a:spLocks noChangeArrowheads="1"/>
          </p:cNvSpPr>
          <p:nvPr/>
        </p:nvSpPr>
        <p:spPr bwMode="auto">
          <a:xfrm>
            <a:off x="914400" y="1628800"/>
            <a:ext cx="7772400"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400" dirty="0">
                <a:ea typeface="楷体_GB2312" pitchFamily="49" charset="-122"/>
              </a:rPr>
              <a:t>尽可能设计、选择多项式阶</a:t>
            </a:r>
            <a:r>
              <a:rPr lang="en-US" altLang="zh-CN" sz="2400" dirty="0">
                <a:solidFill>
                  <a:srgbClr val="FF0000"/>
                </a:solidFill>
                <a:latin typeface="+mn-lt"/>
                <a:ea typeface="楷体_GB2312" pitchFamily="49" charset="-122"/>
              </a:rPr>
              <a:t>O(</a:t>
            </a:r>
            <a:r>
              <a:rPr lang="en-US" altLang="zh-CN" sz="2400" dirty="0" err="1">
                <a:solidFill>
                  <a:srgbClr val="FF0000"/>
                </a:solidFill>
                <a:latin typeface="+mn-lt"/>
                <a:ea typeface="楷体_GB2312" pitchFamily="49" charset="-122"/>
              </a:rPr>
              <a:t>n</a:t>
            </a:r>
            <a:r>
              <a:rPr lang="en-US" altLang="zh-CN" sz="2400" baseline="30000" dirty="0" err="1">
                <a:solidFill>
                  <a:srgbClr val="FF0000"/>
                </a:solidFill>
                <a:latin typeface="+mn-lt"/>
                <a:ea typeface="楷体_GB2312" pitchFamily="49" charset="-122"/>
              </a:rPr>
              <a:t>k</a:t>
            </a:r>
            <a:r>
              <a:rPr lang="en-US" altLang="zh-CN" sz="2400" dirty="0">
                <a:solidFill>
                  <a:srgbClr val="FF0000"/>
                </a:solidFill>
                <a:latin typeface="+mn-lt"/>
                <a:ea typeface="楷体_GB2312" pitchFamily="49" charset="-122"/>
              </a:rPr>
              <a:t>)</a:t>
            </a:r>
            <a:r>
              <a:rPr lang="zh-CN" altLang="en-US" sz="2400" dirty="0">
                <a:latin typeface="+mn-lt"/>
                <a:ea typeface="楷体_GB2312" pitchFamily="49" charset="-122"/>
              </a:rPr>
              <a:t>的</a:t>
            </a:r>
            <a:r>
              <a:rPr lang="zh-CN" altLang="en-US" sz="2400" dirty="0">
                <a:ea typeface="楷体_GB2312" pitchFamily="49" charset="-122"/>
              </a:rPr>
              <a:t>算法，不用指数阶。</a:t>
            </a:r>
            <a:endParaRPr lang="zh-CN" altLang="en-US" sz="2400" dirty="0">
              <a:ea typeface="楷体_GB2312" pitchFamily="49" charset="-122"/>
            </a:endParaRPr>
          </a:p>
          <a:p>
            <a:pPr algn="just" eaLnBrk="1" hangingPunct="1"/>
            <a:endParaRPr lang="zh-CN" altLang="en-US" sz="2400" dirty="0">
              <a:ea typeface="楷体_GB2312" pitchFamily="49" charset="-122"/>
            </a:endParaRPr>
          </a:p>
          <a:p>
            <a:pPr algn="just" eaLnBrk="1" hangingPunct="1"/>
            <a:endParaRPr lang="en-US" altLang="zh-CN" sz="2400" dirty="0">
              <a:ea typeface="楷体_GB2312" pitchFamily="49" charset="-122"/>
            </a:endParaRPr>
          </a:p>
          <a:p>
            <a:pPr algn="just" eaLnBrk="1" hangingPunct="1"/>
            <a:endParaRPr lang="en-US" altLang="zh-CN" sz="2400" dirty="0">
              <a:ea typeface="楷体_GB2312" pitchFamily="49" charset="-122"/>
            </a:endParaRPr>
          </a:p>
          <a:p>
            <a:pPr algn="just" eaLnBrk="1" hangingPunct="1"/>
            <a:endParaRPr lang="en-US" altLang="zh-CN" sz="2400" dirty="0">
              <a:ea typeface="楷体_GB2312" pitchFamily="49" charset="-122"/>
            </a:endParaRPr>
          </a:p>
          <a:p>
            <a:pPr algn="just" eaLnBrk="1" hangingPunct="1"/>
            <a:endParaRPr lang="en-US" altLang="zh-CN" sz="2400" dirty="0">
              <a:ea typeface="楷体_GB2312" pitchFamily="49" charset="-122"/>
            </a:endParaRPr>
          </a:p>
          <a:p>
            <a:pPr algn="just" eaLnBrk="1" hangingPunct="1"/>
            <a:r>
              <a:rPr lang="zh-CN" altLang="en-US" sz="2400" dirty="0">
                <a:ea typeface="楷体_GB2312" pitchFamily="49" charset="-122"/>
              </a:rPr>
              <a:t>算法的时间复杂度只考虑问题规模</a:t>
            </a:r>
            <a:r>
              <a:rPr lang="en-US" altLang="zh-CN" sz="2400" dirty="0">
                <a:ea typeface="楷体_GB2312" pitchFamily="49" charset="-122"/>
              </a:rPr>
              <a:t>n</a:t>
            </a:r>
            <a:r>
              <a:rPr lang="zh-CN" altLang="en-US" sz="2400" dirty="0">
                <a:ea typeface="楷体_GB2312" pitchFamily="49" charset="-122"/>
              </a:rPr>
              <a:t>的增长率，在难以精确计算基本操作执行次数时，只需求得它关于</a:t>
            </a:r>
            <a:r>
              <a:rPr lang="en-US" altLang="zh-CN" sz="2400" dirty="0">
                <a:ea typeface="楷体_GB2312" pitchFamily="49" charset="-122"/>
              </a:rPr>
              <a:t>n</a:t>
            </a:r>
            <a:r>
              <a:rPr lang="zh-CN" altLang="en-US" sz="2400" dirty="0">
                <a:ea typeface="楷体_GB2312" pitchFamily="49" charset="-122"/>
              </a:rPr>
              <a:t>的</a:t>
            </a:r>
            <a:r>
              <a:rPr lang="zh-CN" altLang="en-US" sz="2400" dirty="0">
                <a:solidFill>
                  <a:srgbClr val="FF0000"/>
                </a:solidFill>
                <a:ea typeface="楷体_GB2312" pitchFamily="49" charset="-122"/>
              </a:rPr>
              <a:t>增长率</a:t>
            </a:r>
            <a:r>
              <a:rPr lang="zh-CN" altLang="en-US" sz="2400" dirty="0">
                <a:ea typeface="楷体_GB2312" pitchFamily="49" charset="-122"/>
              </a:rPr>
              <a:t>或</a:t>
            </a:r>
            <a:r>
              <a:rPr lang="zh-CN" altLang="en-US" sz="2400" dirty="0">
                <a:solidFill>
                  <a:srgbClr val="FF0000"/>
                </a:solidFill>
                <a:ea typeface="楷体_GB2312" pitchFamily="49" charset="-122"/>
              </a:rPr>
              <a:t>阶</a:t>
            </a:r>
            <a:r>
              <a:rPr lang="zh-CN" altLang="en-US" sz="2400" dirty="0">
                <a:ea typeface="楷体_GB2312" pitchFamily="49" charset="-122"/>
              </a:rPr>
              <a:t>即可。</a:t>
            </a:r>
            <a:endParaRPr lang="zh-CN" altLang="en-US" sz="2400" dirty="0">
              <a:ea typeface="楷体_GB2312" pitchFamily="49" charset="-122"/>
            </a:endParaRPr>
          </a:p>
          <a:p>
            <a:pPr algn="just" eaLnBrk="1" hangingPunct="1"/>
            <a:r>
              <a:rPr lang="zh-CN" altLang="en-US" sz="2400" dirty="0">
                <a:ea typeface="楷体_GB2312" pitchFamily="49" charset="-122"/>
              </a:rPr>
              <a:t>算法中基本操作重复执行次数随问题的输入数据集不同而不同，要考虑</a:t>
            </a:r>
            <a:r>
              <a:rPr lang="zh-CN" altLang="en-US" sz="2400" dirty="0">
                <a:solidFill>
                  <a:srgbClr val="FF0000"/>
                </a:solidFill>
                <a:ea typeface="楷体_GB2312" pitchFamily="49" charset="-122"/>
              </a:rPr>
              <a:t>最坏</a:t>
            </a:r>
            <a:r>
              <a:rPr lang="zh-CN" altLang="en-US" sz="2400" dirty="0">
                <a:ea typeface="楷体_GB2312" pitchFamily="49" charset="-122"/>
              </a:rPr>
              <a:t>情况下的时间复杂度。</a:t>
            </a:r>
            <a:endParaRPr lang="zh-CN" altLang="en-US" sz="2400" dirty="0">
              <a:ea typeface="楷体_GB2312" pitchFamily="49" charset="-122"/>
            </a:endParaRPr>
          </a:p>
        </p:txBody>
      </p:sp>
      <p:sp>
        <p:nvSpPr>
          <p:cNvPr id="91140" name="灯片编号占位符 1"/>
          <p:cNvSpPr>
            <a:spLocks noGrp="1" noChangeArrowheads="1"/>
          </p:cNvSpPr>
          <p:nvPr>
            <p:ph type="sldNum" sz="quarter" idx="12"/>
          </p:nvPr>
        </p:nvSpPr>
        <p:spPr bwMode="auto">
          <a:xfrm>
            <a:off x="6781800" y="590235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kumimoji="0" sz="1400" b="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9pPr>
          </a:lstStyle>
          <a:p>
            <a:pPr>
              <a:spcBef>
                <a:spcPct val="0"/>
              </a:spcBef>
              <a:buClrTx/>
              <a:buSzTx/>
              <a:buFontTx/>
              <a:buNone/>
              <a:defRPr/>
            </a:pPr>
            <a:fld id="{2ABD2F7E-5193-40C6-970D-501C05A1514B}" type="slidenum">
              <a:rPr lang="en-US" altLang="zh-CN" smtClean="0"/>
            </a:fld>
            <a:endParaRPr kumimoji="0" lang="en-US" altLang="zh-CN" sz="1400"/>
          </a:p>
        </p:txBody>
      </p:sp>
      <p:pic>
        <p:nvPicPr>
          <p:cNvPr id="2" name="图片 1"/>
          <p:cNvPicPr>
            <a:picLocks noChangeAspect="1"/>
          </p:cNvPicPr>
          <p:nvPr/>
        </p:nvPicPr>
        <p:blipFill>
          <a:blip r:embed="rId1"/>
          <a:stretch>
            <a:fillRect/>
          </a:stretch>
        </p:blipFill>
        <p:spPr>
          <a:xfrm>
            <a:off x="3275857" y="2117316"/>
            <a:ext cx="3019786" cy="1761542"/>
          </a:xfrm>
          <a:prstGeom prst="rect">
            <a:avLst/>
          </a:prstGeom>
        </p:spPr>
      </p:pic>
      <p:sp>
        <p:nvSpPr>
          <p:cNvPr id="3" name="Rectangle 6"/>
          <p:cNvSpPr>
            <a:spLocks noChangeArrowheads="1"/>
          </p:cNvSpPr>
          <p:nvPr/>
        </p:nvSpPr>
        <p:spPr bwMode="auto">
          <a:xfrm>
            <a:off x="1316037" y="3816381"/>
            <a:ext cx="6913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i="1" dirty="0">
                <a:solidFill>
                  <a:srgbClr val="3333CC"/>
                </a:solidFill>
                <a:latin typeface="Times New Roman" panose="02020603050405020304" pitchFamily="18" charset="0"/>
                <a:ea typeface="仿宋_GB2312" pitchFamily="49" charset="-122"/>
              </a:rPr>
              <a:t>c</a:t>
            </a:r>
            <a:r>
              <a:rPr lang="en-US" altLang="zh-CN" sz="2800" dirty="0">
                <a:solidFill>
                  <a:srgbClr val="3333CC"/>
                </a:solidFill>
                <a:latin typeface="Times New Roman" panose="02020603050405020304" pitchFamily="18" charset="0"/>
                <a:ea typeface="仿宋_GB2312" pitchFamily="49" charset="-122"/>
              </a:rPr>
              <a:t> &lt; log</a:t>
            </a:r>
            <a:r>
              <a:rPr lang="en-US" altLang="zh-CN" sz="2800" baseline="-25000" dirty="0">
                <a:solidFill>
                  <a:srgbClr val="3333CC"/>
                </a:solidFill>
                <a:latin typeface="Times New Roman" panose="02020603050405020304" pitchFamily="18" charset="0"/>
                <a:ea typeface="仿宋_GB2312" pitchFamily="49" charset="-122"/>
              </a:rPr>
              <a:t>2</a:t>
            </a:r>
            <a:r>
              <a:rPr lang="en-US" altLang="zh-CN" sz="2800" i="1" dirty="0">
                <a:solidFill>
                  <a:srgbClr val="3333CC"/>
                </a:solidFill>
                <a:latin typeface="Times New Roman" panose="02020603050405020304" pitchFamily="18" charset="0"/>
                <a:ea typeface="仿宋_GB2312" pitchFamily="49" charset="-122"/>
              </a:rPr>
              <a:t>n</a:t>
            </a:r>
            <a:r>
              <a:rPr lang="en-US" altLang="zh-CN" sz="2800" dirty="0">
                <a:solidFill>
                  <a:srgbClr val="3333CC"/>
                </a:solidFill>
                <a:latin typeface="Times New Roman" panose="02020603050405020304" pitchFamily="18" charset="0"/>
                <a:ea typeface="仿宋_GB2312" pitchFamily="49" charset="-122"/>
              </a:rPr>
              <a:t> &lt; </a:t>
            </a:r>
            <a:r>
              <a:rPr lang="en-US" altLang="zh-CN" sz="2800" i="1" dirty="0">
                <a:solidFill>
                  <a:srgbClr val="3333CC"/>
                </a:solidFill>
                <a:latin typeface="Times New Roman" panose="02020603050405020304" pitchFamily="18" charset="0"/>
                <a:ea typeface="仿宋_GB2312" pitchFamily="49" charset="-122"/>
              </a:rPr>
              <a:t>n</a:t>
            </a:r>
            <a:r>
              <a:rPr lang="en-US" altLang="zh-CN" sz="2800" dirty="0">
                <a:solidFill>
                  <a:srgbClr val="3333CC"/>
                </a:solidFill>
                <a:latin typeface="Times New Roman" panose="02020603050405020304" pitchFamily="18" charset="0"/>
                <a:ea typeface="仿宋_GB2312" pitchFamily="49" charset="-122"/>
              </a:rPr>
              <a:t> &lt; </a:t>
            </a:r>
            <a:r>
              <a:rPr lang="en-US" altLang="zh-CN" sz="2800" i="1" dirty="0">
                <a:solidFill>
                  <a:srgbClr val="3333CC"/>
                </a:solidFill>
                <a:latin typeface="Times New Roman" panose="02020603050405020304" pitchFamily="18" charset="0"/>
                <a:ea typeface="仿宋_GB2312" pitchFamily="49" charset="-122"/>
              </a:rPr>
              <a:t>n</a:t>
            </a:r>
            <a:r>
              <a:rPr lang="en-US" altLang="zh-CN" sz="2800" dirty="0">
                <a:solidFill>
                  <a:srgbClr val="3333CC"/>
                </a:solidFill>
                <a:latin typeface="Times New Roman" panose="02020603050405020304" pitchFamily="18" charset="0"/>
                <a:ea typeface="仿宋_GB2312" pitchFamily="49" charset="-122"/>
              </a:rPr>
              <a:t>log</a:t>
            </a:r>
            <a:r>
              <a:rPr lang="en-US" altLang="zh-CN" sz="2800" baseline="-25000" dirty="0">
                <a:solidFill>
                  <a:srgbClr val="3333CC"/>
                </a:solidFill>
                <a:latin typeface="Times New Roman" panose="02020603050405020304" pitchFamily="18" charset="0"/>
                <a:ea typeface="仿宋_GB2312" pitchFamily="49" charset="-122"/>
              </a:rPr>
              <a:t>2</a:t>
            </a:r>
            <a:r>
              <a:rPr lang="en-US" altLang="zh-CN" sz="2800" i="1" dirty="0">
                <a:solidFill>
                  <a:srgbClr val="3333CC"/>
                </a:solidFill>
                <a:latin typeface="Times New Roman" panose="02020603050405020304" pitchFamily="18" charset="0"/>
                <a:ea typeface="仿宋_GB2312" pitchFamily="49" charset="-122"/>
              </a:rPr>
              <a:t>n</a:t>
            </a:r>
            <a:r>
              <a:rPr lang="en-US" altLang="zh-CN" sz="2800" dirty="0">
                <a:solidFill>
                  <a:srgbClr val="3333CC"/>
                </a:solidFill>
                <a:latin typeface="Times New Roman" panose="02020603050405020304" pitchFamily="18" charset="0"/>
                <a:ea typeface="仿宋_GB2312" pitchFamily="49" charset="-122"/>
              </a:rPr>
              <a:t> &lt; </a:t>
            </a:r>
            <a:r>
              <a:rPr lang="en-US" altLang="zh-CN" sz="2800" i="1" dirty="0">
                <a:solidFill>
                  <a:srgbClr val="3333CC"/>
                </a:solidFill>
                <a:latin typeface="Times New Roman" panose="02020603050405020304" pitchFamily="18" charset="0"/>
                <a:ea typeface="仿宋_GB2312" pitchFamily="49" charset="-122"/>
              </a:rPr>
              <a:t>n</a:t>
            </a:r>
            <a:r>
              <a:rPr lang="en-US" altLang="zh-CN" sz="2800" baseline="30000" dirty="0">
                <a:solidFill>
                  <a:srgbClr val="3333CC"/>
                </a:solidFill>
                <a:latin typeface="Times New Roman" panose="02020603050405020304" pitchFamily="18" charset="0"/>
                <a:ea typeface="仿宋_GB2312" pitchFamily="49" charset="-122"/>
              </a:rPr>
              <a:t>2</a:t>
            </a:r>
            <a:r>
              <a:rPr lang="en-US" altLang="zh-CN" sz="2800" dirty="0">
                <a:solidFill>
                  <a:srgbClr val="3333CC"/>
                </a:solidFill>
                <a:latin typeface="Times New Roman" panose="02020603050405020304" pitchFamily="18" charset="0"/>
                <a:ea typeface="仿宋_GB2312" pitchFamily="49" charset="-122"/>
              </a:rPr>
              <a:t> &lt; </a:t>
            </a:r>
            <a:r>
              <a:rPr lang="en-US" altLang="zh-CN" sz="2800" i="1" dirty="0">
                <a:solidFill>
                  <a:srgbClr val="3333CC"/>
                </a:solidFill>
                <a:latin typeface="Times New Roman" panose="02020603050405020304" pitchFamily="18" charset="0"/>
                <a:ea typeface="仿宋_GB2312" pitchFamily="49" charset="-122"/>
              </a:rPr>
              <a:t>n</a:t>
            </a:r>
            <a:r>
              <a:rPr lang="en-US" altLang="zh-CN" sz="2800" baseline="30000" dirty="0">
                <a:solidFill>
                  <a:srgbClr val="3333CC"/>
                </a:solidFill>
                <a:latin typeface="Times New Roman" panose="02020603050405020304" pitchFamily="18" charset="0"/>
                <a:ea typeface="仿宋_GB2312" pitchFamily="49" charset="-122"/>
              </a:rPr>
              <a:t>3</a:t>
            </a:r>
            <a:r>
              <a:rPr lang="en-US" altLang="zh-CN" sz="2800" dirty="0">
                <a:solidFill>
                  <a:srgbClr val="3333CC"/>
                </a:solidFill>
                <a:latin typeface="Times New Roman" panose="02020603050405020304" pitchFamily="18" charset="0"/>
                <a:ea typeface="仿宋_GB2312" pitchFamily="49" charset="-122"/>
              </a:rPr>
              <a:t> &lt; 2</a:t>
            </a:r>
            <a:r>
              <a:rPr lang="en-US" altLang="zh-CN" sz="2800" i="1" baseline="30000" dirty="0">
                <a:solidFill>
                  <a:srgbClr val="3333CC"/>
                </a:solidFill>
                <a:latin typeface="Times New Roman" panose="02020603050405020304" pitchFamily="18" charset="0"/>
                <a:ea typeface="仿宋_GB2312" pitchFamily="49" charset="-122"/>
              </a:rPr>
              <a:t>n</a:t>
            </a:r>
            <a:r>
              <a:rPr lang="en-US" altLang="zh-CN" sz="2800" dirty="0">
                <a:solidFill>
                  <a:srgbClr val="3333CC"/>
                </a:solidFill>
                <a:latin typeface="Times New Roman" panose="02020603050405020304" pitchFamily="18" charset="0"/>
                <a:ea typeface="仿宋_GB2312" pitchFamily="49" charset="-122"/>
              </a:rPr>
              <a:t> &lt; 3</a:t>
            </a:r>
            <a:r>
              <a:rPr lang="en-US" altLang="zh-CN" sz="2800" i="1" baseline="30000" dirty="0">
                <a:solidFill>
                  <a:srgbClr val="3333CC"/>
                </a:solidFill>
                <a:latin typeface="Times New Roman" panose="02020603050405020304" pitchFamily="18" charset="0"/>
                <a:ea typeface="仿宋_GB2312" pitchFamily="49" charset="-122"/>
              </a:rPr>
              <a:t>n</a:t>
            </a:r>
            <a:r>
              <a:rPr lang="en-US" altLang="zh-CN" sz="2800" dirty="0">
                <a:solidFill>
                  <a:srgbClr val="3333CC"/>
                </a:solidFill>
                <a:latin typeface="Times New Roman" panose="02020603050405020304" pitchFamily="18" charset="0"/>
                <a:ea typeface="仿宋_GB2312" pitchFamily="49" charset="-122"/>
              </a:rPr>
              <a:t> &lt; </a:t>
            </a:r>
            <a:r>
              <a:rPr lang="en-US" altLang="zh-CN" sz="2800" i="1" dirty="0">
                <a:solidFill>
                  <a:srgbClr val="3333CC"/>
                </a:solidFill>
                <a:latin typeface="Times New Roman" panose="02020603050405020304" pitchFamily="18" charset="0"/>
                <a:ea typeface="仿宋_GB2312" pitchFamily="49" charset="-122"/>
              </a:rPr>
              <a:t>n</a:t>
            </a:r>
            <a:r>
              <a:rPr lang="en-US" altLang="zh-CN" sz="2800" dirty="0">
                <a:solidFill>
                  <a:srgbClr val="3333CC"/>
                </a:solidFill>
                <a:latin typeface="Times New Roman" panose="02020603050405020304" pitchFamily="18" charset="0"/>
                <a:ea typeface="仿宋_GB2312" pitchFamily="49" charset="-122"/>
              </a:rPr>
              <a:t>!</a:t>
            </a:r>
            <a:endParaRPr lang="en-US" altLang="zh-CN" sz="2800" dirty="0">
              <a:solidFill>
                <a:srgbClr val="3333CC"/>
              </a:solidFill>
              <a:latin typeface="Times New Roman" panose="02020603050405020304" pitchFamily="18" charset="0"/>
              <a:ea typeface="仿宋_GB2312" pitchFamily="49" charset="-122"/>
            </a:endParaRP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a:xfrm>
            <a:off x="1331913" y="692150"/>
            <a:ext cx="7056437"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算法和算法分析：</a:t>
            </a:r>
            <a:r>
              <a:rPr lang="zh-CN" altLang="en-US" sz="2500" kern="1200" dirty="0">
                <a:solidFill>
                  <a:srgbClr val="000000"/>
                </a:solidFill>
                <a:latin typeface="Times New Roman" panose="02020603050405020304" pitchFamily="18" charset="0"/>
                <a:ea typeface="等线" panose="02010600030101010101" pitchFamily="2" charset="-122"/>
                <a:cs typeface="+mj-cs"/>
              </a:rPr>
              <a:t>算法空间效率的度量方法</a:t>
            </a:r>
            <a:endParaRPr lang="zh-CN" altLang="en-US" sz="2800" kern="1200" dirty="0">
              <a:latin typeface="Times New Roman" panose="02020603050405020304" pitchFamily="18" charset="0"/>
              <a:ea typeface="等线" panose="02010600030101010101" pitchFamily="2" charset="-122"/>
              <a:cs typeface="+mj-cs"/>
            </a:endParaRPr>
          </a:p>
        </p:txBody>
      </p:sp>
      <p:sp>
        <p:nvSpPr>
          <p:cNvPr id="103427"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46084" name="内容占位符 1"/>
          <p:cNvSpPr>
            <a:spLocks noGrp="1"/>
          </p:cNvSpPr>
          <p:nvPr>
            <p:ph idx="1"/>
          </p:nvPr>
        </p:nvSpPr>
        <p:spPr>
          <a:xfrm>
            <a:off x="900113" y="1152525"/>
            <a:ext cx="7920038" cy="5516835"/>
          </a:xfrm>
        </p:spPr>
        <p:txBody>
          <a:bodyPr vert="horz" wrap="square" lIns="91440" tIns="45720" rIns="91440" bIns="45720" numCol="1" anchor="t" anchorCtr="0" compatLnSpc="1"/>
          <a:lstStyle/>
          <a:p>
            <a:pPr marL="342900" marR="0" lvl="0" indent="-342900" algn="l" defTabSz="457200" rtl="0" eaLnBrk="1" fontAlgn="base" latinLnBrk="0" hangingPunct="1">
              <a:lnSpc>
                <a:spcPct val="150000"/>
              </a:lnSpc>
              <a:spcBef>
                <a:spcPts val="1000"/>
              </a:spcBef>
              <a:spcAft>
                <a:spcPct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渐进的空间复杂度</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0" marR="0" lvl="0" indent="0" algn="l" defTabSz="457200" rtl="0" eaLnBrk="1" fontAlgn="base" latinLnBrk="0" hangingPunct="1">
              <a:lnSpc>
                <a:spcPct val="150000"/>
              </a:lnSpc>
              <a:spcBef>
                <a:spcPts val="1000"/>
              </a:spcBef>
              <a:spcAft>
                <a:spcPct val="0"/>
              </a:spcAft>
              <a:buClr>
                <a:schemeClr val="accent1"/>
              </a:buClr>
              <a:buSzTx/>
              <a:buFont typeface="Wingdings 3" panose="05040102010807070707" pitchFamily="18" charset="2"/>
              <a:buNone/>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算法所需存储空间的量度。记作：</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S(n)=</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等线" panose="02010600030101010101" pitchFamily="2" charset="-122"/>
                <a:cs typeface="Times New Roman" panose="02020603050405020304" pitchFamily="18" charset="0"/>
              </a:rPr>
              <a:t>O</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(g(n))</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，其中</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n</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为问题的规模</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表示随着问题规模</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n</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的增大，算法运行所需存储量的增长率与</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g(n)</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的增长率相同。</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342900" marR="0" lvl="0" indent="-342900" algn="l" defTabSz="457200" rtl="0" eaLnBrk="1" fontAlgn="base" latinLnBrk="0" hangingPunct="1">
              <a:lnSpc>
                <a:spcPct val="150000"/>
              </a:lnSpc>
              <a:spcBef>
                <a:spcPts val="1000"/>
              </a:spcBef>
              <a:spcAft>
                <a:spcPct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算法的存储量包括</a:t>
            </a: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base" latinLnBrk="0" hangingPunct="1">
              <a:lnSpc>
                <a:spcPct val="120000"/>
              </a:lnSpc>
              <a:spcBef>
                <a:spcPts val="1000"/>
              </a:spcBef>
              <a:spcAft>
                <a:spcPct val="0"/>
              </a:spcAft>
              <a:buClr>
                <a:schemeClr val="accent1"/>
              </a:buClr>
              <a:buSzTx/>
              <a:buFont typeface="Wingdings 3" panose="05040102010807070707" pitchFamily="18" charset="2"/>
              <a:buChar char=""/>
              <a:defRPr/>
            </a:pPr>
            <a:r>
              <a:rPr kumimoji="0" lang="en-US" altLang="zh-CN"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输入数据所占空间</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base" latinLnBrk="0" hangingPunct="1">
              <a:lnSpc>
                <a:spcPct val="120000"/>
              </a:lnSpc>
              <a:spcBef>
                <a:spcPts val="1000"/>
              </a:spcBef>
              <a:spcAft>
                <a:spcPct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程序本身所占空间</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p>
            <a:pPr marL="742950" marR="0" lvl="1" indent="-285750" algn="l" defTabSz="457200" rtl="0" eaLnBrk="1" fontAlgn="base" latinLnBrk="0" hangingPunct="1">
              <a:lnSpc>
                <a:spcPct val="120000"/>
              </a:lnSpc>
              <a:spcBef>
                <a:spcPts val="1000"/>
              </a:spcBef>
              <a:spcAft>
                <a:spcPct val="0"/>
              </a:spcAft>
              <a:buClr>
                <a:schemeClr val="accent1"/>
              </a:buClr>
              <a:buSzTx/>
              <a:buFont typeface="Wingdings 3" panose="05040102010807070707" pitchFamily="18" charset="2"/>
              <a:buChar char=""/>
              <a:defRPr/>
            </a:pP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额外辅助空间，当其相对于输入数据所占空间（问题规模）是常数，称算法为</a:t>
            </a:r>
            <a:r>
              <a:rPr kumimoji="0" lang="zh-CN" altLang="en-US" sz="24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原地工作</a:t>
            </a:r>
            <a:r>
              <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a:t>
            </a:r>
            <a:endParaRPr kumimoji="0" lang="zh-CN" altLang="en-US" sz="24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a:xfrm>
            <a:off x="1331913" y="692150"/>
            <a:ext cx="7056437" cy="914400"/>
          </a:xfrm>
        </p:spPr>
        <p:txBody>
          <a:bodyPr vert="horz" wrap="square" lIns="91440" tIns="45720" rIns="91440" bIns="45720" anchor="t" anchorCtr="0"/>
          <a:lstStyle/>
          <a:p>
            <a:pPr defTabSz="457200" eaLnBrk="1" hangingPunct="1"/>
            <a:r>
              <a:rPr lang="zh-CN" altLang="en-US" sz="2800" kern="1200" dirty="0">
                <a:solidFill>
                  <a:srgbClr val="000000"/>
                </a:solidFill>
                <a:latin typeface="+mj-lt"/>
                <a:ea typeface="等线" panose="02010600030101010101" pitchFamily="2" charset="-122"/>
                <a:cs typeface="+mj-cs"/>
              </a:rPr>
              <a:t>算法和算法分析：</a:t>
            </a:r>
            <a:r>
              <a:rPr lang="zh-CN" altLang="en-US" sz="2500" kern="1200" dirty="0">
                <a:solidFill>
                  <a:srgbClr val="000000"/>
                </a:solidFill>
                <a:latin typeface="Times New Roman" panose="02020603050405020304" pitchFamily="18" charset="0"/>
                <a:ea typeface="等线" panose="02010600030101010101" pitchFamily="2" charset="-122"/>
                <a:cs typeface="+mj-cs"/>
              </a:rPr>
              <a:t>算法空间效率的度量方法</a:t>
            </a:r>
            <a:endParaRPr lang="zh-CN" altLang="en-US" sz="2800" kern="1200" dirty="0">
              <a:latin typeface="Times New Roman" panose="02020603050405020304" pitchFamily="18" charset="0"/>
              <a:ea typeface="等线" panose="02010600030101010101" pitchFamily="2" charset="-122"/>
              <a:cs typeface="+mj-cs"/>
            </a:endParaRPr>
          </a:p>
        </p:txBody>
      </p:sp>
      <p:sp>
        <p:nvSpPr>
          <p:cNvPr id="103427"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5" name="文本框 6"/>
          <p:cNvSpPr txBox="1"/>
          <p:nvPr/>
        </p:nvSpPr>
        <p:spPr>
          <a:xfrm>
            <a:off x="899592" y="5703639"/>
            <a:ext cx="3240360" cy="830997"/>
          </a:xfrm>
          <a:prstGeom prst="rect">
            <a:avLst/>
          </a:prstGeom>
          <a:noFill/>
        </p:spPr>
        <p:txBody>
          <a:bodyPr wrap="square">
            <a:spAutoFit/>
          </a:bodyPr>
          <a:lstStyle>
            <a:defPPr>
              <a:defRPr lang="zh-CN"/>
            </a:defPPr>
            <a:lvl1pPr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9pPr>
          </a:lstStyle>
          <a:p>
            <a:r>
              <a:rPr lang="zh-CN" altLang="en-US" sz="2400" dirty="0">
                <a:solidFill>
                  <a:srgbClr val="FF0000"/>
                </a:solidFill>
              </a:rPr>
              <a:t>空间复杂度</a:t>
            </a:r>
            <a:r>
              <a:rPr lang="en-US" altLang="zh-CN" sz="2400" dirty="0">
                <a:solidFill>
                  <a:srgbClr val="FF0000"/>
                </a:solidFill>
              </a:rPr>
              <a:t>S(n)=O(1)</a:t>
            </a:r>
            <a:endParaRPr lang="en-US" altLang="zh-CN" sz="2400" dirty="0">
              <a:solidFill>
                <a:srgbClr val="FF0000"/>
              </a:solidFill>
            </a:endParaRPr>
          </a:p>
          <a:p>
            <a:r>
              <a:rPr lang="zh-CN" altLang="en-US" sz="2400" dirty="0">
                <a:solidFill>
                  <a:srgbClr val="FF0000"/>
                </a:solidFill>
              </a:rPr>
              <a:t>原地工作</a:t>
            </a:r>
            <a:endParaRPr lang="en-US" altLang="zh-CN" sz="2400" dirty="0">
              <a:solidFill>
                <a:srgbClr val="FF0000"/>
              </a:solidFill>
            </a:endParaRPr>
          </a:p>
        </p:txBody>
      </p:sp>
      <p:pic>
        <p:nvPicPr>
          <p:cNvPr id="3" name="图片 2"/>
          <p:cNvPicPr>
            <a:picLocks noChangeAspect="1"/>
          </p:cNvPicPr>
          <p:nvPr/>
        </p:nvPicPr>
        <p:blipFill>
          <a:blip r:embed="rId1"/>
          <a:stretch>
            <a:fillRect/>
          </a:stretch>
        </p:blipFill>
        <p:spPr>
          <a:xfrm>
            <a:off x="801387" y="2420888"/>
            <a:ext cx="3528392" cy="3151844"/>
          </a:xfrm>
          <a:prstGeom prst="rect">
            <a:avLst/>
          </a:prstGeom>
        </p:spPr>
      </p:pic>
      <p:pic>
        <p:nvPicPr>
          <p:cNvPr id="7" name="图片 6"/>
          <p:cNvPicPr>
            <a:picLocks noChangeAspect="1"/>
          </p:cNvPicPr>
          <p:nvPr/>
        </p:nvPicPr>
        <p:blipFill>
          <a:blip r:embed="rId2"/>
          <a:stretch>
            <a:fillRect/>
          </a:stretch>
        </p:blipFill>
        <p:spPr>
          <a:xfrm>
            <a:off x="4677447" y="2393730"/>
            <a:ext cx="3696254" cy="3151844"/>
          </a:xfrm>
          <a:prstGeom prst="rect">
            <a:avLst/>
          </a:prstGeom>
        </p:spPr>
      </p:pic>
      <p:sp>
        <p:nvSpPr>
          <p:cNvPr id="8" name="文本框 6"/>
          <p:cNvSpPr txBox="1"/>
          <p:nvPr/>
        </p:nvSpPr>
        <p:spPr>
          <a:xfrm>
            <a:off x="1259632" y="1497279"/>
            <a:ext cx="7128718" cy="461665"/>
          </a:xfrm>
          <a:prstGeom prst="rect">
            <a:avLst/>
          </a:prstGeom>
          <a:noFill/>
        </p:spPr>
        <p:txBody>
          <a:bodyPr wrap="square">
            <a:spAutoFit/>
          </a:bodyPr>
          <a:lstStyle>
            <a:defPPr>
              <a:defRPr lang="zh-CN"/>
            </a:defPPr>
            <a:lvl1pPr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9pPr>
          </a:lstStyle>
          <a:p>
            <a:r>
              <a:rPr lang="zh-CN" altLang="en-US" sz="2400" dirty="0"/>
              <a:t>例</a:t>
            </a:r>
            <a:r>
              <a:rPr lang="en-US" altLang="zh-CN" sz="2400" dirty="0"/>
              <a:t>. </a:t>
            </a:r>
            <a:r>
              <a:rPr lang="zh-CN" altLang="en-US" sz="2400" dirty="0"/>
              <a:t>把一维数组</a:t>
            </a:r>
            <a:r>
              <a:rPr lang="en-US" altLang="zh-CN" sz="2400" dirty="0"/>
              <a:t>a</a:t>
            </a:r>
            <a:r>
              <a:rPr lang="zh-CN" altLang="en-US" sz="2400" dirty="0"/>
              <a:t>中的</a:t>
            </a:r>
            <a:r>
              <a:rPr lang="en-US" altLang="zh-CN" sz="2400" dirty="0"/>
              <a:t>n</a:t>
            </a:r>
            <a:r>
              <a:rPr lang="zh-CN" altLang="en-US" sz="2400" dirty="0"/>
              <a:t>个数逆序存放到原数组中</a:t>
            </a:r>
            <a:endParaRPr lang="en-US" altLang="zh-CN" sz="2400" dirty="0"/>
          </a:p>
        </p:txBody>
      </p:sp>
      <p:sp>
        <p:nvSpPr>
          <p:cNvPr id="9" name="文本框 6"/>
          <p:cNvSpPr txBox="1"/>
          <p:nvPr/>
        </p:nvSpPr>
        <p:spPr>
          <a:xfrm>
            <a:off x="4932040" y="5703639"/>
            <a:ext cx="4572000" cy="461665"/>
          </a:xfrm>
          <a:prstGeom prst="rect">
            <a:avLst/>
          </a:prstGeom>
          <a:noFill/>
        </p:spPr>
        <p:txBody>
          <a:bodyPr wrap="square">
            <a:spAutoFit/>
          </a:bodyPr>
          <a:lstStyle>
            <a:defPPr>
              <a:defRPr lang="zh-CN"/>
            </a:defPPr>
            <a:lvl1pPr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3200" b="1"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200" b="1" kern="1200">
                <a:solidFill>
                  <a:schemeClr val="tx1"/>
                </a:solidFill>
                <a:latin typeface="Times New Roman" panose="02020603050405020304" pitchFamily="18" charset="0"/>
                <a:ea typeface="楷体_GB2312" pitchFamily="49" charset="-122"/>
                <a:cs typeface="+mn-cs"/>
              </a:defRPr>
            </a:lvl9pPr>
          </a:lstStyle>
          <a:p>
            <a:r>
              <a:rPr lang="zh-CN" altLang="en-US" sz="2400" dirty="0">
                <a:solidFill>
                  <a:srgbClr val="FF0000"/>
                </a:solidFill>
              </a:rPr>
              <a:t>空间复杂度</a:t>
            </a:r>
            <a:r>
              <a:rPr lang="en-US" altLang="zh-CN" sz="2400" dirty="0">
                <a:solidFill>
                  <a:srgbClr val="FF0000"/>
                </a:solidFill>
              </a:rPr>
              <a:t>S(n)= O(n)</a:t>
            </a:r>
            <a:endParaRPr lang="en-US" altLang="zh-CN" sz="24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第一章总结</a:t>
            </a:r>
            <a:endParaRPr lang="zh-CN" altLang="en-US" sz="2800" kern="1200" dirty="0">
              <a:latin typeface="+mj-lt"/>
              <a:ea typeface="等线" panose="02010600030101010101" pitchFamily="2" charset="-122"/>
              <a:cs typeface="+mj-cs"/>
            </a:endParaRPr>
          </a:p>
        </p:txBody>
      </p:sp>
      <p:sp>
        <p:nvSpPr>
          <p:cNvPr id="10445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
        <p:nvSpPr>
          <p:cNvPr id="104452" name="Text Box 4"/>
          <p:cNvSpPr txBox="1"/>
          <p:nvPr/>
        </p:nvSpPr>
        <p:spPr>
          <a:xfrm>
            <a:off x="1366838" y="2755900"/>
            <a:ext cx="6858000" cy="4572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104453" name="Text Box 5"/>
          <p:cNvSpPr txBox="1"/>
          <p:nvPr/>
        </p:nvSpPr>
        <p:spPr>
          <a:xfrm>
            <a:off x="1671638" y="3594100"/>
            <a:ext cx="184150" cy="4572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sz="2400" dirty="0">
              <a:solidFill>
                <a:schemeClr val="tx1"/>
              </a:solidFill>
              <a:latin typeface="Times New Roman" panose="02020603050405020304" pitchFamily="18" charset="0"/>
            </a:endParaRPr>
          </a:p>
        </p:txBody>
      </p:sp>
      <p:sp>
        <p:nvSpPr>
          <p:cNvPr id="17412" name="AutoShape 4"/>
          <p:cNvSpPr/>
          <p:nvPr/>
        </p:nvSpPr>
        <p:spPr>
          <a:xfrm>
            <a:off x="3783013" y="1903413"/>
            <a:ext cx="3913187" cy="3340100"/>
          </a:xfrm>
          <a:prstGeom prst="homePlate">
            <a:avLst>
              <a:gd name="adj" fmla="val 26338"/>
            </a:avLst>
          </a:prstGeom>
          <a:gradFill rotWithShape="1">
            <a:gsLst>
              <a:gs pos="0">
                <a:srgbClr val="F6F6F6"/>
              </a:gs>
              <a:gs pos="100000">
                <a:srgbClr val="C0C0C0"/>
              </a:gs>
            </a:gsLst>
            <a:lin ang="2700000" scaled="1"/>
            <a:tileRect/>
          </a:gradFill>
          <a:ln w="12700">
            <a:noFill/>
          </a:ln>
          <a:effectLst>
            <a:outerShdw dist="71842" dir="2699999" algn="ctr" rotWithShape="0">
              <a:srgbClr val="808080">
                <a:alpha val="50000"/>
              </a:srgbClr>
            </a:outerShdw>
          </a:effectLst>
        </p:spPr>
        <p:txBody>
          <a:bodyPr wrap="none" anchor="ctr" anchorCtr="0"/>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0"/>
              </a:spcBef>
              <a:buClrTx/>
              <a:buFontTx/>
              <a:buNone/>
            </a:pPr>
            <a:endParaRPr lang="zh-CN" altLang="zh-CN" dirty="0">
              <a:solidFill>
                <a:schemeClr val="tx1"/>
              </a:solidFill>
              <a:latin typeface="等线" panose="02010600030101010101" pitchFamily="2" charset="-122"/>
            </a:endParaRPr>
          </a:p>
        </p:txBody>
      </p:sp>
      <p:sp>
        <p:nvSpPr>
          <p:cNvPr id="17413" name="AutoShape 5"/>
          <p:cNvSpPr>
            <a:spLocks noChangeArrowheads="1"/>
          </p:cNvSpPr>
          <p:nvPr/>
        </p:nvSpPr>
        <p:spPr bwMode="gray">
          <a:xfrm>
            <a:off x="1714500" y="1905000"/>
            <a:ext cx="4037013" cy="3336925"/>
          </a:xfrm>
          <a:prstGeom prst="homePlate">
            <a:avLst>
              <a:gd name="adj" fmla="val 27281"/>
            </a:avLst>
          </a:prstGeom>
          <a:gradFill rotWithShape="1">
            <a:gsLst>
              <a:gs pos="0">
                <a:schemeClr val="hlink">
                  <a:gamma/>
                  <a:tint val="0"/>
                  <a:invGamma/>
                </a:schemeClr>
              </a:gs>
              <a:gs pos="100000">
                <a:schemeClr val="hlink"/>
              </a:gs>
            </a:gsLst>
            <a:lin ang="18900000" scaled="1"/>
          </a:gradFill>
          <a:ln w="12700" algn="ctr">
            <a:noFill/>
            <a:prstDash val="dash"/>
            <a:miter lim="800000"/>
          </a:ln>
          <a:effectLst>
            <a:outerShdw dist="71842" dir="2700000" algn="ctr" rotWithShape="0">
              <a:srgbClr val="808080">
                <a:alpha val="50000"/>
              </a:srgbClr>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17414" name="Freeform 6"/>
          <p:cNvSpPr/>
          <p:nvPr/>
        </p:nvSpPr>
        <p:spPr bwMode="gray">
          <a:xfrm>
            <a:off x="922338" y="1555750"/>
            <a:ext cx="5981700" cy="649288"/>
          </a:xfrm>
          <a:custGeom>
            <a:avLst/>
            <a:gdLst/>
            <a:ahLst/>
            <a:cxnLst>
              <a:cxn ang="0">
                <a:pos x="0" y="0"/>
              </a:cxn>
              <a:cxn ang="0">
                <a:pos x="87" y="267"/>
              </a:cxn>
              <a:cxn ang="0">
                <a:pos x="3454" y="267"/>
              </a:cxn>
              <a:cxn ang="0">
                <a:pos x="3292" y="8"/>
              </a:cxn>
              <a:cxn ang="0">
                <a:pos x="0" y="0"/>
              </a:cxn>
            </a:cxnLst>
            <a:rect l="0" t="0" r="r" b="b"/>
            <a:pathLst>
              <a:path w="3454" h="267">
                <a:moveTo>
                  <a:pt x="0" y="0"/>
                </a:moveTo>
                <a:lnTo>
                  <a:pt x="87" y="267"/>
                </a:lnTo>
                <a:lnTo>
                  <a:pt x="3454" y="267"/>
                </a:lnTo>
                <a:lnTo>
                  <a:pt x="3292" y="8"/>
                </a:lnTo>
                <a:lnTo>
                  <a:pt x="0" y="0"/>
                </a:lnTo>
                <a:close/>
              </a:path>
            </a:pathLst>
          </a:custGeom>
          <a:gradFill rotWithShape="1">
            <a:gsLst>
              <a:gs pos="0">
                <a:schemeClr val="accent2"/>
              </a:gs>
              <a:gs pos="100000">
                <a:schemeClr val="accent2">
                  <a:gamma/>
                  <a:shade val="46275"/>
                  <a:invGamma/>
                </a:schemeClr>
              </a:gs>
            </a:gsLst>
            <a:lin ang="5400000" scaled="1"/>
          </a:gradFill>
          <a:ln w="12700" cap="flat" cmpd="sng">
            <a:noFill/>
            <a:prstDash val="dash"/>
            <a:round/>
            <a:headEnd type="none" w="med" len="med"/>
            <a:tailEnd type="none" w="med" len="med"/>
          </a:ln>
          <a:effec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17415" name="AutoShape 7"/>
          <p:cNvSpPr>
            <a:spLocks noChangeArrowheads="1"/>
          </p:cNvSpPr>
          <p:nvPr/>
        </p:nvSpPr>
        <p:spPr bwMode="ltGray">
          <a:xfrm>
            <a:off x="395536" y="1556221"/>
            <a:ext cx="3235325" cy="3673475"/>
          </a:xfrm>
          <a:prstGeom prst="homePlate">
            <a:avLst>
              <a:gd name="adj" fmla="val 25000"/>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path path="circle">
              <a:fillToRect r="100000" b="100000"/>
            </a:path>
            <a:tileRect l="-100000" t="-100000"/>
          </a:gradFill>
          <a:ln w="12700" algn="ctr">
            <a:noFill/>
            <a:prstDash val="dash"/>
            <a:miter lim="800000"/>
          </a:ln>
          <a:effectLst>
            <a:outerShdw dist="56796" dir="3806097" algn="ctr" rotWithShape="0">
              <a:srgbClr val="808080">
                <a:alpha val="50000"/>
              </a:srgbClr>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104460" name="Rectangle 8"/>
          <p:cNvSpPr/>
          <p:nvPr/>
        </p:nvSpPr>
        <p:spPr>
          <a:xfrm>
            <a:off x="423863" y="1484313"/>
            <a:ext cx="2592387" cy="3046412"/>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sz="2400" b="1" dirty="0">
                <a:solidFill>
                  <a:schemeClr val="tx1"/>
                </a:solidFill>
                <a:latin typeface="等线" panose="02010600030101010101" pitchFamily="2" charset="-122"/>
              </a:rPr>
              <a:t>本章介绍了与数据、数据结构、数据类型相关的基本概念和术语，并描述了类</a:t>
            </a:r>
            <a:r>
              <a:rPr lang="en-US" altLang="zh-CN" sz="2400" b="1" dirty="0">
                <a:solidFill>
                  <a:schemeClr val="tx1"/>
                </a:solidFill>
                <a:latin typeface="等线" panose="02010600030101010101" pitchFamily="2" charset="-122"/>
              </a:rPr>
              <a:t>C</a:t>
            </a:r>
            <a:r>
              <a:rPr lang="zh-CN" altLang="en-US" sz="2400" b="1" dirty="0">
                <a:solidFill>
                  <a:schemeClr val="tx1"/>
                </a:solidFill>
                <a:latin typeface="等线" panose="02010600030101010101" pitchFamily="2" charset="-122"/>
              </a:rPr>
              <a:t>语言系统，最后介绍了算法的时间性能分析方法。</a:t>
            </a:r>
            <a:endParaRPr lang="zh-CN" altLang="en-US" sz="2400" b="1" dirty="0">
              <a:solidFill>
                <a:schemeClr val="tx1"/>
              </a:solidFill>
              <a:latin typeface="等线" panose="02010600030101010101" pitchFamily="2" charset="-122"/>
            </a:endParaRPr>
          </a:p>
        </p:txBody>
      </p:sp>
      <p:sp>
        <p:nvSpPr>
          <p:cNvPr id="64524" name="Rectangle 9"/>
          <p:cNvSpPr/>
          <p:nvPr/>
        </p:nvSpPr>
        <p:spPr>
          <a:xfrm>
            <a:off x="2224088" y="1555750"/>
            <a:ext cx="4713287" cy="519113"/>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sz="2800" b="1" dirty="0">
                <a:solidFill>
                  <a:srgbClr val="FFFFFF"/>
                </a:solidFill>
                <a:latin typeface="等线" panose="02010600030101010101" pitchFamily="2" charset="-122"/>
                <a:cs typeface="Arial" panose="020B0604020202020204" pitchFamily="34" charset="0"/>
              </a:rPr>
              <a:t>重点和难点</a:t>
            </a:r>
            <a:endParaRPr lang="zh-CN" altLang="en-US" sz="2800" b="1" dirty="0">
              <a:solidFill>
                <a:srgbClr val="FFFFFF"/>
              </a:solidFill>
              <a:latin typeface="等线" panose="02010600030101010101" pitchFamily="2" charset="-122"/>
              <a:ea typeface="Arial" panose="020B0604020202020204" pitchFamily="34" charset="0"/>
            </a:endParaRPr>
          </a:p>
        </p:txBody>
      </p:sp>
      <p:sp>
        <p:nvSpPr>
          <p:cNvPr id="64525" name="Rectangle 10"/>
          <p:cNvSpPr/>
          <p:nvPr/>
        </p:nvSpPr>
        <p:spPr>
          <a:xfrm>
            <a:off x="5715000" y="2228850"/>
            <a:ext cx="1547813" cy="2738438"/>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sz="2800" b="1" dirty="0">
                <a:solidFill>
                  <a:schemeClr val="bg1"/>
                </a:solidFill>
                <a:latin typeface="等线" panose="02010600030101010101" pitchFamily="2" charset="-122"/>
              </a:rPr>
              <a:t>难点</a:t>
            </a:r>
            <a:endParaRPr lang="zh-CN" altLang="en-US" sz="2800" b="1" dirty="0">
              <a:solidFill>
                <a:schemeClr val="bg1"/>
              </a:solidFill>
              <a:latin typeface="等线" panose="02010600030101010101" pitchFamily="2" charset="-122"/>
              <a:cs typeface="Arial" panose="020B0604020202020204" pitchFamily="34" charset="0"/>
            </a:endParaRPr>
          </a:p>
          <a:p>
            <a:pPr marL="0" lvl="0" indent="0" algn="ctr" defTabSz="914400" eaLnBrk="1" hangingPunct="1">
              <a:spcBef>
                <a:spcPct val="0"/>
              </a:spcBef>
              <a:buClrTx/>
              <a:buFontTx/>
              <a:buNone/>
            </a:pPr>
            <a:r>
              <a:rPr lang="zh-CN" altLang="en-US" sz="2400" b="1" dirty="0">
                <a:solidFill>
                  <a:srgbClr val="000000"/>
                </a:solidFill>
                <a:latin typeface="等线" panose="02010600030101010101" pitchFamily="2" charset="-122"/>
              </a:rPr>
              <a:t>时间复杂度的求法；类</a:t>
            </a:r>
            <a:r>
              <a:rPr lang="en-US" altLang="zh-CN" sz="2400" b="1" dirty="0">
                <a:solidFill>
                  <a:srgbClr val="000000"/>
                </a:solidFill>
                <a:latin typeface="等线" panose="02010600030101010101" pitchFamily="2" charset="-122"/>
              </a:rPr>
              <a:t>C</a:t>
            </a:r>
            <a:r>
              <a:rPr lang="zh-CN" altLang="en-US" sz="2400" b="1" dirty="0">
                <a:solidFill>
                  <a:srgbClr val="000000"/>
                </a:solidFill>
                <a:latin typeface="等线" panose="02010600030101010101" pitchFamily="2" charset="-122"/>
              </a:rPr>
              <a:t>算法转换为</a:t>
            </a:r>
            <a:r>
              <a:rPr lang="en-US" altLang="zh-CN" sz="2400" b="1" dirty="0">
                <a:solidFill>
                  <a:srgbClr val="000000"/>
                </a:solidFill>
                <a:latin typeface="等线" panose="02010600030101010101" pitchFamily="2" charset="-122"/>
              </a:rPr>
              <a:t>C/C++</a:t>
            </a:r>
            <a:r>
              <a:rPr lang="zh-CN" altLang="en-US" sz="2400" b="1" dirty="0">
                <a:solidFill>
                  <a:srgbClr val="000000"/>
                </a:solidFill>
                <a:latin typeface="等线" panose="02010600030101010101" pitchFamily="2" charset="-122"/>
              </a:rPr>
              <a:t>程序的方法</a:t>
            </a:r>
            <a:endParaRPr lang="zh-CN" altLang="en-US" sz="2400" b="1" dirty="0">
              <a:solidFill>
                <a:srgbClr val="000000"/>
              </a:solidFill>
              <a:latin typeface="等线" panose="02010600030101010101" pitchFamily="2" charset="-122"/>
            </a:endParaRPr>
          </a:p>
        </p:txBody>
      </p:sp>
      <p:sp>
        <p:nvSpPr>
          <p:cNvPr id="64526" name="Rectangle 12"/>
          <p:cNvSpPr/>
          <p:nvPr/>
        </p:nvSpPr>
        <p:spPr>
          <a:xfrm>
            <a:off x="3448050" y="2205038"/>
            <a:ext cx="1871663" cy="2738437"/>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algn="ctr" defTabSz="914400" eaLnBrk="1" hangingPunct="1">
              <a:spcBef>
                <a:spcPct val="0"/>
              </a:spcBef>
              <a:buClrTx/>
              <a:buFontTx/>
              <a:buNone/>
            </a:pPr>
            <a:r>
              <a:rPr lang="zh-CN" altLang="en-US" sz="2800" b="1" dirty="0">
                <a:solidFill>
                  <a:srgbClr val="FFFFFF"/>
                </a:solidFill>
                <a:latin typeface="等线" panose="02010600030101010101" pitchFamily="2" charset="-122"/>
                <a:cs typeface="Arial" panose="020B0604020202020204" pitchFamily="34" charset="0"/>
              </a:rPr>
              <a:t>重点</a:t>
            </a:r>
            <a:endParaRPr lang="zh-CN" altLang="en-US" sz="2800" b="1" dirty="0">
              <a:solidFill>
                <a:srgbClr val="FFFFFF"/>
              </a:solidFill>
              <a:latin typeface="等线" panose="02010600030101010101" pitchFamily="2" charset="-122"/>
              <a:cs typeface="Arial" panose="020B0604020202020204" pitchFamily="34" charset="0"/>
            </a:endParaRPr>
          </a:p>
          <a:p>
            <a:pPr marL="0" lvl="0" indent="0" algn="ctr" defTabSz="914400" eaLnBrk="1" hangingPunct="1">
              <a:spcBef>
                <a:spcPct val="0"/>
              </a:spcBef>
              <a:buClrTx/>
              <a:buFontTx/>
              <a:buNone/>
            </a:pPr>
            <a:r>
              <a:rPr lang="zh-CN" altLang="en-US" sz="2400" b="1" dirty="0">
                <a:solidFill>
                  <a:srgbClr val="000000"/>
                </a:solidFill>
                <a:latin typeface="等线" panose="02010600030101010101" pitchFamily="2" charset="-122"/>
                <a:cs typeface="Arial" panose="020B0604020202020204" pitchFamily="34" charset="0"/>
              </a:rPr>
              <a:t>掌握基本概念和术语，掌握类</a:t>
            </a:r>
            <a:r>
              <a:rPr lang="en-US" altLang="zh-CN" sz="2400" b="1" dirty="0">
                <a:solidFill>
                  <a:srgbClr val="000000"/>
                </a:solidFill>
                <a:latin typeface="等线" panose="02010600030101010101" pitchFamily="2" charset="-122"/>
                <a:cs typeface="Arial" panose="020B0604020202020204" pitchFamily="34" charset="0"/>
              </a:rPr>
              <a:t>C</a:t>
            </a:r>
            <a:r>
              <a:rPr lang="zh-CN" altLang="en-US" sz="2400" b="1" dirty="0">
                <a:solidFill>
                  <a:srgbClr val="000000"/>
                </a:solidFill>
                <a:latin typeface="等线" panose="02010600030101010101" pitchFamily="2" charset="-122"/>
                <a:cs typeface="Arial" panose="020B0604020202020204" pitchFamily="34" charset="0"/>
              </a:rPr>
              <a:t>语言系统及求时间复杂度的方法原则</a:t>
            </a:r>
            <a:endParaRPr lang="zh-CN" altLang="en-US" sz="2400" b="1" dirty="0">
              <a:solidFill>
                <a:srgbClr val="000000"/>
              </a:solidFill>
              <a:latin typeface="等线" panose="02010600030101010101" pitchFamily="2" charset="-122"/>
              <a:ea typeface="Arial" panose="020B0604020202020204" pitchFamily="34" charset="0"/>
            </a:endParaRPr>
          </a:p>
        </p:txBody>
      </p:sp>
      <p:pic>
        <p:nvPicPr>
          <p:cNvPr id="104464" name="Picture 2" descr="num-1_t1"/>
          <p:cNvPicPr>
            <a:picLocks noChangeAspect="1"/>
          </p:cNvPicPr>
          <p:nvPr/>
        </p:nvPicPr>
        <p:blipFill>
          <a:blip r:embed="rId1"/>
          <a:stretch>
            <a:fillRect/>
          </a:stretch>
        </p:blipFill>
        <p:spPr>
          <a:xfrm>
            <a:off x="5695950" y="2432050"/>
            <a:ext cx="3335338" cy="3759200"/>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5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P spid="17413" grpId="0" animBg="1"/>
      <p:bldP spid="64524" grpId="0"/>
      <p:bldP spid="64525" grpId="0"/>
      <p:bldP spid="6452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a:xfrm>
            <a:off x="1476375" y="623888"/>
            <a:ext cx="6588125" cy="1281112"/>
          </a:xfrm>
        </p:spPr>
        <p:txBody>
          <a:bodyPr vert="horz" wrap="square" lIns="91440" tIns="45720" rIns="91440" bIns="45720" anchor="t" anchorCtr="0"/>
          <a:lstStyle/>
          <a:p>
            <a:pPr defTabSz="457200" eaLnBrk="1" hangingPunct="1"/>
            <a:r>
              <a:rPr lang="zh-CN" altLang="en-US" sz="2800" kern="1200" dirty="0">
                <a:latin typeface="+mj-lt"/>
                <a:ea typeface="等线" panose="02010600030101010101" pitchFamily="2" charset="-122"/>
                <a:cs typeface="+mj-cs"/>
              </a:rPr>
              <a:t>第一章思维导图</a:t>
            </a:r>
            <a:endParaRPr lang="zh-CN" altLang="en-US" sz="2800" kern="1200" dirty="0">
              <a:latin typeface="+mj-lt"/>
              <a:ea typeface="等线" panose="02010600030101010101" pitchFamily="2" charset="-122"/>
              <a:cs typeface="+mj-cs"/>
            </a:endParaRPr>
          </a:p>
        </p:txBody>
      </p:sp>
      <p:sp>
        <p:nvSpPr>
          <p:cNvPr id="104451"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536" y="1700808"/>
            <a:ext cx="8496106" cy="4209434"/>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476375" y="623888"/>
            <a:ext cx="6588125" cy="1281112"/>
          </a:xfrm>
        </p:spPr>
        <p:txBody>
          <a:bodyPr vert="horz" wrap="square" lIns="91440" tIns="45720" rIns="91440" bIns="45720" anchor="t" anchorCtr="0"/>
          <a:lstStyle/>
          <a:p>
            <a:pPr defTabSz="457200"/>
            <a:endParaRPr lang="zh-CN" altLang="en-US" kern="1200" dirty="0">
              <a:latin typeface="+mj-lt"/>
              <a:ea typeface="等线" panose="02010600030101010101" pitchFamily="2" charset="-122"/>
              <a:cs typeface="+mj-cs"/>
            </a:endParaRPr>
          </a:p>
        </p:txBody>
      </p:sp>
      <p:sp>
        <p:nvSpPr>
          <p:cNvPr id="32771" name="内容占位符 2"/>
          <p:cNvSpPr>
            <a:spLocks noGrp="1"/>
          </p:cNvSpPr>
          <p:nvPr>
            <p:ph idx="1"/>
          </p:nvPr>
        </p:nvSpPr>
        <p:spPr>
          <a:xfrm>
            <a:off x="1476375" y="2133600"/>
            <a:ext cx="6591300" cy="3778250"/>
          </a:xfrm>
        </p:spPr>
        <p:txBody>
          <a:bodyPr vert="horz" wrap="square" lIns="91440" tIns="45720" rIns="91440" bIns="45720" anchor="t" anchorCtr="0"/>
          <a:lstStyle/>
          <a:p>
            <a:pPr defTabSz="457200"/>
            <a:endParaRPr lang="zh-CN" altLang="en-US" kern="1200" dirty="0">
              <a:latin typeface="+mn-lt"/>
              <a:ea typeface="等线" panose="02010600030101010101" pitchFamily="2" charset="-122"/>
              <a:cs typeface="+mn-cs"/>
            </a:endParaRPr>
          </a:p>
        </p:txBody>
      </p:sp>
      <p:pic>
        <p:nvPicPr>
          <p:cNvPr id="32772" name="图片 5"/>
          <p:cNvPicPr>
            <a:picLocks noChangeAspect="1"/>
          </p:cNvPicPr>
          <p:nvPr/>
        </p:nvPicPr>
        <p:blipFill>
          <a:blip r:embed="rId1"/>
          <a:stretch>
            <a:fillRect/>
          </a:stretch>
        </p:blipFill>
        <p:spPr>
          <a:xfrm>
            <a:off x="1658938" y="706438"/>
            <a:ext cx="6405562" cy="6151562"/>
          </a:xfrm>
          <a:prstGeom prst="rect">
            <a:avLst/>
          </a:prstGeom>
          <a:noFill/>
          <a:ln w="9525">
            <a:noFill/>
          </a:ln>
        </p:spPr>
      </p:pic>
      <p:sp>
        <p:nvSpPr>
          <p:cNvPr id="32773" name="矩形 7"/>
          <p:cNvSpPr/>
          <p:nvPr/>
        </p:nvSpPr>
        <p:spPr>
          <a:xfrm>
            <a:off x="1547813" y="5157788"/>
            <a:ext cx="6689725" cy="982662"/>
          </a:xfrm>
          <a:prstGeom prst="rect">
            <a:avLst/>
          </a:prstGeom>
          <a:noFill/>
          <a:ln w="28575" cap="flat" cmpd="sng">
            <a:solidFill>
              <a:srgbClr val="FF0000"/>
            </a:solidFill>
            <a:prstDash val="solid"/>
            <a:round/>
            <a:headEnd type="none" w="med" len="med"/>
            <a:tailEnd type="none" w="med" len="med"/>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等线" panose="02010600030101010101" pitchFamily="2" charset="-122"/>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等线" panose="02010600030101010101" pitchFamily="2" charset="-122"/>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等线" panose="02010600030101010101" pitchFamily="2" charset="-122"/>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等线" panose="02010600030101010101" pitchFamily="2" charset="-122"/>
                <a:cs typeface="+mn-cs"/>
              </a:defRPr>
            </a:lvl5pPr>
          </a:lstStyle>
          <a:p>
            <a:pPr marL="0" lvl="0" indent="0" defTabSz="914400" eaLnBrk="1" hangingPunct="1">
              <a:spcBef>
                <a:spcPct val="50000"/>
              </a:spcBef>
              <a:buClrTx/>
              <a:buFontTx/>
              <a:buNone/>
            </a:pPr>
            <a:endParaRPr lang="zh-CN" altLang="en-US" sz="3200" b="1" dirty="0">
              <a:solidFill>
                <a:schemeClr val="tx1"/>
              </a:solidFill>
              <a:latin typeface="Times New Roman" panose="02020603050405020304" pitchFamily="18" charset="0"/>
              <a:ea typeface="楷体_GB2312"/>
            </a:endParaRPr>
          </a:p>
        </p:txBody>
      </p:sp>
      <p:sp>
        <p:nvSpPr>
          <p:cNvPr id="5" name="标题 1"/>
          <p:cNvSpPr txBox="1"/>
          <p:nvPr/>
        </p:nvSpPr>
        <p:spPr bwMode="auto">
          <a:xfrm>
            <a:off x="357188" y="115888"/>
            <a:ext cx="8266113" cy="649288"/>
          </a:xfrm>
          <a:prstGeom prst="rect">
            <a:avLst/>
          </a:prstGeom>
          <a:noFill/>
          <a:ln>
            <a:noFill/>
          </a:ln>
        </p:spPr>
        <p:txBody>
          <a:bodyPr>
            <a:normAutofit lnSpcReduction="10000"/>
          </a:bodyPr>
          <a:lstStyle>
            <a:lvl1pPr algn="l" defTabSz="457200" rtl="0" eaLnBrk="0" fontAlgn="base" hangingPunct="0">
              <a:spcBef>
                <a:spcPct val="0"/>
              </a:spcBef>
              <a:spcAft>
                <a:spcPct val="0"/>
              </a:spcAft>
              <a:defRPr sz="4000" b="1" kern="1200">
                <a:solidFill>
                  <a:schemeClr val="tx1"/>
                </a:solidFill>
                <a:latin typeface="+mj-lt"/>
                <a:ea typeface="等线" panose="02010600030101010101" pitchFamily="2" charset="-122"/>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ea typeface="等线" panose="02010600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2025</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届校招要求</a:t>
            </a:r>
            <a:r>
              <a:rPr kumimoji="0" lang="en-US" altLang="zh-CN"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a:t>
            </a:r>
            <a:r>
              <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字节跳动</a:t>
            </a:r>
            <a:endParaRPr kumimoji="0" lang="zh-CN" altLang="en-US" sz="4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32775" name="灯片编号占位符 5"/>
          <p:cNvSpPr txBox="1">
            <a:spLocks noGrp="1"/>
          </p:cNvSpPr>
          <p:nvPr>
            <p:ph type="sldNum" sz="quarter" idx="4"/>
          </p:nvPr>
        </p:nvSpPr>
        <p:spPr>
          <a:noFill/>
          <a:ln>
            <a:noFill/>
          </a:ln>
        </p:spPr>
        <p:txBody>
          <a:bodyPr anchor="ctr" anchorCtr="0"/>
          <a:lstStyle/>
          <a:p>
            <a:pPr marL="0" indent="0" algn="r" defTabSz="914400">
              <a:spcBef>
                <a:spcPct val="0"/>
              </a:spcBef>
              <a:buClrTx/>
              <a:buFontTx/>
              <a:buNone/>
            </a:pPr>
            <a:fld id="{9A0DB2DC-4C9A-4742-B13C-FB6460FD3503}" type="slidenum">
              <a:rPr lang="en-US" altLang="zh-CN" sz="1400" dirty="0">
                <a:solidFill>
                  <a:schemeClr val="tx1"/>
                </a:solidFill>
                <a:latin typeface="Tahoma" panose="020B0604030504040204" pitchFamily="34" charset="0"/>
              </a:rPr>
            </a:fld>
            <a:endParaRPr lang="en-US" altLang="zh-CN" sz="1400" dirty="0">
              <a:solidFill>
                <a:schemeClr val="tx1"/>
              </a:solidFill>
              <a:latin typeface="Tahoma" panose="020B0604030504040204" pitchFamily="34" charset="0"/>
            </a:endParaRPr>
          </a:p>
        </p:txBody>
      </p:sp>
    </p:spTree>
  </p:cSld>
  <p:clrMapOvr>
    <a:masterClrMapping/>
  </p:clrMapOvr>
  <p:transition spd="slow" advTm="89605"/>
</p:sld>
</file>

<file path=ppt/tags/tag1.xml><?xml version="1.0" encoding="utf-8"?>
<p:tagLst xmlns:p="http://schemas.openxmlformats.org/presentationml/2006/main">
  <p:tag name="TIMING" val="|10.6|3.3|3"/>
</p:tagLst>
</file>

<file path=ppt/tags/tag1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0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1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2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2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2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23.xml><?xml version="1.0" encoding="utf-8"?>
<p:tagLst xmlns:p="http://schemas.openxmlformats.org/presentationml/2006/main">
  <p:tag name="COMMONDATA" val="eyJoZGlkIjoiNzFjNjE2YmJhMWE3OTIxYzMyYzEyYjUzOTlmY2E4OTMifQ=="/>
</p:tagLst>
</file>

<file path=ppt/tags/tag1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1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xml><?xml version="1.0" encoding="utf-8"?>
<p:tagLst xmlns:p="http://schemas.openxmlformats.org/presentationml/2006/main">
  <p:tag name="TIMING" val="|204.4"/>
</p:tagLst>
</file>

<file path=ppt/tags/tag2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2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3.xml><?xml version="1.0" encoding="utf-8"?>
<p:tagLst xmlns:p="http://schemas.openxmlformats.org/presentationml/2006/main">
  <p:tag name="TIMING" val="|0.9|10.1|0.9|9.8|4.6|5.3|4.8|0.8|4.2|4.5|5.3|4.7"/>
</p:tagLst>
</file>

<file path=ppt/tags/tag3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3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3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3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3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35.xml><?xml version="1.0" encoding="utf-8"?>
<p:tagLst xmlns:p="http://schemas.openxmlformats.org/presentationml/2006/main">
  <p:tag name="TIMING" val="|1.1|0.7|0.5|0.4|0.4|0.4|0.7"/>
</p:tagLst>
</file>

<file path=ppt/tags/tag36.xml><?xml version="1.0" encoding="utf-8"?>
<p:tagLst xmlns:p="http://schemas.openxmlformats.org/presentationml/2006/main">
  <p:tag name="TIMING" val="|1.1|0.5|0.5|0.4|0.4|0.7"/>
</p:tagLst>
</file>

<file path=ppt/tags/tag37.xml><?xml version="1.0" encoding="utf-8"?>
<p:tagLst xmlns:p="http://schemas.openxmlformats.org/presentationml/2006/main">
  <p:tag name="TIMING" val="|1.1|0.4|0.5|0.4|0.6"/>
</p:tagLst>
</file>

<file path=ppt/tags/tag3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3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xml><?xml version="1.0" encoding="utf-8"?>
<p:tagLst xmlns:p="http://schemas.openxmlformats.org/presentationml/2006/main">
  <p:tag name="TIMING" val="|44.3"/>
</p:tagLst>
</file>

<file path=ppt/tags/tag4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4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xml><?xml version="1.0" encoding="utf-8"?>
<p:tagLst xmlns:p="http://schemas.openxmlformats.org/presentationml/2006/main">
  <p:tag name="TIMING" val="|24.5|1.4|1.2|1.1|1.1|21.4|1.1|6.4"/>
</p:tagLst>
</file>

<file path=ppt/tags/tag5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5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xml><?xml version="1.0" encoding="utf-8"?>
<p:tagLst xmlns:p="http://schemas.openxmlformats.org/presentationml/2006/main">
  <p:tag name="TIMING" val="|40.9"/>
</p:tagLst>
</file>

<file path=ppt/tags/tag6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6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7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4.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8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0.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1.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2.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3.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4.xml><?xml version="1.0" encoding="utf-8"?>
<p:tagLst xmlns:p="http://schemas.openxmlformats.org/presentationml/2006/main">
  <p:tag name="TIMING" val="|0.9|10.1|0.9|9.8|4.6|5.3|4.8|0.8|4.2|4.5|5.3|4.7"/>
</p:tagLst>
</file>

<file path=ppt/tags/tag95.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6.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7.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8.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ags/tag99.xml><?xml version="1.0" encoding="utf-8"?>
<p:tagLst xmlns:p="http://schemas.openxmlformats.org/presentationml/2006/main">
  <p:tag name="KSO_WM_DIAGRAM_VIRTUALLY_FRAME" val="{&quot;height&quot;:277.75000000000006,&quot;left&quot;:121.87503937007872,&quot;top&quot;:139.62503937007872,&quot;width&quot;:433.62496062992125}"/>
</p:tagLst>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15067</Words>
  <Application>WPS 演示</Application>
  <PresentationFormat>全屏显示(4:3)</PresentationFormat>
  <Paragraphs>1728</Paragraphs>
  <Slides>86</Slides>
  <Notes>37</Notes>
  <HiddenSlides>0</HiddenSlides>
  <MMClips>0</MMClips>
  <ScaleCrop>false</ScaleCrop>
  <HeadingPairs>
    <vt:vector size="8" baseType="variant">
      <vt:variant>
        <vt:lpstr>已用的字体</vt:lpstr>
      </vt:variant>
      <vt:variant>
        <vt:i4>29</vt:i4>
      </vt:variant>
      <vt:variant>
        <vt:lpstr>主题</vt:lpstr>
      </vt:variant>
      <vt:variant>
        <vt:i4>2</vt:i4>
      </vt:variant>
      <vt:variant>
        <vt:lpstr>嵌入 OLE 服务器</vt:lpstr>
      </vt:variant>
      <vt:variant>
        <vt:i4>1</vt:i4>
      </vt:variant>
      <vt:variant>
        <vt:lpstr>幻灯片标题</vt:lpstr>
      </vt:variant>
      <vt:variant>
        <vt:i4>86</vt:i4>
      </vt:variant>
    </vt:vector>
  </HeadingPairs>
  <TitlesOfParts>
    <vt:vector size="118" baseType="lpstr">
      <vt:lpstr>Arial</vt:lpstr>
      <vt:lpstr>宋体</vt:lpstr>
      <vt:lpstr>Wingdings</vt:lpstr>
      <vt:lpstr>Tahoma</vt:lpstr>
      <vt:lpstr>等线</vt:lpstr>
      <vt:lpstr>Century Gothic</vt:lpstr>
      <vt:lpstr>Wingdings 3</vt:lpstr>
      <vt:lpstr>Times New Roman</vt:lpstr>
      <vt:lpstr>微软雅黑</vt:lpstr>
      <vt:lpstr>Verdana</vt:lpstr>
      <vt:lpstr>黑体</vt:lpstr>
      <vt:lpstr>华文行楷</vt:lpstr>
      <vt:lpstr>华文新魏</vt:lpstr>
      <vt:lpstr>Gungsuh</vt:lpstr>
      <vt:lpstr>Malgun Gothic</vt:lpstr>
      <vt:lpstr>楷体_GB2312</vt:lpstr>
      <vt:lpstr>新宋体</vt:lpstr>
      <vt:lpstr>楷体_GB2312</vt:lpstr>
      <vt:lpstr>Arial Unicode MS</vt:lpstr>
      <vt:lpstr>Symbol</vt:lpstr>
      <vt:lpstr>仿宋_GB2312</vt:lpstr>
      <vt:lpstr>仿宋</vt:lpstr>
      <vt:lpstr>隶书</vt:lpstr>
      <vt:lpstr>楷体</vt:lpstr>
      <vt:lpstr>Wingdings</vt:lpstr>
      <vt:lpstr>Comic Sans MS</vt:lpstr>
      <vt:lpstr>Cambria Math</vt:lpstr>
      <vt:lpstr>幼圆</vt:lpstr>
      <vt:lpstr>Calibri</vt:lpstr>
      <vt:lpstr>丝状</vt:lpstr>
      <vt:lpstr>1_丝状</vt:lpstr>
      <vt:lpstr>Paint.Picture</vt:lpstr>
      <vt:lpstr>PowerPoint 演示文稿</vt:lpstr>
      <vt:lpstr>课程概述</vt:lpstr>
      <vt:lpstr>一、为什么学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二、讲什么内容</vt:lpstr>
      <vt:lpstr>二、讲什么内容</vt:lpstr>
      <vt:lpstr>例1 图书馆书目检索自动化问题</vt:lpstr>
      <vt:lpstr>例2 人机对弈问题</vt:lpstr>
      <vt:lpstr>例3 计算机类开设课程问题</vt:lpstr>
      <vt:lpstr>二、讲什么内容</vt:lpstr>
      <vt:lpstr>三、如何学</vt:lpstr>
      <vt:lpstr>三、如何学</vt:lpstr>
      <vt:lpstr>四、如何评价学习效果</vt:lpstr>
      <vt:lpstr>学习目标</vt:lpstr>
      <vt:lpstr>第一章 绪论</vt:lpstr>
      <vt:lpstr>第一章 绪论</vt:lpstr>
      <vt:lpstr>基本概念和术语：关于数据</vt:lpstr>
      <vt:lpstr>基本概念和术语：关于数据</vt:lpstr>
      <vt:lpstr>基本概念和术语：数据的逻辑结构</vt:lpstr>
      <vt:lpstr>PowerPoint 演示文稿</vt:lpstr>
      <vt:lpstr>PowerPoint 演示文稿</vt:lpstr>
      <vt:lpstr>基本概念和术语：数据的物理结构</vt:lpstr>
      <vt:lpstr>例 复数存储结构示意图</vt:lpstr>
      <vt:lpstr>基本概念和术语：数据结构</vt:lpstr>
      <vt:lpstr>基本概念和术语：数据结构主要研究什么？</vt:lpstr>
      <vt:lpstr>基本概念和术语：数据类型</vt:lpstr>
      <vt:lpstr>基本概念和术语：抽象数据类型</vt:lpstr>
      <vt:lpstr>基本概念和术语：抽象数据类型</vt:lpstr>
      <vt:lpstr>基本概念和术语：抽象数据类型</vt:lpstr>
      <vt:lpstr>基本概念和术语：抽象数据类型描述示例</vt:lpstr>
      <vt:lpstr>基本概念和术语：抽象数据类型的实现示例</vt:lpstr>
      <vt:lpstr>第一章 绪论</vt:lpstr>
      <vt:lpstr>发展史</vt:lpstr>
      <vt:lpstr>第一章 绪论</vt:lpstr>
      <vt:lpstr>课堂回顾</vt:lpstr>
      <vt:lpstr>课堂回顾</vt:lpstr>
      <vt:lpstr>抽象数据类型的定义→形式化描述</vt:lpstr>
      <vt:lpstr>抽象数据类型的实现</vt:lpstr>
      <vt:lpstr>抽象数据类型如何实现</vt:lpstr>
      <vt:lpstr>抽象数据类型的表示与实现：类C语言</vt:lpstr>
      <vt:lpstr>抽象数据类型的表示与实现：类C算法示例</vt:lpstr>
      <vt:lpstr>抽象数据类型的表示与实现：类C算法示例</vt:lpstr>
      <vt:lpstr>抽象数据类型的表示与实现</vt:lpstr>
      <vt:lpstr>抽象数据类型的表示与实现</vt:lpstr>
      <vt:lpstr>抽象数据类型的表示与实现</vt:lpstr>
      <vt:lpstr>抽象数据类型的表示与实现</vt:lpstr>
      <vt:lpstr>抽象数据类型的表示与实现</vt:lpstr>
      <vt:lpstr>抽象数据类型的表示与实现</vt:lpstr>
      <vt:lpstr>基本概念和术语：抽象数据类型实现示例</vt:lpstr>
      <vt:lpstr>第一章 绪论</vt:lpstr>
      <vt:lpstr>算法和算法分析</vt:lpstr>
      <vt:lpstr>算法的描述方法</vt:lpstr>
      <vt:lpstr>算法与程序</vt:lpstr>
      <vt:lpstr>算法和算法分析</vt:lpstr>
      <vt:lpstr>算法和算法分析：算法设计的要求</vt:lpstr>
      <vt:lpstr>算法和算法分析</vt:lpstr>
      <vt:lpstr>算法和算法分析</vt:lpstr>
      <vt:lpstr>算法和算法分析：算法时间效率的度量方法</vt:lpstr>
      <vt:lpstr>算法和算法分析：算法时间效率的度量方法</vt:lpstr>
      <vt:lpstr>算法和算法分析：算法时间效率的度量方法</vt:lpstr>
      <vt:lpstr>算法和算法分析：算法时间效率的度量方法</vt:lpstr>
      <vt:lpstr>例１</vt:lpstr>
      <vt:lpstr>算法时间复杂度的渐进表示法</vt:lpstr>
      <vt:lpstr>算法时间复杂度的渐进表示法</vt:lpstr>
      <vt:lpstr>算法时间复杂度定义</vt:lpstr>
      <vt:lpstr>算法时间复杂度定义</vt:lpstr>
      <vt:lpstr>分析算法时间复杂度的方法</vt:lpstr>
      <vt:lpstr>分析算法时间复杂度的方法</vt:lpstr>
      <vt:lpstr>例１</vt:lpstr>
      <vt:lpstr>例2</vt:lpstr>
      <vt:lpstr>算法和算法分析： O( )函数</vt:lpstr>
      <vt:lpstr>例３</vt:lpstr>
      <vt:lpstr>例4</vt:lpstr>
      <vt:lpstr>PowerPoint 演示文稿</vt:lpstr>
      <vt:lpstr>算法和算法分析：时间复杂度计算的规则</vt:lpstr>
      <vt:lpstr>PowerPoint 演示文稿</vt:lpstr>
      <vt:lpstr>算法和算法分析：算法空间效率的度量方法</vt:lpstr>
      <vt:lpstr>算法和算法分析：算法空间效率的度量方法</vt:lpstr>
      <vt:lpstr>第一章总结</vt:lpstr>
      <vt:lpstr>第一章思维导图</vt:lpstr>
    </vt:vector>
  </TitlesOfParts>
  <Company>zzu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数据结构第一章</dc:title>
  <dc:creator>GCY</dc:creator>
  <cp:lastModifiedBy>Amen</cp:lastModifiedBy>
  <cp:revision>258</cp:revision>
  <dcterms:created xsi:type="dcterms:W3CDTF">2004-02-16T09:14:00Z</dcterms:created>
  <dcterms:modified xsi:type="dcterms:W3CDTF">2024-09-18T14:53:32Z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E33696E66C704495AE3E0D89EA8F7FD8_12</vt:lpwstr>
  </property>
  <property fmtid="{D5CDD505-2E9C-101B-9397-08002B2CF9AE}" pid="3" name="KSOProductBuildVer">
    <vt:lpwstr>2052-12.1.0.18276</vt:lpwstr>
  </property>
</Properties>
</file>